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97" r:id="rId3"/>
    <p:sldId id="307" r:id="rId4"/>
    <p:sldId id="333" r:id="rId6"/>
    <p:sldId id="368" r:id="rId7"/>
    <p:sldId id="332" r:id="rId8"/>
    <p:sldId id="334" r:id="rId9"/>
    <p:sldId id="335" r:id="rId10"/>
    <p:sldId id="337" r:id="rId11"/>
    <p:sldId id="338" r:id="rId12"/>
    <p:sldId id="339" r:id="rId13"/>
    <p:sldId id="340" r:id="rId14"/>
    <p:sldId id="341" r:id="rId15"/>
    <p:sldId id="342" r:id="rId16"/>
    <p:sldId id="343" r:id="rId17"/>
    <p:sldId id="344" r:id="rId18"/>
    <p:sldId id="347" r:id="rId19"/>
    <p:sldId id="346" r:id="rId20"/>
    <p:sldId id="446" r:id="rId21"/>
    <p:sldId id="348" r:id="rId22"/>
    <p:sldId id="349" r:id="rId23"/>
    <p:sldId id="350" r:id="rId24"/>
    <p:sldId id="351" r:id="rId25"/>
    <p:sldId id="352" r:id="rId26"/>
    <p:sldId id="353" r:id="rId27"/>
    <p:sldId id="354" r:id="rId28"/>
    <p:sldId id="355" r:id="rId29"/>
    <p:sldId id="371" r:id="rId30"/>
    <p:sldId id="372" r:id="rId31"/>
    <p:sldId id="356" r:id="rId32"/>
    <p:sldId id="357" r:id="rId33"/>
    <p:sldId id="300" r:id="rId34"/>
    <p:sldId id="360" r:id="rId35"/>
    <p:sldId id="361" r:id="rId36"/>
    <p:sldId id="373" r:id="rId37"/>
    <p:sldId id="374" r:id="rId38"/>
    <p:sldId id="375" r:id="rId39"/>
    <p:sldId id="364" r:id="rId40"/>
    <p:sldId id="365" r:id="rId41"/>
    <p:sldId id="366" r:id="rId42"/>
    <p:sldId id="358" r:id="rId43"/>
    <p:sldId id="369" r:id="rId44"/>
    <p:sldId id="363" r:id="rId45"/>
    <p:sldId id="376" r:id="rId46"/>
    <p:sldId id="362" r:id="rId47"/>
    <p:sldId id="377" r:id="rId48"/>
    <p:sldId id="378" r:id="rId49"/>
    <p:sldId id="359" r:id="rId50"/>
    <p:sldId id="370" r:id="rId51"/>
    <p:sldId id="379" r:id="rId52"/>
    <p:sldId id="380" r:id="rId53"/>
    <p:sldId id="381" r:id="rId54"/>
    <p:sldId id="382" r:id="rId55"/>
    <p:sldId id="383" r:id="rId56"/>
    <p:sldId id="384" r:id="rId57"/>
    <p:sldId id="385" r:id="rId58"/>
    <p:sldId id="386" r:id="rId59"/>
    <p:sldId id="387" r:id="rId60"/>
    <p:sldId id="388" r:id="rId61"/>
    <p:sldId id="391" r:id="rId62"/>
    <p:sldId id="393" r:id="rId63"/>
    <p:sldId id="392" r:id="rId64"/>
    <p:sldId id="389" r:id="rId65"/>
    <p:sldId id="390" r:id="rId66"/>
    <p:sldId id="367" r:id="rId67"/>
    <p:sldId id="336" r:id="rId68"/>
  </p:sldIdLst>
  <p:sldSz cx="12192000" cy="6858000"/>
  <p:notesSz cx="6858000" cy="9144000"/>
  <p:custDataLst>
    <p:tags r:id="rId7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6" userDrawn="1">
          <p15:clr>
            <a:srgbClr val="A4A3A4"/>
          </p15:clr>
        </p15:guide>
        <p15:guide id="2" pos="383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何富军" initials="何" lastIdx="1" clrIdx="0"/>
  <p:cmAuthor id="2" name="闫秀丽" initials="闫" lastIdx="0" clrIdx="0"/>
  <p:cmAuthor id="3" name="fafa" initials="f" lastIdx="2" clrIdx="1"/>
  <p:cmAuthor id="4" name="王习习" initials="王"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449F"/>
    <a:srgbClr val="4472C4"/>
    <a:srgbClr val="E9EBF5"/>
    <a:srgbClr val="164DA8"/>
    <a:srgbClr val="15439E"/>
    <a:srgbClr val="0008CA"/>
    <a:srgbClr val="3A4EE2"/>
    <a:srgbClr val="171BAF"/>
    <a:srgbClr val="153D98"/>
    <a:srgbClr val="C3E8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49" autoAdjust="0"/>
    <p:restoredTop sz="83046" autoAdjust="0"/>
  </p:normalViewPr>
  <p:slideViewPr>
    <p:cSldViewPr snapToGrid="0" showGuides="1">
      <p:cViewPr varScale="1">
        <p:scale>
          <a:sx n="87" d="100"/>
          <a:sy n="87" d="100"/>
        </p:scale>
        <p:origin x="441" y="222"/>
      </p:cViewPr>
      <p:guideLst>
        <p:guide orient="horz" pos="2146"/>
        <p:guide pos="3839"/>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3" Type="http://schemas.openxmlformats.org/officeDocument/2006/relationships/tags" Target="tags/tag88.xml"/><Relationship Id="rId72" Type="http://schemas.openxmlformats.org/officeDocument/2006/relationships/commentAuthors" Target="commentAuthors.xml"/><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4.xml"/><Relationship Id="rId69" Type="http://schemas.openxmlformats.org/officeDocument/2006/relationships/presProps" Target="presProps.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79400">
              <a:lnSpc>
                <a:spcPct val="115000"/>
              </a:lnSpc>
              <a:spcAft>
                <a:spcPts val="1000"/>
              </a:spcAft>
            </a:pPr>
            <a:r>
              <a:rPr lang="zh-CN" altLang="zh-CN" sz="1200" dirty="0">
                <a:effectLst/>
                <a:latin typeface="Calibri" panose="020F0502020204030204" pitchFamily="34" charset="0"/>
                <a:ea typeface="宋体" panose="02010600030101010101" pitchFamily="2" charset="-122"/>
                <a:cs typeface="Calibri" panose="020F0502020204030204" pitchFamily="34" charset="0"/>
              </a:rPr>
              <a:t>同学们好，欢迎大家来到计算机网络安全的课程。在前面一章，大家已经学习了当前网络安全的一些现状，面临的安全威胁，那么接下来这一章我们主要来分析为什么会产生这样一些安全问题？</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79400">
              <a:lnSpc>
                <a:spcPct val="115000"/>
              </a:lnSpc>
              <a:spcAft>
                <a:spcPts val="1000"/>
              </a:spcAft>
            </a:pPr>
            <a:r>
              <a:rPr lang="zh-CN" altLang="zh-CN" sz="1200" dirty="0">
                <a:effectLst/>
                <a:latin typeface="Calibri" panose="020F0502020204030204" pitchFamily="34" charset="0"/>
                <a:ea typeface="宋体" panose="02010600030101010101" pitchFamily="2" charset="-122"/>
                <a:cs typeface="Calibri" panose="020F0502020204030204" pitchFamily="34" charset="0"/>
              </a:rPr>
              <a:t>我们从协议的角度来分析导致网络安全问题产生的原因以及如何防范。我们按照网络协议层次来进行安全性分析，主要分析网络层协议、运输层协议和一些常见的应用协议的安全性。</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79400">
              <a:lnSpc>
                <a:spcPct val="115000"/>
              </a:lnSpc>
              <a:spcAft>
                <a:spcPts val="1000"/>
              </a:spcAft>
            </a:pPr>
            <a:r>
              <a:rPr lang="en-US" altLang="zh-CN" sz="1200" dirty="0" err="1">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的第三个安全问题，是因为数据没有加密而导致的，没有加密的数据在网络中传输的时候就有可能会被监听或窃取。</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79400">
              <a:lnSpc>
                <a:spcPct val="115000"/>
              </a:lnSpc>
              <a:spcAft>
                <a:spcPts val="1000"/>
              </a:spcAft>
            </a:pPr>
            <a:r>
              <a:rPr lang="en-US" altLang="zh-CN" sz="1200" dirty="0">
                <a:effectLst/>
                <a:latin typeface="Calibri" panose="020F0502020204030204" pitchFamily="34" charset="0"/>
                <a:ea typeface="宋体" panose="02010600030101010101" pitchFamily="2" charset="-122"/>
                <a:cs typeface="Calibri" panose="020F0502020204030204" pitchFamily="34" charset="0"/>
              </a:rPr>
              <a:t>  </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通过监听，攻击者可以获得通信双方传输的敏感数据，比如上网的账号和密码、个人隐私信息等。</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79400">
              <a:lnSpc>
                <a:spcPct val="115000"/>
              </a:lnSpc>
              <a:spcAft>
                <a:spcPts val="1000"/>
              </a:spcAft>
            </a:pPr>
            <a:r>
              <a:rPr lang="zh-CN" altLang="zh-CN" sz="1200" dirty="0">
                <a:effectLst/>
                <a:latin typeface="Calibri" panose="020F0502020204030204" pitchFamily="34" charset="0"/>
                <a:ea typeface="宋体" panose="02010600030101010101" pitchFamily="2" charset="-122"/>
                <a:cs typeface="Calibri" panose="020F0502020204030204" pitchFamily="34" charset="0"/>
              </a:rPr>
              <a:t>通过采取加密措施，完全有可能阻止这种窃听攻击。对于网络监听的具体技术，以及如何检测，我们在第四章还会详细介绍。</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79400">
              <a:lnSpc>
                <a:spcPct val="115000"/>
              </a:lnSpc>
              <a:spcAft>
                <a:spcPts val="1000"/>
              </a:spcAft>
            </a:pPr>
            <a:r>
              <a:rPr lang="zh-CN" altLang="zh-CN" sz="1200" dirty="0">
                <a:effectLst/>
                <a:latin typeface="Calibri" panose="020F0502020204030204" pitchFamily="34" charset="0"/>
                <a:ea typeface="宋体" panose="02010600030101010101" pitchFamily="2" charset="-122"/>
                <a:cs typeface="Calibri" panose="020F0502020204030204" pitchFamily="34" charset="0"/>
              </a:rPr>
              <a:t>第四个安全问题，由于</a:t>
            </a:r>
            <a:r>
              <a:rPr lang="en-US" altLang="zh-CN" sz="1200" dirty="0" err="1">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协议只提供对首部的校验，没有任何机制保证数据净荷的正确性，那么攻击者可能会截取数据报，修改以后再发送给接收方，而接收方还不知道。</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79400">
              <a:lnSpc>
                <a:spcPct val="115000"/>
              </a:lnSpc>
              <a:spcAft>
                <a:spcPts val="1000"/>
              </a:spcAft>
            </a:pPr>
            <a:r>
              <a:rPr lang="en-US" altLang="zh-CN" sz="1200" dirty="0">
                <a:effectLst/>
                <a:latin typeface="Calibri" panose="020F0502020204030204" pitchFamily="34" charset="0"/>
                <a:ea typeface="宋体" panose="02010600030101010101" pitchFamily="2" charset="-122"/>
                <a:cs typeface="Calibri" panose="020F0502020204030204" pitchFamily="34" charset="0"/>
              </a:rPr>
              <a:t>  </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对于这种安全问题的话，需要对数据报的净荷部分增加完整性检测机制，一方面可以通过上层协议来进行，或者借助于网络层的</a:t>
            </a:r>
            <a:r>
              <a:rPr lang="en-US" altLang="zh-CN" sz="1200" dirty="0" err="1">
                <a:effectLst/>
                <a:latin typeface="Calibri" panose="020F0502020204030204" pitchFamily="34" charset="0"/>
                <a:ea typeface="宋体" panose="02010600030101010101" pitchFamily="2" charset="-122"/>
                <a:cs typeface="Calibri" panose="020F0502020204030204" pitchFamily="34" charset="0"/>
              </a:rPr>
              <a:t>IPSec</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协议增加完整性验证，</a:t>
            </a:r>
            <a:r>
              <a:rPr lang="en-US" altLang="zh-CN" sz="1200" dirty="0" err="1">
                <a:effectLst/>
                <a:latin typeface="Calibri" panose="020F0502020204030204" pitchFamily="34" charset="0"/>
                <a:ea typeface="宋体" panose="02010600030101010101" pitchFamily="2" charset="-122"/>
                <a:cs typeface="Calibri" panose="020F0502020204030204" pitchFamily="34" charset="0"/>
              </a:rPr>
              <a:t>IPSec</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在后面的</a:t>
            </a:r>
            <a:r>
              <a:rPr lang="en-US" altLang="zh-CN" sz="1200" dirty="0">
                <a:effectLst/>
                <a:latin typeface="Calibri" panose="020F0502020204030204" pitchFamily="34" charset="0"/>
                <a:ea typeface="宋体" panose="02010600030101010101" pitchFamily="2" charset="-122"/>
                <a:cs typeface="Calibri" panose="020F0502020204030204" pitchFamily="34" charset="0"/>
              </a:rPr>
              <a:t>VPN</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章节中我们会再详细介绍。</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79400" fontAlgn="base">
              <a:lnSpc>
                <a:spcPts val="1800"/>
              </a:lnSpc>
            </a:pPr>
            <a:r>
              <a:rPr lang="en-US" altLang="zh-CN" sz="1200" dirty="0">
                <a:effectLst/>
                <a:latin typeface="Calibri" panose="020F0502020204030204" pitchFamily="34" charset="0"/>
                <a:ea typeface="宋体" panose="02010600030101010101" pitchFamily="2" charset="-122"/>
                <a:cs typeface="宋体" panose="02010600030101010101" pitchFamily="2" charset="-122"/>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的第五个安全问题就是</a:t>
            </a:r>
            <a:r>
              <a:rPr lang="en-US" altLang="zh-CN" sz="1200" dirty="0">
                <a:effectLst/>
                <a:latin typeface="Calibri" panose="020F0502020204030204" pitchFamily="34" charset="0"/>
                <a:ea typeface="宋体" panose="02010600030101010101" pitchFamily="2" charset="-122"/>
                <a:cs typeface="宋体" panose="02010600030101010101" pitchFamily="2" charset="-122"/>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源路由选项问题。</a:t>
            </a:r>
            <a:r>
              <a:rPr lang="en-US" altLang="zh-CN" sz="1200" dirty="0">
                <a:effectLst/>
                <a:latin typeface="Calibri" panose="020F0502020204030204" pitchFamily="34" charset="0"/>
                <a:ea typeface="宋体" panose="02010600030101010101" pitchFamily="2" charset="-122"/>
                <a:cs typeface="宋体" panose="02010600030101010101" pitchFamily="2" charset="-122"/>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数据包中有一个</a:t>
            </a:r>
            <a:r>
              <a:rPr lang="en-US" altLang="zh-CN" sz="1200" dirty="0">
                <a:effectLst/>
                <a:latin typeface="Calibri" panose="020F0502020204030204" pitchFamily="34" charset="0"/>
                <a:ea typeface="宋体" panose="02010600030101010101" pitchFamily="2" charset="-122"/>
                <a:cs typeface="宋体" panose="02010600030101010101" pitchFamily="2" charset="-122"/>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源路由</a:t>
            </a:r>
            <a:r>
              <a:rPr lang="en-US" altLang="zh-CN" sz="1200" dirty="0">
                <a:effectLst/>
                <a:latin typeface="Calibri" panose="020F0502020204030204" pitchFamily="34" charset="0"/>
                <a:ea typeface="宋体" panose="02010600030101010101" pitchFamily="2" charset="-122"/>
                <a:cs typeface="宋体" panose="02010600030101010101" pitchFamily="2" charset="-122"/>
              </a:rPr>
              <a:t>”</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选项，它可以指定从源到目的的一条路径，则目的到源的应答包也会按照这个路径传递，</a:t>
            </a:r>
            <a:r>
              <a:rPr lang="zh-CN" altLang="zh-CN" sz="1200" dirty="0">
                <a:solidFill>
                  <a:srgbClr val="FF0000"/>
                </a:solidFill>
                <a:effectLst/>
                <a:latin typeface="宋体" panose="02010600030101010101" pitchFamily="2" charset="-122"/>
                <a:ea typeface="宋体" panose="02010600030101010101" pitchFamily="2" charset="-122"/>
                <a:cs typeface="宋体" panose="02010600030101010101" pitchFamily="2" charset="-122"/>
              </a:rPr>
              <a:t>而这条路径上可能存在窃听者。</a:t>
            </a:r>
            <a:endParaRPr lang="zh-CN" altLang="zh-CN" sz="1200" dirty="0">
              <a:effectLst/>
              <a:latin typeface="宋体" panose="02010600030101010101" pitchFamily="2" charset="-122"/>
              <a:ea typeface="宋体" panose="02010600030101010101" pitchFamily="2" charset="-122"/>
              <a:cs typeface="宋体" panose="02010600030101010101" pitchFamily="2" charset="-122"/>
            </a:endParaRPr>
          </a:p>
          <a:p>
            <a:pPr indent="279400" fontAlgn="base">
              <a:lnSpc>
                <a:spcPts val="1800"/>
              </a:lnSpc>
            </a:pP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我们从这个图里面可以看到，本来通过路由选择走的是下面的红线这条路径，即</a:t>
            </a:r>
            <a:r>
              <a:rPr lang="en-US" altLang="zh-CN" sz="12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R1</a:t>
            </a: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和</a:t>
            </a:r>
            <a:r>
              <a:rPr lang="en-US" altLang="zh-CN" sz="12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R3</a:t>
            </a: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之间的报文只经过了</a:t>
            </a:r>
            <a:r>
              <a:rPr lang="en-US" altLang="zh-CN" sz="12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R2</a:t>
            </a: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路由器，而攻击者通过修改源路由选项，欺骗路由器，使得</a:t>
            </a:r>
            <a:r>
              <a:rPr lang="en-US" altLang="zh-CN" sz="12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R1</a:t>
            </a: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和</a:t>
            </a:r>
            <a:r>
              <a:rPr lang="en-US" altLang="zh-CN" sz="12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R3</a:t>
            </a: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之间的报文，走了上面黑线的这条路径，多经过了</a:t>
            </a:r>
            <a:r>
              <a:rPr lang="en-US" altLang="zh-CN" sz="12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R4</a:t>
            </a: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和</a:t>
            </a:r>
            <a:r>
              <a:rPr lang="en-US" altLang="zh-CN" sz="12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R5</a:t>
            </a: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这两个路由器。</a:t>
            </a:r>
            <a:endParaRPr lang="zh-CN" altLang="zh-CN" sz="1200" dirty="0">
              <a:effectLst/>
              <a:latin typeface="宋体" panose="02010600030101010101" pitchFamily="2" charset="-122"/>
              <a:ea typeface="宋体" panose="02010600030101010101" pitchFamily="2" charset="-122"/>
              <a:cs typeface="宋体" panose="02010600030101010101" pitchFamily="2" charset="-122"/>
            </a:endParaRPr>
          </a:p>
          <a:p>
            <a:pPr indent="279400" fontAlgn="base">
              <a:lnSpc>
                <a:spcPts val="1800"/>
              </a:lnSpc>
            </a:pP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如果这两个路由器是攻击者部署的中间设备，那么就有可能在这两个设备上进行数据监听，甚至于数据修改等等，这就是针对源路由选项造成的攻击。</a:t>
            </a:r>
            <a:endParaRPr lang="zh-CN" altLang="zh-CN" sz="1200" dirty="0">
              <a:effectLst/>
              <a:latin typeface="宋体" panose="02010600030101010101" pitchFamily="2" charset="-122"/>
              <a:ea typeface="宋体" panose="02010600030101010101" pitchFamily="2" charset="-122"/>
              <a:cs typeface="宋体" panose="02010600030101010101" pitchFamily="2" charset="-122"/>
            </a:endParaRPr>
          </a:p>
          <a:p>
            <a:pPr indent="419100" fontAlgn="base">
              <a:lnSpc>
                <a:spcPts val="1800"/>
              </a:lnSpc>
            </a:pPr>
            <a:r>
              <a:rPr lang="en-US" altLang="zh-CN" sz="1200" dirty="0">
                <a:effectLst/>
                <a:latin typeface="Calibri" panose="020F0502020204030204" pitchFamily="34" charset="0"/>
                <a:ea typeface="宋体" panose="02010600030101010101" pitchFamily="2" charset="-122"/>
                <a:cs typeface="宋体" panose="02010600030101010101" pitchFamily="2" charset="-122"/>
              </a:rPr>
              <a:t> </a:t>
            </a:r>
            <a:endParaRPr lang="zh-CN" altLang="zh-CN" sz="1200" dirty="0">
              <a:effectLst/>
              <a:latin typeface="宋体" panose="02010600030101010101" pitchFamily="2" charset="-122"/>
              <a:ea typeface="宋体" panose="02010600030101010101" pitchFamily="2" charset="-122"/>
              <a:cs typeface="宋体" panose="02010600030101010101" pitchFamily="2" charset="-122"/>
            </a:endParaRPr>
          </a:p>
          <a:p>
            <a:pPr indent="279400" fontAlgn="base">
              <a:lnSpc>
                <a:spcPts val="1800"/>
              </a:lnSpc>
            </a:pP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针对这种攻击，我们又该怎么防范呢？</a:t>
            </a:r>
            <a:endParaRPr lang="zh-CN" altLang="zh-CN" sz="12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200" dirty="0">
                <a:effectLst/>
                <a:latin typeface="宋体" panose="02010600030101010101" pitchFamily="2" charset="-122"/>
                <a:cs typeface="Calibri" panose="020F0502020204030204" pitchFamily="34" charset="0"/>
              </a:rPr>
              <a:t>我们可以在路由器上关闭源路由的功能，就是说路由器如果收到带有</a:t>
            </a:r>
            <a:r>
              <a:rPr lang="en-US" altLang="zh-CN" sz="1200" dirty="0">
                <a:effectLst/>
                <a:latin typeface="Calibri" panose="020F0502020204030204" pitchFamily="34" charset="0"/>
                <a:ea typeface="宋体" panose="02010600030101010101" pitchFamily="2" charset="-122"/>
              </a:rPr>
              <a:t>IP</a:t>
            </a:r>
            <a:r>
              <a:rPr lang="en-US" altLang="zh-CN" sz="1200" dirty="0">
                <a:effectLst/>
                <a:latin typeface="宋体" panose="02010600030101010101" pitchFamily="2" charset="-122"/>
                <a:cs typeface="Calibri" panose="020F0502020204030204" pitchFamily="34" charset="0"/>
              </a:rPr>
              <a:t>源路由选项的报文，则忽略它，不按照选项中指定的路径转发报文，还是按照原来的路径来进行数据包转发，这样就可以解决</a:t>
            </a:r>
            <a:r>
              <a:rPr lang="en-US" altLang="zh-CN" sz="1200" dirty="0">
                <a:effectLst/>
                <a:latin typeface="Calibri" panose="020F0502020204030204" pitchFamily="34" charset="0"/>
                <a:ea typeface="宋体" panose="02010600030101010101" pitchFamily="2" charset="-122"/>
              </a:rPr>
              <a:t>IP</a:t>
            </a:r>
            <a:r>
              <a:rPr lang="en-US" altLang="zh-CN" sz="1200" dirty="0">
                <a:effectLst/>
                <a:latin typeface="宋体" panose="02010600030101010101" pitchFamily="2" charset="-122"/>
                <a:cs typeface="Calibri" panose="020F0502020204030204" pitchFamily="34" charset="0"/>
              </a:rPr>
              <a:t>源路由欺骗的攻击问题</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79400" fontAlgn="base">
              <a:lnSpc>
                <a:spcPts val="1800"/>
              </a:lnSpc>
            </a:pPr>
            <a:r>
              <a:rPr lang="en-US" altLang="zh-CN" sz="1200" dirty="0" err="1">
                <a:solidFill>
                  <a:srgbClr val="000000"/>
                </a:solidFill>
                <a:effectLst/>
                <a:latin typeface="Calibri" panose="020F0502020204030204" pitchFamily="34" charset="0"/>
                <a:ea typeface="宋体" panose="02010600030101010101" pitchFamily="2" charset="-122"/>
                <a:cs typeface="宋体" panose="02010600030101010101" pitchFamily="2" charset="-122"/>
              </a:rPr>
              <a:t>ip</a:t>
            </a: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协议的第六个安全问题是针对</a:t>
            </a:r>
            <a:r>
              <a:rPr lang="en-US" altLang="zh-CN" sz="1200" dirty="0" err="1">
                <a:solidFill>
                  <a:srgbClr val="000000"/>
                </a:solidFill>
                <a:effectLst/>
                <a:latin typeface="Calibri" panose="020F0502020204030204" pitchFamily="34" charset="0"/>
                <a:ea typeface="宋体" panose="02010600030101010101" pitchFamily="2" charset="-122"/>
                <a:cs typeface="宋体" panose="02010600030101010101" pitchFamily="2" charset="-122"/>
              </a:rPr>
              <a:t>ip</a:t>
            </a: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协议的分片重组机制而造成的攻击。</a:t>
            </a:r>
            <a:endParaRPr lang="zh-CN" altLang="zh-CN" sz="1200" dirty="0">
              <a:effectLst/>
              <a:latin typeface="宋体" panose="02010600030101010101" pitchFamily="2" charset="-122"/>
              <a:ea typeface="宋体" panose="02010600030101010101" pitchFamily="2" charset="-122"/>
              <a:cs typeface="宋体" panose="02010600030101010101" pitchFamily="2" charset="-122"/>
            </a:endParaRPr>
          </a:p>
          <a:p>
            <a:pPr indent="279400" fontAlgn="base">
              <a:lnSpc>
                <a:spcPts val="1800"/>
              </a:lnSpc>
            </a:pP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总的来说可以分为这样的四种，分别是大包分片攻击，极小碎片攻击、分片重叠攻击和分片拒绝服务攻击。</a:t>
            </a:r>
            <a:endParaRPr lang="zh-CN" altLang="zh-CN" sz="1200" dirty="0">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09550" fontAlgn="base">
              <a:lnSpc>
                <a:spcPts val="1800"/>
              </a:lnSpc>
              <a:spcAft>
                <a:spcPts val="1000"/>
              </a:spcAft>
            </a:pP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那么大包分片攻击是指的分片重组之后的长度超过</a:t>
            </a:r>
            <a:r>
              <a:rPr lang="en-US" altLang="zh-CN" sz="1200" dirty="0" err="1">
                <a:solidFill>
                  <a:srgbClr val="000000"/>
                </a:solidFill>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数据报的最大长度</a:t>
            </a:r>
            <a:r>
              <a:rPr lang="en-US"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65535</a:t>
            </a: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字节，使得目标主机事先分配的缓冲区溢出，造成系统崩溃。</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fontAlgn="base">
              <a:lnSpc>
                <a:spcPts val="1800"/>
              </a:lnSpc>
              <a:spcAft>
                <a:spcPts val="1000"/>
              </a:spcAft>
            </a:pPr>
            <a:r>
              <a:rPr lang="en-US" altLang="zh-CN" sz="1200" dirty="0">
                <a:effectLst/>
                <a:latin typeface="Calibri" panose="020F0502020204030204" pitchFamily="34" charset="0"/>
                <a:ea typeface="宋体" panose="02010600030101010101" pitchFamily="2" charset="-122"/>
                <a:cs typeface="Calibri" panose="020F0502020204030204" pitchFamily="34" charset="0"/>
              </a:rPr>
              <a:t> </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09550" fontAlgn="base">
              <a:lnSpc>
                <a:spcPts val="1800"/>
              </a:lnSpc>
              <a:spcAft>
                <a:spcPts val="1000"/>
              </a:spcAft>
            </a:pP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在</a:t>
            </a:r>
            <a:r>
              <a:rPr lang="en-US" altLang="zh-CN" sz="1200" dirty="0" err="1">
                <a:solidFill>
                  <a:srgbClr val="000000"/>
                </a:solidFill>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协议的大包分片攻击中，比较典型的一种工具叫做</a:t>
            </a:r>
            <a:r>
              <a:rPr lang="en-US"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ping</a:t>
            </a: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死攻击，即</a:t>
            </a:r>
            <a:r>
              <a:rPr lang="en-US"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ping of death</a:t>
            </a: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。它采用了发送</a:t>
            </a:r>
            <a:r>
              <a:rPr lang="en-US"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ICMP</a:t>
            </a: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的大报文使得目标方崩溃。</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349250" fontAlgn="base">
              <a:lnSpc>
                <a:spcPts val="1800"/>
              </a:lnSpc>
              <a:spcAft>
                <a:spcPts val="1000"/>
              </a:spcAft>
            </a:pP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从</a:t>
            </a:r>
            <a:r>
              <a:rPr lang="zh-CN" altLang="en-US"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这个</a:t>
            </a: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表格中，我们可以看出，</a:t>
            </a:r>
            <a:r>
              <a:rPr lang="en-US"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ICMP</a:t>
            </a: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数据的最大长度是</a:t>
            </a:r>
            <a:r>
              <a:rPr lang="en-US"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65507</a:t>
            </a: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字节，如果发送数据长度超过</a:t>
            </a:r>
            <a:r>
              <a:rPr lang="en-US"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65507</a:t>
            </a: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的</a:t>
            </a:r>
            <a:r>
              <a:rPr lang="en-US"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ICMP</a:t>
            </a: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报文，就会造成缓冲区溢出，最后造成系统的崩溃。</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fontAlgn="base">
              <a:lnSpc>
                <a:spcPts val="1800"/>
              </a:lnSpc>
              <a:spcAft>
                <a:spcPts val="1000"/>
              </a:spcAft>
            </a:pP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这个就是</a:t>
            </a:r>
            <a:r>
              <a:rPr lang="en-US"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Ping of Death </a:t>
            </a: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攻击它的一个攻击原理。</a:t>
            </a:r>
            <a:endParaRPr lang="en-US"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endParaRPr>
          </a:p>
          <a:p>
            <a:pPr fontAlgn="base">
              <a:lnSpc>
                <a:spcPts val="1800"/>
              </a:lnSpc>
              <a:spcAft>
                <a:spcPts val="1000"/>
              </a:spcAft>
            </a:pPr>
            <a:endParaRPr lang="en-US"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endParaRPr>
          </a:p>
          <a:p>
            <a:pPr indent="279400" fontAlgn="base">
              <a:lnSpc>
                <a:spcPts val="1800"/>
              </a:lnSpc>
              <a:spcAft>
                <a:spcPts val="1000"/>
              </a:spcAft>
            </a:pP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具体实施的时候，就是一个很简单的</a:t>
            </a:r>
            <a:r>
              <a:rPr lang="en-US"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ping</a:t>
            </a: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命令就可以。</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09550" fontAlgn="base">
              <a:lnSpc>
                <a:spcPts val="1800"/>
              </a:lnSpc>
              <a:spcAft>
                <a:spcPts val="1000"/>
              </a:spcAft>
            </a:pPr>
            <a:r>
              <a:rPr lang="en-US"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ping</a:t>
            </a: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命令有一个</a:t>
            </a:r>
            <a:r>
              <a:rPr lang="en-US"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 -l </a:t>
            </a: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参数，可以指定发送数据的大小。在早期的</a:t>
            </a:r>
            <a:r>
              <a:rPr lang="en-US"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windows NT</a:t>
            </a: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的系统中，允许发送超过</a:t>
            </a:r>
            <a:r>
              <a:rPr lang="en-US"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65507</a:t>
            </a: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字节长度的数据包，目标系统收到这样的大报文以后就会造成蓝屏、死机。</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fontAlgn="base">
              <a:lnSpc>
                <a:spcPts val="1800"/>
              </a:lnSpc>
              <a:spcAft>
                <a:spcPts val="1000"/>
              </a:spcAft>
            </a:pPr>
            <a:r>
              <a:rPr lang="en-US" altLang="zh-CN" sz="1200" dirty="0">
                <a:effectLst/>
                <a:latin typeface="Calibri" panose="020F0502020204030204" pitchFamily="34" charset="0"/>
                <a:ea typeface="宋体" panose="02010600030101010101" pitchFamily="2" charset="-122"/>
                <a:cs typeface="Calibri" panose="020F0502020204030204" pitchFamily="34" charset="0"/>
              </a:rPr>
              <a:t> </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r>
              <a:rPr lang="zh-CN" altLang="zh-CN" sz="1200" dirty="0">
                <a:effectLst/>
                <a:latin typeface="Calibri" panose="020F0502020204030204" pitchFamily="34" charset="0"/>
                <a:ea typeface="宋体" panose="02010600030101010101" pitchFamily="2" charset="-122"/>
                <a:cs typeface="Calibri" panose="020F0502020204030204" pitchFamily="34" charset="0"/>
              </a:rPr>
              <a:t>但是当前现在的</a:t>
            </a:r>
            <a:r>
              <a:rPr lang="en-US" altLang="zh-CN" sz="1200" dirty="0">
                <a:effectLst/>
                <a:latin typeface="Calibri" panose="020F0502020204030204" pitchFamily="34" charset="0"/>
                <a:ea typeface="宋体" panose="02010600030101010101" pitchFamily="2" charset="-122"/>
              </a:rPr>
              <a:t>windows</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版本呢，它发送的这个数据长度有做限制，是不能超过</a:t>
            </a:r>
            <a:r>
              <a:rPr lang="en-US" altLang="zh-CN" sz="1200" dirty="0">
                <a:effectLst/>
                <a:latin typeface="Calibri" panose="020F0502020204030204" pitchFamily="34" charset="0"/>
                <a:ea typeface="宋体" panose="02010600030101010101" pitchFamily="2" charset="-122"/>
              </a:rPr>
              <a:t>65500</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，也就是为了避免出现这种大包攻击。</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也可以通过</a:t>
            </a:r>
            <a:r>
              <a:rPr lang="en-US" altLang="zh-CN" dirty="0"/>
              <a:t>jolt</a:t>
            </a:r>
            <a:r>
              <a:rPr lang="zh-CN" altLang="en-US" dirty="0"/>
              <a:t>工具来发送异常大的报文</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79400" fontAlgn="base">
              <a:lnSpc>
                <a:spcPts val="1800"/>
              </a:lnSpc>
              <a:spcAft>
                <a:spcPts val="1000"/>
              </a:spcAft>
            </a:pP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第二种</a:t>
            </a:r>
            <a:r>
              <a:rPr lang="en-US" altLang="zh-CN" sz="1200" dirty="0" err="1">
                <a:solidFill>
                  <a:srgbClr val="000000"/>
                </a:solidFill>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分片的攻击就是极小碎片攻击。</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79400" fontAlgn="base">
              <a:lnSpc>
                <a:spcPts val="1800"/>
              </a:lnSpc>
              <a:spcAft>
                <a:spcPts val="1000"/>
              </a:spcAft>
            </a:pP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极小碎片攻击就是攻击者通过恶意的操作发送一些极小的分片来绕过包过滤系统或者入侵检测系统。</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79400" fontAlgn="base">
              <a:lnSpc>
                <a:spcPts val="1800"/>
              </a:lnSpc>
              <a:spcAft>
                <a:spcPts val="1000"/>
              </a:spcAft>
            </a:pPr>
            <a:r>
              <a:rPr lang="zh-CN" altLang="zh-CN" sz="12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那么这个极小碎片有多小呢？</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79400" fontAlgn="base">
              <a:lnSpc>
                <a:spcPts val="1800"/>
              </a:lnSpc>
              <a:spcAft>
                <a:spcPts val="1000"/>
              </a:spcAft>
            </a:pPr>
            <a:r>
              <a:rPr lang="en-US" altLang="zh-CN" sz="1200" b="0" i="0" dirty="0">
                <a:solidFill>
                  <a:srgbClr val="4D4D4D"/>
                </a:solidFill>
                <a:effectLst/>
                <a:latin typeface="-apple-system"/>
              </a:rPr>
              <a:t>IP</a:t>
            </a:r>
            <a:r>
              <a:rPr lang="zh-CN" altLang="en-US" sz="1200" b="0" i="0" dirty="0">
                <a:solidFill>
                  <a:srgbClr val="4D4D4D"/>
                </a:solidFill>
                <a:effectLst/>
                <a:latin typeface="-apple-system"/>
              </a:rPr>
              <a:t>数据报的数据长度为</a:t>
            </a:r>
            <a:r>
              <a:rPr lang="en-US" altLang="zh-CN" sz="1200" b="0" i="0" dirty="0">
                <a:solidFill>
                  <a:srgbClr val="4D4D4D"/>
                </a:solidFill>
                <a:effectLst/>
                <a:latin typeface="-apple-system"/>
              </a:rPr>
              <a:t>8</a:t>
            </a:r>
            <a:r>
              <a:rPr lang="zh-CN" altLang="en-US" sz="1200" b="0" i="0" dirty="0">
                <a:solidFill>
                  <a:srgbClr val="4D4D4D"/>
                </a:solidFill>
                <a:effectLst/>
                <a:latin typeface="-apple-system"/>
              </a:rPr>
              <a:t>字节的整数倍，第一分片数据部分可以只有</a:t>
            </a:r>
            <a:r>
              <a:rPr lang="en-US" altLang="zh-CN" sz="1200" b="0" i="0" dirty="0">
                <a:solidFill>
                  <a:srgbClr val="4D4D4D"/>
                </a:solidFill>
                <a:effectLst/>
                <a:latin typeface="-apple-system"/>
              </a:rPr>
              <a:t>8</a:t>
            </a:r>
            <a:r>
              <a:rPr lang="zh-CN" altLang="en-US" sz="1200" b="0" i="0" dirty="0">
                <a:solidFill>
                  <a:srgbClr val="4D4D4D"/>
                </a:solidFill>
                <a:effectLst/>
                <a:latin typeface="-apple-system"/>
              </a:rPr>
              <a:t>字节，对于</a:t>
            </a:r>
            <a:r>
              <a:rPr lang="en-US" altLang="zh-CN" sz="1200" b="0" i="0" dirty="0">
                <a:solidFill>
                  <a:srgbClr val="4D4D4D"/>
                </a:solidFill>
                <a:effectLst/>
                <a:latin typeface="-apple-system"/>
              </a:rPr>
              <a:t>TCP</a:t>
            </a:r>
            <a:r>
              <a:rPr lang="zh-CN" altLang="en-US" sz="1200" b="0" i="0" dirty="0">
                <a:solidFill>
                  <a:srgbClr val="4D4D4D"/>
                </a:solidFill>
                <a:effectLst/>
                <a:latin typeface="-apple-system"/>
              </a:rPr>
              <a:t>来说，这</a:t>
            </a:r>
            <a:r>
              <a:rPr lang="en-US" altLang="zh-CN" sz="1200" b="0" i="0" dirty="0">
                <a:solidFill>
                  <a:srgbClr val="4D4D4D"/>
                </a:solidFill>
                <a:effectLst/>
                <a:latin typeface="-apple-system"/>
              </a:rPr>
              <a:t>8</a:t>
            </a:r>
            <a:r>
              <a:rPr lang="zh-CN" altLang="en-US" sz="1200" b="0" i="0" dirty="0">
                <a:solidFill>
                  <a:srgbClr val="4D4D4D"/>
                </a:solidFill>
                <a:effectLst/>
                <a:latin typeface="-apple-system"/>
              </a:rPr>
              <a:t>个字节为</a:t>
            </a:r>
            <a:r>
              <a:rPr lang="en-US" altLang="zh-CN" sz="1200" b="0" i="0" dirty="0" err="1">
                <a:solidFill>
                  <a:srgbClr val="4D4D4D"/>
                </a:solidFill>
                <a:effectLst/>
                <a:latin typeface="-apple-system"/>
              </a:rPr>
              <a:t>tcp</a:t>
            </a:r>
            <a:r>
              <a:rPr lang="zh-CN" altLang="en-US" sz="1200" b="0" i="0" dirty="0">
                <a:solidFill>
                  <a:srgbClr val="4D4D4D"/>
                </a:solidFill>
                <a:effectLst/>
                <a:latin typeface="-apple-system"/>
              </a:rPr>
              <a:t>头的前</a:t>
            </a:r>
            <a:r>
              <a:rPr lang="en-US" altLang="zh-CN" sz="1200" b="0" i="0" dirty="0">
                <a:solidFill>
                  <a:srgbClr val="4D4D4D"/>
                </a:solidFill>
                <a:effectLst/>
                <a:latin typeface="-apple-system"/>
              </a:rPr>
              <a:t>8</a:t>
            </a:r>
            <a:r>
              <a:rPr lang="zh-CN" altLang="en-US" sz="1200" b="0" i="0" dirty="0">
                <a:solidFill>
                  <a:srgbClr val="4D4D4D"/>
                </a:solidFill>
                <a:effectLst/>
                <a:latin typeface="-apple-system"/>
              </a:rPr>
              <a:t>字节，而标志字段被放在了第二分片。</a:t>
            </a:r>
            <a:endParaRPr lang="zh-CN" altLang="zh-CN" sz="1000" dirty="0">
              <a:effectLst/>
              <a:latin typeface="Calibri" panose="020F0502020204030204" pitchFamily="34" charset="0"/>
              <a:ea typeface="宋体" panose="02010600030101010101" pitchFamily="2" charset="-122"/>
              <a:cs typeface="Calibri" panose="020F0502020204030204" pitchFamily="34" charset="0"/>
            </a:endParaRPr>
          </a:p>
          <a:p>
            <a:pPr indent="279400" fontAlgn="base">
              <a:lnSpc>
                <a:spcPts val="1800"/>
              </a:lnSpc>
              <a:spcAft>
                <a:spcPts val="1000"/>
              </a:spcAft>
            </a:pPr>
            <a:r>
              <a:rPr lang="en-US" altLang="zh-CN" sz="1000" dirty="0">
                <a:effectLst/>
                <a:latin typeface="Calibri" panose="020F0502020204030204" pitchFamily="34" charset="0"/>
                <a:ea typeface="宋体" panose="02010600030101010101" pitchFamily="2" charset="-122"/>
                <a:cs typeface="Calibri" panose="020F0502020204030204" pitchFamily="34" charset="0"/>
              </a:rPr>
              <a:t> </a:t>
            </a:r>
            <a:endParaRPr lang="zh-CN" altLang="zh-CN" sz="1000" dirty="0">
              <a:effectLst/>
              <a:latin typeface="Calibri" panose="020F0502020204030204" pitchFamily="34" charset="0"/>
              <a:ea typeface="宋体" panose="02010600030101010101" pitchFamily="2" charset="-122"/>
              <a:cs typeface="Calibri" panose="020F0502020204030204" pitchFamily="34" charset="0"/>
            </a:endParaRPr>
          </a:p>
          <a:p>
            <a:pPr indent="279400" fontAlgn="base">
              <a:lnSpc>
                <a:spcPts val="1800"/>
              </a:lnSpc>
              <a:spcAft>
                <a:spcPts val="1000"/>
              </a:spcAft>
            </a:pPr>
            <a:r>
              <a:rPr lang="zh-CN" altLang="zh-CN" sz="10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如果包过滤设备或入侵检测系统，</a:t>
            </a:r>
            <a:r>
              <a:rPr lang="zh-CN" altLang="en-US" sz="10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通过</a:t>
            </a:r>
            <a:r>
              <a:rPr lang="en-US" altLang="zh-CN" sz="10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TCP SYN</a:t>
            </a:r>
            <a:r>
              <a:rPr lang="zh-CN" altLang="en-US" sz="10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标志</a:t>
            </a:r>
            <a:r>
              <a:rPr lang="zh-CN" altLang="zh-CN" sz="10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来进行过滤。第一个分片中</a:t>
            </a:r>
            <a:r>
              <a:rPr lang="zh-CN" altLang="en-US" sz="10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由于</a:t>
            </a:r>
            <a:r>
              <a:rPr lang="zh-CN" altLang="zh-CN" sz="10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没有包含</a:t>
            </a:r>
            <a:r>
              <a:rPr lang="zh-CN" altLang="en-US" sz="10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标志</a:t>
            </a:r>
            <a:r>
              <a:rPr lang="zh-CN" altLang="zh-CN" sz="10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信息，那么包过滤设备就可能放行这个分片报文</a:t>
            </a:r>
            <a:r>
              <a:rPr lang="zh-CN" altLang="en-US" sz="10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；后续的分片报文，也会放行。最后，</a:t>
            </a:r>
            <a:r>
              <a:rPr lang="zh-CN" altLang="zh-CN" sz="10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多个分片报文在目标主机上进行重组以后，就会</a:t>
            </a:r>
            <a:r>
              <a:rPr lang="zh-CN" altLang="en-US" sz="10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突破包过滤而成功建立连接</a:t>
            </a:r>
            <a:r>
              <a:rPr lang="zh-CN" altLang="zh-CN" sz="10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a:t>
            </a:r>
            <a:endParaRPr lang="zh-CN" altLang="zh-CN" sz="1000" dirty="0">
              <a:effectLst/>
              <a:latin typeface="Calibri" panose="020F0502020204030204" pitchFamily="34" charset="0"/>
              <a:ea typeface="宋体" panose="02010600030101010101" pitchFamily="2" charset="-122"/>
              <a:cs typeface="Calibri" panose="020F0502020204030204" pitchFamily="34" charset="0"/>
            </a:endParaRPr>
          </a:p>
          <a:p>
            <a:pPr indent="279400" fontAlgn="base">
              <a:lnSpc>
                <a:spcPts val="1800"/>
              </a:lnSpc>
              <a:spcAft>
                <a:spcPts val="1000"/>
              </a:spcAft>
            </a:pPr>
            <a:r>
              <a:rPr lang="en-US" altLang="zh-CN" sz="1000" dirty="0">
                <a:effectLst/>
                <a:latin typeface="Calibri" panose="020F0502020204030204" pitchFamily="34" charset="0"/>
                <a:ea typeface="宋体" panose="02010600030101010101" pitchFamily="2" charset="-122"/>
                <a:cs typeface="Calibri" panose="020F0502020204030204" pitchFamily="34" charset="0"/>
              </a:rPr>
              <a:t> </a:t>
            </a:r>
            <a:endParaRPr lang="zh-CN" altLang="zh-CN" sz="1000" dirty="0">
              <a:effectLst/>
              <a:latin typeface="Calibri" panose="020F0502020204030204" pitchFamily="34" charset="0"/>
              <a:ea typeface="宋体" panose="02010600030101010101" pitchFamily="2" charset="-122"/>
              <a:cs typeface="Calibri" panose="020F0502020204030204" pitchFamily="34" charset="0"/>
            </a:endParaRPr>
          </a:p>
          <a:p>
            <a:pPr indent="279400" fontAlgn="base">
              <a:lnSpc>
                <a:spcPts val="1800"/>
              </a:lnSpc>
              <a:spcAft>
                <a:spcPts val="1000"/>
              </a:spcAft>
            </a:pPr>
            <a:r>
              <a:rPr lang="zh-CN" altLang="zh-CN" sz="10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一些智能的包过滤设备会检查包信息，如果</a:t>
            </a:r>
            <a:r>
              <a:rPr lang="en-US" altLang="zh-CN" sz="1000" dirty="0" err="1">
                <a:solidFill>
                  <a:srgbClr val="000000"/>
                </a:solidFill>
                <a:effectLst/>
                <a:latin typeface="Calibri" panose="020F0502020204030204" pitchFamily="34" charset="0"/>
                <a:ea typeface="宋体" panose="02010600030101010101" pitchFamily="2" charset="-122"/>
                <a:cs typeface="Calibri" panose="020F0502020204030204" pitchFamily="34" charset="0"/>
              </a:rPr>
              <a:t>tcp</a:t>
            </a:r>
            <a:r>
              <a:rPr lang="zh-CN" altLang="en-US" sz="10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长度没有达到最小长度</a:t>
            </a:r>
            <a:r>
              <a:rPr lang="en-US" altLang="zh-CN" sz="10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20</a:t>
            </a:r>
            <a:r>
              <a:rPr lang="zh-CN" altLang="en-US" sz="10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字节</a:t>
            </a:r>
            <a:r>
              <a:rPr lang="zh-CN" altLang="zh-CN" sz="1000"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的话，就直接丢弃。</a:t>
            </a:r>
            <a:endParaRPr lang="zh-CN" altLang="zh-CN" sz="1000" dirty="0">
              <a:effectLst/>
              <a:latin typeface="Calibri" panose="020F0502020204030204" pitchFamily="34" charset="0"/>
              <a:ea typeface="宋体" panose="02010600030101010101" pitchFamily="2" charset="-122"/>
              <a:cs typeface="Calibri" panose="020F0502020204030204" pitchFamily="34"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fontAlgn="base">
              <a:lnSpc>
                <a:spcPts val="1800"/>
              </a:lnSpc>
              <a:spcAft>
                <a:spcPts val="1000"/>
              </a:spcAft>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极小碎片攻击我们也可以通过一些工具来进行实施，例如</a:t>
            </a:r>
            <a:r>
              <a:rPr lang="en-US" altLang="zh-CN" sz="1200" dirty="0" err="1">
                <a:solidFill>
                  <a:srgbClr val="333333"/>
                </a:solidFill>
                <a:effectLst/>
                <a:latin typeface="Calibri" panose="020F0502020204030204" pitchFamily="34" charset="0"/>
                <a:ea typeface="微软雅黑" panose="020B0503020204020204" charset="-122"/>
                <a:cs typeface="宋体" panose="02010600030101010101" pitchFamily="2" charset="-122"/>
              </a:rPr>
              <a:t>nmap</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工具的</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-f</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选项就可以发送极小碎片，可以将</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TCP</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的包头分在多个小的碎片当中。</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fontAlgn="base">
              <a:lnSpc>
                <a:spcPts val="1800"/>
              </a:lnSpc>
              <a:spcAft>
                <a:spcPts val="1000"/>
              </a:spcAft>
            </a:pPr>
            <a:r>
              <a:rPr lang="en-US" altLang="zh-CN" sz="1200" dirty="0">
                <a:solidFill>
                  <a:srgbClr val="333333"/>
                </a:solidFill>
                <a:effectLst/>
                <a:latin typeface="微软雅黑" panose="020B0503020204020204" charset="-122"/>
                <a:ea typeface="宋体" panose="02010600030101010101" pitchFamily="2" charset="-122"/>
                <a:cs typeface="宋体" panose="02010600030101010101" pitchFamily="2" charset="-122"/>
              </a:rPr>
              <a:t> </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66700" fontAlgn="base">
              <a:lnSpc>
                <a:spcPts val="1800"/>
              </a:lnSpc>
              <a:spcAft>
                <a:spcPts val="1000"/>
              </a:spcAft>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在这个例子当中我们可以看到</a:t>
            </a:r>
            <a:r>
              <a:rPr lang="en-US" altLang="zh-CN" sz="1200" dirty="0" err="1">
                <a:solidFill>
                  <a:srgbClr val="333333"/>
                </a:solidFill>
                <a:effectLst/>
                <a:latin typeface="Calibri" panose="020F0502020204030204" pitchFamily="34" charset="0"/>
                <a:ea typeface="微软雅黑" panose="020B0503020204020204" charset="-122"/>
                <a:cs typeface="宋体" panose="02010600030101010101" pitchFamily="2" charset="-122"/>
              </a:rPr>
              <a:t>nmap</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带了一个</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-f</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参数，针对目标主机的</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23</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号端口进行一个</a:t>
            </a:r>
            <a:r>
              <a:rPr lang="en-US" altLang="zh-CN" sz="1200" dirty="0" err="1">
                <a:solidFill>
                  <a:srgbClr val="333333"/>
                </a:solidFill>
                <a:effectLst/>
                <a:latin typeface="Calibri" panose="020F0502020204030204" pitchFamily="34" charset="0"/>
                <a:ea typeface="微软雅黑" panose="020B0503020204020204" charset="-122"/>
                <a:cs typeface="宋体" panose="02010600030101010101" pitchFamily="2" charset="-122"/>
              </a:rPr>
              <a:t>tcp</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 SYN</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扫描，</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66700" fontAlgn="base">
              <a:lnSpc>
                <a:spcPts val="1800"/>
              </a:lnSpc>
              <a:spcAft>
                <a:spcPts val="1000"/>
              </a:spcAft>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从图中，我们可以看到它成功的扫描出来目标主机上开放了</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23</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号端口。</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dirty="0">
                <a:effectLst/>
                <a:latin typeface="Calibri" panose="020F0502020204030204" pitchFamily="34" charset="0"/>
                <a:ea typeface="宋体" panose="02010600030101010101" pitchFamily="2" charset="-122"/>
                <a:cs typeface="Calibri" panose="020F0502020204030204" pitchFamily="34" charset="0"/>
              </a:rPr>
              <a:t>网络层协议我们分析</a:t>
            </a:r>
            <a:r>
              <a:rPr lang="en-US" altLang="zh-CN" sz="1200" dirty="0">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协议、</a:t>
            </a:r>
            <a:r>
              <a:rPr lang="en-US" altLang="zh-CN" sz="1200" dirty="0">
                <a:effectLst/>
                <a:latin typeface="Calibri" panose="020F0502020204030204" pitchFamily="34" charset="0"/>
                <a:ea typeface="宋体" panose="02010600030101010101" pitchFamily="2" charset="-122"/>
                <a:cs typeface="Calibri" panose="020F0502020204030204" pitchFamily="34" charset="0"/>
              </a:rPr>
              <a:t>ARP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协议、</a:t>
            </a:r>
            <a:r>
              <a:rPr lang="en-US" altLang="zh-CN" sz="1200" dirty="0">
                <a:effectLst/>
                <a:latin typeface="Calibri" panose="020F0502020204030204" pitchFamily="34" charset="0"/>
                <a:ea typeface="宋体" panose="02010600030101010101" pitchFamily="2" charset="-122"/>
                <a:cs typeface="Calibri" panose="020F0502020204030204" pitchFamily="34" charset="0"/>
              </a:rPr>
              <a:t>ICMP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协议和路由协议。这里面</a:t>
            </a:r>
            <a:r>
              <a:rPr lang="en-US" altLang="zh-CN" sz="1200" dirty="0">
                <a:effectLst/>
                <a:latin typeface="Calibri" panose="020F0502020204030204" pitchFamily="34" charset="0"/>
                <a:ea typeface="宋体" panose="02010600030101010101" pitchFamily="2" charset="-122"/>
                <a:cs typeface="Calibri" panose="020F0502020204030204" pitchFamily="34" charset="0"/>
              </a:rPr>
              <a:t>ARP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协议虽然属于链路层协议，但是因为跟</a:t>
            </a:r>
            <a:r>
              <a:rPr lang="en-US" altLang="zh-CN" sz="1200" dirty="0">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地址相关，就放到网络层一起来进行分析了。</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fontAlgn="base">
              <a:lnSpc>
                <a:spcPts val="1800"/>
              </a:lnSpc>
              <a:spcAft>
                <a:spcPts val="1000"/>
              </a:spcAft>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那么我们怎么知道它是一个极小碎片攻击呢？</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66700" fontAlgn="base">
              <a:lnSpc>
                <a:spcPts val="1800"/>
              </a:lnSpc>
              <a:spcAft>
                <a:spcPts val="1000"/>
              </a:spcAft>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我们在目标主机上通过</a:t>
            </a:r>
            <a:r>
              <a:rPr lang="en-US" altLang="zh-CN" sz="1200" dirty="0" err="1">
                <a:solidFill>
                  <a:srgbClr val="333333"/>
                </a:solidFill>
                <a:effectLst/>
                <a:latin typeface="Calibri" panose="020F0502020204030204" pitchFamily="34" charset="0"/>
                <a:ea typeface="微软雅黑" panose="020B0503020204020204" charset="-122"/>
                <a:cs typeface="宋体" panose="02010600030101010101" pitchFamily="2" charset="-122"/>
              </a:rPr>
              <a:t>tcpdump</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监听，发现这个</a:t>
            </a:r>
            <a:r>
              <a:rPr lang="en-US" altLang="zh-CN" sz="1200" dirty="0" err="1">
                <a:solidFill>
                  <a:srgbClr val="333333"/>
                </a:solidFill>
                <a:effectLst/>
                <a:latin typeface="Calibri" panose="020F0502020204030204" pitchFamily="34" charset="0"/>
                <a:ea typeface="微软雅黑" panose="020B0503020204020204" charset="-122"/>
                <a:cs typeface="宋体" panose="02010600030101010101" pitchFamily="2" charset="-122"/>
              </a:rPr>
              <a:t>tcp</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的</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SYN</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扫描报文被分成了三个分片，三个分片的</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ID</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是一样的，都是</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41354</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，说明他们都属于同一个报文。这三个分片报文的长度都是</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28</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字节，</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TCP</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的长度是</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8</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字节，显然小于</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TCP</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的首部长度</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20</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，这几个分片都属于极小碎片。</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fontAlgn="base">
              <a:lnSpc>
                <a:spcPts val="1800"/>
              </a:lnSpc>
              <a:spcAft>
                <a:spcPts val="1000"/>
              </a:spcAft>
            </a:pPr>
            <a:r>
              <a:rPr lang="en-US" altLang="zh-CN" sz="1200" dirty="0">
                <a:solidFill>
                  <a:srgbClr val="333333"/>
                </a:solidFill>
                <a:effectLst/>
                <a:latin typeface="微软雅黑" panose="020B0503020204020204" charset="-122"/>
                <a:ea typeface="宋体" panose="02010600030101010101" pitchFamily="2" charset="-122"/>
                <a:cs typeface="宋体" panose="02010600030101010101" pitchFamily="2" charset="-122"/>
              </a:rPr>
              <a:t> </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r>
              <a:rPr lang="zh-CN" altLang="zh-CN" sz="1200" dirty="0">
                <a:solidFill>
                  <a:srgbClr val="333333"/>
                </a:solidFill>
                <a:effectLst/>
                <a:ea typeface="微软雅黑" panose="020B0503020204020204" charset="-122"/>
                <a:cs typeface="宋体" panose="02010600030101010101" pitchFamily="2" charset="-122"/>
              </a:rPr>
              <a:t>我们刚才的这个例子，只是产生了一些极小碎片，实际上没有造成攻击的效果。因为现在很多的系统对这样的一些早期攻击已经采取了一些防范措施，并不能把它攻死。</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fontAlgn="base">
              <a:lnSpc>
                <a:spcPts val="1800"/>
              </a:lnSpc>
              <a:spcAft>
                <a:spcPts val="1000"/>
              </a:spcAft>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我们再来看一下</a:t>
            </a:r>
            <a:r>
              <a:rPr lang="en-US" altLang="zh-CN" sz="1200" dirty="0" err="1">
                <a:solidFill>
                  <a:srgbClr val="333333"/>
                </a:solidFill>
                <a:effectLst/>
                <a:latin typeface="Calibri" panose="020F0502020204030204" pitchFamily="34" charset="0"/>
                <a:ea typeface="微软雅黑" panose="020B0503020204020204" charset="-122"/>
                <a:cs typeface="宋体" panose="02010600030101010101" pitchFamily="2" charset="-122"/>
              </a:rPr>
              <a:t>ip</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分片的第三种攻击类型，就是分片重叠攻击。</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66700" fontAlgn="base">
              <a:lnSpc>
                <a:spcPts val="1800"/>
              </a:lnSpc>
              <a:spcAft>
                <a:spcPts val="1000"/>
              </a:spcAft>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分片重叠攻击是指分片报文重组的时候，数据会产生重叠，或者覆盖，重组以后造成系统崩溃或者绕过防火墙。</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66700" fontAlgn="base">
              <a:lnSpc>
                <a:spcPts val="1800"/>
              </a:lnSpc>
              <a:spcAft>
                <a:spcPts val="1000"/>
              </a:spcAft>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为什么产生这样的情况呢？</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66700" fontAlgn="base">
              <a:lnSpc>
                <a:spcPts val="1800"/>
              </a:lnSpc>
              <a:spcAft>
                <a:spcPts val="1000"/>
              </a:spcAft>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我们具体来看一下攻击原理，正常的</a:t>
            </a:r>
            <a:r>
              <a:rPr lang="en-US" altLang="zh-CN" sz="1200" dirty="0" err="1">
                <a:solidFill>
                  <a:srgbClr val="333333"/>
                </a:solidFill>
                <a:effectLst/>
                <a:latin typeface="Calibri" panose="020F0502020204030204" pitchFamily="34" charset="0"/>
                <a:ea typeface="微软雅黑" panose="020B0503020204020204" charset="-122"/>
                <a:cs typeface="宋体" panose="02010600030101010101" pitchFamily="2" charset="-122"/>
              </a:rPr>
              <a:t>ip</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分片报文，后一个分片的第一个字节的偏移量应该是前一个分片的最后一个字节加</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1</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。重组以后，多个分片报文的数据就可以还原成为原始数据。</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fontAlgn="base">
              <a:lnSpc>
                <a:spcPts val="1800"/>
              </a:lnSpc>
              <a:spcAft>
                <a:spcPts val="1000"/>
              </a:spcAft>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分片重叠攻击的报文，它的分片报文是什么样子的呢？</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66700" fontAlgn="base">
              <a:lnSpc>
                <a:spcPts val="1800"/>
              </a:lnSpc>
              <a:spcAft>
                <a:spcPts val="1000"/>
              </a:spcAft>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它的第二个分片报文的偏移量小于前一个分片报文的最后那个字节的位置，使得后一个分片报文和前一个分片报文的数据有重叠。重组的时候，后一个分片报文的数据覆盖掉前一个分片报文的部分数据，组合出来的数据就是一个未知结果。可能包含了一些恶意代码，或者包含了一些包过滤防火墙不允许通行的数据。</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我们来通过例子来说明。</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fontAlgn="base">
              <a:lnSpc>
                <a:spcPts val="1800"/>
              </a:lnSpc>
              <a:spcAft>
                <a:spcPts val="1000"/>
              </a:spcAft>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第一种情况，就是有可能通过分片重叠攻击绕过防火墙。</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fontAlgn="base">
              <a:lnSpc>
                <a:spcPts val="1800"/>
              </a:lnSpc>
              <a:spcAft>
                <a:spcPts val="1000"/>
              </a:spcAft>
            </a:pPr>
            <a:r>
              <a:rPr lang="en-US" altLang="zh-CN" sz="1200" dirty="0">
                <a:solidFill>
                  <a:srgbClr val="333333"/>
                </a:solidFill>
                <a:effectLst/>
                <a:latin typeface="微软雅黑" panose="020B0503020204020204" charset="-122"/>
                <a:ea typeface="宋体" panose="02010600030101010101" pitchFamily="2" charset="-122"/>
                <a:cs typeface="宋体" panose="02010600030101010101" pitchFamily="2" charset="-122"/>
              </a:rPr>
              <a:t> </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66700" fontAlgn="base">
              <a:lnSpc>
                <a:spcPts val="1800"/>
              </a:lnSpc>
              <a:spcAft>
                <a:spcPts val="1000"/>
              </a:spcAft>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考虑这样一种情况，防火墙允许目的端口</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80</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的报文通行，目的</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23</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端口的不允许通过。</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66700" fontAlgn="base">
              <a:lnSpc>
                <a:spcPts val="1800"/>
              </a:lnSpc>
              <a:spcAft>
                <a:spcPts val="1000"/>
              </a:spcAft>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我们把一个报文分成两个分组，第一个分组中，</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TCP</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的目的端口是</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80</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，根据防火墙过滤规则是允许通行的，那么这个报文就被放行。</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fontAlgn="base">
              <a:lnSpc>
                <a:spcPts val="1800"/>
              </a:lnSpc>
              <a:spcAft>
                <a:spcPts val="1000"/>
              </a:spcAft>
            </a:pPr>
            <a:r>
              <a:rPr lang="en-US" altLang="zh-CN" sz="1200" dirty="0">
                <a:solidFill>
                  <a:srgbClr val="333333"/>
                </a:solidFill>
                <a:effectLst/>
                <a:latin typeface="微软雅黑" panose="020B0503020204020204" charset="-122"/>
                <a:ea typeface="宋体" panose="02010600030101010101" pitchFamily="2" charset="-122"/>
                <a:cs typeface="宋体" panose="02010600030101010101" pitchFamily="2" charset="-122"/>
              </a:rPr>
              <a:t> </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66700" fontAlgn="base">
              <a:lnSpc>
                <a:spcPts val="1800"/>
              </a:lnSpc>
              <a:spcAft>
                <a:spcPts val="1000"/>
              </a:spcAft>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第二个分片报文，因为跟第一个分片报文的</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id</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相同，防火墙认为是同一个报文的不同部分，因此防火墙也会让它通行，即使不根据</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ID</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，该报文的“目的端口”也不是</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23</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fontAlgn="base">
              <a:lnSpc>
                <a:spcPts val="1800"/>
              </a:lnSpc>
              <a:spcAft>
                <a:spcPts val="1000"/>
              </a:spcAft>
            </a:pPr>
            <a:r>
              <a:rPr lang="en-US" altLang="zh-CN" sz="1200" dirty="0">
                <a:solidFill>
                  <a:srgbClr val="333333"/>
                </a:solidFill>
                <a:effectLst/>
                <a:latin typeface="微软雅黑" panose="020B0503020204020204" charset="-122"/>
                <a:ea typeface="宋体" panose="02010600030101010101" pitchFamily="2" charset="-122"/>
                <a:cs typeface="宋体" panose="02010600030101010101" pitchFamily="2" charset="-122"/>
              </a:rPr>
              <a:t> </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400050" fontAlgn="base">
              <a:lnSpc>
                <a:spcPts val="1800"/>
              </a:lnSpc>
              <a:spcAft>
                <a:spcPts val="1000"/>
              </a:spcAft>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但是我们注意一下，第二个分片报文的偏移量即数据的起始位置是在第一个分片报文的目的端口这个位置，那么重组以后，第二个分片报文的目的端口以及后面的数据就会覆盖掉第一个分片报文当中的目的端口等信息</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fontAlgn="base">
              <a:lnSpc>
                <a:spcPts val="1800"/>
              </a:lnSpc>
              <a:spcAft>
                <a:spcPts val="1000"/>
              </a:spcAft>
            </a:pPr>
            <a:r>
              <a:rPr lang="en-US" altLang="zh-CN" sz="1200" dirty="0">
                <a:solidFill>
                  <a:srgbClr val="333333"/>
                </a:solidFill>
                <a:effectLst/>
                <a:latin typeface="微软雅黑" panose="020B0503020204020204" charset="-122"/>
                <a:ea typeface="宋体" panose="02010600030101010101" pitchFamily="2" charset="-122"/>
                <a:cs typeface="宋体" panose="02010600030101010101" pitchFamily="2" charset="-122"/>
              </a:rPr>
              <a:t> </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400050" fontAlgn="base">
              <a:lnSpc>
                <a:spcPts val="1800"/>
              </a:lnSpc>
              <a:spcAft>
                <a:spcPts val="1000"/>
              </a:spcAft>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重组的报文目的端口变为</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23</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端口，这个报文已经顺利到达目的主机。而根据防火墙规则，这个端口的报文是不允许通行的。</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r>
              <a:rPr lang="zh-CN" altLang="zh-CN" sz="1200" dirty="0">
                <a:solidFill>
                  <a:srgbClr val="333333"/>
                </a:solidFill>
                <a:effectLst/>
                <a:ea typeface="微软雅黑" panose="020B0503020204020204" charset="-122"/>
                <a:cs typeface="宋体" panose="02010600030101010101" pitchFamily="2" charset="-122"/>
              </a:rPr>
              <a:t>通过这样的一种分片重叠攻击，绕过了防火墙。</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0050" fontAlgn="base">
              <a:lnSpc>
                <a:spcPts val="1800"/>
              </a:lnSpc>
              <a:spcAft>
                <a:spcPts val="1000"/>
              </a:spcAft>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分片重叠攻击的另一个例子</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Teardrop</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攻击，它是利用了分片重叠漏洞来进行拒绝服务的攻击。</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fontAlgn="base">
              <a:lnSpc>
                <a:spcPts val="1800"/>
              </a:lnSpc>
              <a:spcAft>
                <a:spcPts val="1000"/>
              </a:spcAft>
            </a:pPr>
            <a:r>
              <a:rPr lang="en-US" altLang="zh-CN" sz="1200" dirty="0">
                <a:solidFill>
                  <a:srgbClr val="333333"/>
                </a:solidFill>
                <a:effectLst/>
                <a:latin typeface="微软雅黑" panose="020B0503020204020204" charset="-122"/>
                <a:ea typeface="宋体" panose="02010600030101010101" pitchFamily="2" charset="-122"/>
                <a:cs typeface="宋体" panose="02010600030101010101" pitchFamily="2" charset="-122"/>
              </a:rPr>
              <a:t> </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400050" fontAlgn="base">
              <a:lnSpc>
                <a:spcPts val="1800"/>
              </a:lnSpc>
              <a:spcAft>
                <a:spcPts val="1000"/>
              </a:spcAft>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我们通过</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teardrop</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工具来对目标主机来进行攻击，用</a:t>
            </a:r>
            <a:r>
              <a:rPr lang="en-US" altLang="zh-CN" sz="1200" dirty="0" err="1">
                <a:solidFill>
                  <a:srgbClr val="333333"/>
                </a:solidFill>
                <a:effectLst/>
                <a:latin typeface="Calibri" panose="020F0502020204030204" pitchFamily="34" charset="0"/>
                <a:ea typeface="微软雅黑" panose="020B0503020204020204" charset="-122"/>
                <a:cs typeface="宋体" panose="02010600030101010101" pitchFamily="2" charset="-122"/>
              </a:rPr>
              <a:t>tcpdump</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来监听报文。</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fontAlgn="base">
              <a:lnSpc>
                <a:spcPts val="1800"/>
              </a:lnSpc>
              <a:spcAft>
                <a:spcPts val="1000"/>
              </a:spcAft>
            </a:pPr>
            <a:r>
              <a:rPr lang="en-US" altLang="zh-CN" sz="1200" dirty="0">
                <a:solidFill>
                  <a:srgbClr val="333333"/>
                </a:solidFill>
                <a:effectLst/>
                <a:latin typeface="微软雅黑" panose="020B0503020204020204" charset="-122"/>
                <a:ea typeface="宋体" panose="02010600030101010101" pitchFamily="2" charset="-122"/>
                <a:cs typeface="宋体" panose="02010600030101010101" pitchFamily="2" charset="-122"/>
              </a:rPr>
              <a:t> </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400050" fontAlgn="base">
              <a:lnSpc>
                <a:spcPts val="1800"/>
              </a:lnSpc>
              <a:spcAft>
                <a:spcPts val="1000"/>
              </a:spcAft>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我们监听到的报文有两个分片，第一个分片大小为</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36</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字节，第二个分片的偏移量是</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24</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，并不是从</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36</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开始的，因此的第一个分片与第二个分片就会有</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12</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字节的重叠。</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fontAlgn="base">
              <a:lnSpc>
                <a:spcPts val="1800"/>
              </a:lnSpc>
              <a:spcAft>
                <a:spcPts val="1000"/>
              </a:spcAft>
            </a:pPr>
            <a:r>
              <a:rPr lang="en-US" altLang="zh-CN" sz="1200" dirty="0">
                <a:solidFill>
                  <a:srgbClr val="333333"/>
                </a:solidFill>
                <a:effectLst/>
                <a:latin typeface="微软雅黑" panose="020B0503020204020204" charset="-122"/>
                <a:ea typeface="宋体" panose="02010600030101010101" pitchFamily="2" charset="-122"/>
                <a:cs typeface="宋体" panose="02010600030101010101" pitchFamily="2" charset="-122"/>
              </a:rPr>
              <a:t> </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r>
              <a:rPr lang="zh-CN" altLang="zh-CN" sz="1200" dirty="0">
                <a:solidFill>
                  <a:srgbClr val="333333"/>
                </a:solidFill>
                <a:effectLst/>
                <a:ea typeface="微软雅黑" panose="020B0503020204020204" charset="-122"/>
                <a:cs typeface="宋体" panose="02010600030101010101" pitchFamily="2" charset="-122"/>
              </a:rPr>
              <a:t>那么进行重组以后的数据有可能会导致目标主机当机或者是重新启动，这个就是</a:t>
            </a:r>
            <a:r>
              <a:rPr lang="en-US" altLang="zh-CN" sz="1200" dirty="0">
                <a:solidFill>
                  <a:srgbClr val="333333"/>
                </a:solidFill>
                <a:effectLst/>
                <a:ea typeface="微软雅黑" panose="020B0503020204020204" charset="-122"/>
                <a:cs typeface="宋体" panose="02010600030101010101" pitchFamily="2" charset="-122"/>
              </a:rPr>
              <a:t>teardrop</a:t>
            </a:r>
            <a:r>
              <a:rPr lang="zh-CN" altLang="zh-CN" sz="1200" dirty="0">
                <a:solidFill>
                  <a:srgbClr val="333333"/>
                </a:solidFill>
                <a:effectLst/>
                <a:ea typeface="微软雅黑" panose="020B0503020204020204" charset="-122"/>
                <a:cs typeface="宋体" panose="02010600030101010101" pitchFamily="2" charset="-122"/>
              </a:rPr>
              <a:t>攻击的原理。</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fontAlgn="base">
              <a:lnSpc>
                <a:spcPts val="1800"/>
              </a:lnSpc>
              <a:spcAft>
                <a:spcPts val="1000"/>
              </a:spcAft>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第四种</a:t>
            </a:r>
            <a:r>
              <a:rPr lang="en-US" altLang="zh-CN" sz="1200" dirty="0" err="1">
                <a:solidFill>
                  <a:srgbClr val="333333"/>
                </a:solidFill>
                <a:effectLst/>
                <a:latin typeface="Calibri" panose="020F0502020204030204" pitchFamily="34" charset="0"/>
                <a:ea typeface="微软雅黑" panose="020B0503020204020204" charset="-122"/>
                <a:cs typeface="宋体" panose="02010600030101010101" pitchFamily="2" charset="-122"/>
              </a:rPr>
              <a:t>ip</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分片的攻击是</a:t>
            </a:r>
            <a:r>
              <a:rPr lang="en-US" altLang="zh-CN" sz="1200" dirty="0" err="1">
                <a:solidFill>
                  <a:srgbClr val="333333"/>
                </a:solidFill>
                <a:effectLst/>
                <a:latin typeface="Calibri" panose="020F0502020204030204" pitchFamily="34" charset="0"/>
                <a:ea typeface="微软雅黑" panose="020B0503020204020204" charset="-122"/>
                <a:cs typeface="宋体" panose="02010600030101010101" pitchFamily="2" charset="-122"/>
              </a:rPr>
              <a:t>ip</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分片拒绝服务攻击，这个拒绝服务攻击是资源消耗型的攻击。</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66700" fontAlgn="base">
              <a:lnSpc>
                <a:spcPts val="1800"/>
              </a:lnSpc>
              <a:spcAft>
                <a:spcPts val="1000"/>
              </a:spcAft>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它的攻击原理是目标主机在处理分片报文的时候，往往会把先到的分片报文缓存起来，然后一直等待后续的分片报文，报文的所有分片都到达以后再进行后续处理。</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66700" fontAlgn="base">
              <a:lnSpc>
                <a:spcPts val="1800"/>
              </a:lnSpc>
              <a:spcAft>
                <a:spcPts val="1000"/>
              </a:spcAft>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如果攻击者给目标主机只发送一部分分片，甚至于只发送一个分片，后面的分片它不发送了，目标主机就会一直等待其他的分片的到来。</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66700" fontAlgn="base">
              <a:lnSpc>
                <a:spcPts val="1800"/>
              </a:lnSpc>
              <a:spcAft>
                <a:spcPts val="1000"/>
              </a:spcAft>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如果攻击者发送大量报文的一部分分片，就会消耗掉目标计算机的资源，最后导致不能响应正常的</a:t>
            </a:r>
            <a:r>
              <a:rPr lang="en-US" altLang="zh-CN" sz="1200" dirty="0" err="1">
                <a:solidFill>
                  <a:srgbClr val="333333"/>
                </a:solidFill>
                <a:effectLst/>
                <a:latin typeface="Calibri" panose="020F0502020204030204" pitchFamily="34" charset="0"/>
                <a:ea typeface="微软雅黑" panose="020B0503020204020204" charset="-122"/>
                <a:cs typeface="宋体" panose="02010600030101010101" pitchFamily="2" charset="-122"/>
              </a:rPr>
              <a:t>ip</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报文，形成拒绝服务攻击。</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0050" fontAlgn="base">
              <a:lnSpc>
                <a:spcPts val="1800"/>
              </a:lnSpc>
              <a:spcAft>
                <a:spcPts val="1000"/>
              </a:spcAft>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我们刚才介绍了</a:t>
            </a:r>
            <a:r>
              <a:rPr lang="en-US" altLang="zh-CN" sz="1200" dirty="0" err="1">
                <a:solidFill>
                  <a:srgbClr val="333333"/>
                </a:solidFill>
                <a:effectLst/>
                <a:latin typeface="Calibri" panose="020F0502020204030204" pitchFamily="34" charset="0"/>
                <a:ea typeface="微软雅黑" panose="020B0503020204020204" charset="-122"/>
                <a:cs typeface="宋体" panose="02010600030101010101" pitchFamily="2" charset="-122"/>
              </a:rPr>
              <a:t>ip</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分片的四种攻击类型，针对</a:t>
            </a:r>
            <a:r>
              <a:rPr lang="en-US" altLang="zh-CN" sz="1200" dirty="0" err="1">
                <a:solidFill>
                  <a:srgbClr val="333333"/>
                </a:solidFill>
                <a:effectLst/>
                <a:latin typeface="Calibri" panose="020F0502020204030204" pitchFamily="34" charset="0"/>
                <a:ea typeface="微软雅黑" panose="020B0503020204020204" charset="-122"/>
                <a:cs typeface="宋体" panose="02010600030101010101" pitchFamily="2" charset="-122"/>
              </a:rPr>
              <a:t>ip</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分片攻击，大家可以思考一下，我们如何进行防御呢？</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66700" fontAlgn="base">
              <a:lnSpc>
                <a:spcPts val="1800"/>
              </a:lnSpc>
              <a:spcAft>
                <a:spcPts val="1000"/>
              </a:spcAft>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可以采用下面的一些方法：</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66700" fontAlgn="base">
              <a:lnSpc>
                <a:spcPts val="1800"/>
              </a:lnSpc>
              <a:spcAft>
                <a:spcPts val="1000"/>
              </a:spcAft>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一种比较粗暴的方法就是强制丢弃</a:t>
            </a:r>
            <a:r>
              <a:rPr lang="en-US" altLang="zh-CN" sz="1200" dirty="0" err="1">
                <a:solidFill>
                  <a:srgbClr val="333333"/>
                </a:solidFill>
                <a:effectLst/>
                <a:latin typeface="Calibri" panose="020F0502020204030204" pitchFamily="34" charset="0"/>
                <a:ea typeface="微软雅黑" panose="020B0503020204020204" charset="-122"/>
                <a:cs typeface="宋体" panose="02010600030101010101" pitchFamily="2" charset="-122"/>
              </a:rPr>
              <a:t>ip</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分片报文，就是中间的路由设备不进行分片，也不允许分片报文通行，当然这种方式可能太粗暴了。</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66700" fontAlgn="base">
              <a:lnSpc>
                <a:spcPts val="1800"/>
              </a:lnSpc>
              <a:spcAft>
                <a:spcPts val="1000"/>
              </a:spcAft>
            </a:pPr>
            <a:r>
              <a:rPr lang="en-US" altLang="zh-CN" sz="1200" dirty="0">
                <a:solidFill>
                  <a:srgbClr val="333333"/>
                </a:solidFill>
                <a:effectLst/>
                <a:latin typeface="微软雅黑" panose="020B0503020204020204" charset="-122"/>
                <a:ea typeface="宋体" panose="02010600030101010101" pitchFamily="2" charset="-122"/>
                <a:cs typeface="宋体" panose="02010600030101010101" pitchFamily="2" charset="-122"/>
              </a:rPr>
              <a:t> </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66700" fontAlgn="base">
              <a:lnSpc>
                <a:spcPts val="1800"/>
              </a:lnSpc>
              <a:spcAft>
                <a:spcPts val="1000"/>
              </a:spcAft>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第二种方式就是发送方在发送数据之前，先探测一下发送方到接收方之间的最小</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MTU</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，避免分片。</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fontAlgn="base">
              <a:lnSpc>
                <a:spcPts val="1800"/>
              </a:lnSpc>
              <a:spcAft>
                <a:spcPts val="1000"/>
              </a:spcAft>
            </a:pPr>
            <a:r>
              <a:rPr lang="en-US" altLang="zh-CN" sz="1200" dirty="0">
                <a:solidFill>
                  <a:srgbClr val="333333"/>
                </a:solidFill>
                <a:effectLst/>
                <a:latin typeface="微软雅黑" panose="020B0503020204020204" charset="-122"/>
                <a:ea typeface="宋体" panose="02010600030101010101" pitchFamily="2" charset="-122"/>
                <a:cs typeface="宋体" panose="02010600030101010101" pitchFamily="2" charset="-122"/>
              </a:rPr>
              <a:t> </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66700" fontAlgn="base">
              <a:lnSpc>
                <a:spcPts val="1800"/>
              </a:lnSpc>
              <a:spcAft>
                <a:spcPts val="1000"/>
              </a:spcAft>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如何进行路径</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MTU</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探测呢？</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66700" fontAlgn="base">
              <a:lnSpc>
                <a:spcPts val="1800"/>
              </a:lnSpc>
              <a:spcAft>
                <a:spcPts val="1000"/>
              </a:spcAft>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首先是给报文打上不分片的标记，路由器收到超过</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MTU</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的大报文时，路由器无法传输，就会丢弃报文，并且会给发送方返回一个</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ICMP</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差错报文，通知发送方丢弃的原因。那么发送方就会调整自己发送报文的大小，减小发送的报文长度，经过多轮的测试，就可以探测出来从发送方到目标主机之间整条路径上的最小</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MTU</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66700" fontAlgn="base">
              <a:lnSpc>
                <a:spcPts val="1800"/>
              </a:lnSpc>
              <a:spcAft>
                <a:spcPts val="1000"/>
              </a:spcAft>
            </a:pPr>
            <a:r>
              <a:rPr lang="en-US" altLang="zh-CN" sz="1200" dirty="0">
                <a:solidFill>
                  <a:srgbClr val="333333"/>
                </a:solidFill>
                <a:effectLst/>
                <a:latin typeface="微软雅黑" panose="020B0503020204020204" charset="-122"/>
                <a:ea typeface="宋体" panose="02010600030101010101" pitchFamily="2" charset="-122"/>
                <a:cs typeface="宋体" panose="02010600030101010101" pitchFamily="2" charset="-122"/>
              </a:rPr>
              <a:t> </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66700" fontAlgn="base">
              <a:lnSpc>
                <a:spcPts val="1800"/>
              </a:lnSpc>
              <a:spcAft>
                <a:spcPts val="1000"/>
              </a:spcAft>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发送数据的时候将数据包长度控制在</a:t>
            </a:r>
            <a:r>
              <a:rPr lang="en-US"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MTU</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大小之内，避免在中间设备上进行分片，从而也就有效阻止了分片重组的攻击。</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66700" fontAlgn="base">
              <a:lnSpc>
                <a:spcPts val="1800"/>
              </a:lnSpc>
              <a:spcAft>
                <a:spcPts val="1000"/>
              </a:spcAft>
            </a:pPr>
            <a:r>
              <a:rPr lang="en-US" altLang="zh-CN" sz="1200" dirty="0">
                <a:solidFill>
                  <a:srgbClr val="333333"/>
                </a:solidFill>
                <a:effectLst/>
                <a:latin typeface="微软雅黑" panose="020B0503020204020204" charset="-122"/>
                <a:ea typeface="宋体" panose="02010600030101010101" pitchFamily="2" charset="-122"/>
                <a:cs typeface="宋体" panose="02010600030101010101" pitchFamily="2" charset="-122"/>
              </a:rPr>
              <a:t> </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66700" fontAlgn="base">
              <a:lnSpc>
                <a:spcPts val="1800"/>
              </a:lnSpc>
              <a:spcAft>
                <a:spcPts val="1000"/>
              </a:spcAft>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第三种防御方法，对于异常的、过短的分片报文直接丢弃，可以防御极小碎片攻击和碎片重叠攻击。</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66700" fontAlgn="base">
              <a:lnSpc>
                <a:spcPts val="1800"/>
              </a:lnSpc>
              <a:spcAft>
                <a:spcPts val="1000"/>
              </a:spcAft>
            </a:pPr>
            <a:r>
              <a:rPr lang="en-US" altLang="zh-CN" sz="1200" dirty="0">
                <a:solidFill>
                  <a:srgbClr val="333333"/>
                </a:solidFill>
                <a:effectLst/>
                <a:latin typeface="微软雅黑" panose="020B0503020204020204" charset="-122"/>
                <a:ea typeface="宋体" panose="02010600030101010101" pitchFamily="2" charset="-122"/>
                <a:cs typeface="宋体" panose="02010600030101010101" pitchFamily="2" charset="-122"/>
              </a:rPr>
              <a:t> </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r>
              <a:rPr lang="zh-CN" altLang="zh-CN" sz="1200" dirty="0">
                <a:solidFill>
                  <a:srgbClr val="333333"/>
                </a:solidFill>
                <a:effectLst/>
                <a:ea typeface="微软雅黑" panose="020B0503020204020204" charset="-122"/>
                <a:cs typeface="宋体" panose="02010600030101010101" pitchFamily="2" charset="-122"/>
              </a:rPr>
              <a:t>另外，包过滤设备或者防火墙设备可以先重组，再过滤，这样可以抵御碎片重叠攻击绕过防火墙的漏洞。</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最后我们通过这个表来总结一下</a:t>
            </a:r>
            <a:r>
              <a:rPr lang="en-US" altLang="zh-CN" sz="1200" dirty="0" err="1">
                <a:solidFill>
                  <a:srgbClr val="333333"/>
                </a:solidFill>
                <a:effectLst/>
                <a:latin typeface="Calibri" panose="020F0502020204030204" pitchFamily="34" charset="0"/>
                <a:ea typeface="微软雅黑" panose="020B0503020204020204" charset="-122"/>
                <a:cs typeface="宋体" panose="02010600030101010101" pitchFamily="2" charset="-122"/>
              </a:rPr>
              <a:t>ip</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安全问题，针对</a:t>
            </a:r>
            <a:r>
              <a:rPr lang="en-US" altLang="zh-CN" sz="1200" dirty="0" err="1">
                <a:solidFill>
                  <a:srgbClr val="333333"/>
                </a:solidFill>
                <a:effectLst/>
                <a:latin typeface="Calibri" panose="020F0502020204030204" pitchFamily="34" charset="0"/>
                <a:ea typeface="微软雅黑" panose="020B0503020204020204" charset="-122"/>
                <a:cs typeface="宋体" panose="02010600030101010101" pitchFamily="2" charset="-122"/>
              </a:rPr>
              <a:t>ip</a:t>
            </a:r>
            <a:r>
              <a:rPr lang="zh-CN" altLang="zh-CN" sz="1200" dirty="0">
                <a:solidFill>
                  <a:srgbClr val="333333"/>
                </a:solidFill>
                <a:effectLst/>
                <a:latin typeface="Calibri" panose="020F0502020204030204" pitchFamily="34" charset="0"/>
                <a:ea typeface="微软雅黑" panose="020B0503020204020204" charset="-122"/>
                <a:cs typeface="宋体" panose="02010600030101010101" pitchFamily="2" charset="-122"/>
              </a:rPr>
              <a:t>的六个安全问题，回顾一下他们产生的原因，攻击原理，以及如何进行防范。</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上一节我们学习了</a:t>
            </a:r>
            <a:r>
              <a:rPr lang="en-US" altLang="zh-CN" sz="1200" kern="100" dirty="0" err="1">
                <a:effectLst/>
                <a:latin typeface="等线" panose="02010600030101010101" pitchFamily="2" charset="-122"/>
                <a:ea typeface="等线" panose="02010600030101010101" pitchFamily="2" charset="-122"/>
                <a:cs typeface="Times New Roman" panose="02020603050405020304" pitchFamily="18" charset="0"/>
              </a:rPr>
              <a:t>ip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协议的安全性，了解了</a:t>
            </a:r>
            <a:r>
              <a:rPr lang="en-US" altLang="zh-CN" sz="1200" kern="100" dirty="0" err="1">
                <a:effectLst/>
                <a:latin typeface="等线" panose="02010600030101010101" pitchFamily="2" charset="-122"/>
                <a:ea typeface="等线" panose="02010600030101010101" pitchFamily="2" charset="-122"/>
                <a:cs typeface="Times New Roman" panose="02020603050405020304" pitchFamily="18" charset="0"/>
              </a:rPr>
              <a:t>ip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协议中所存在的安全问题，以及利用这些安全漏洞的各种攻击原理，还有如何进行攻击防范。</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那我们这节课主要了解一下</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协议的安全性。</a:t>
            </a:r>
            <a:endPar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endPar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协议，大家在这些网络课程中以前学习过，它是用于进行</a:t>
            </a:r>
            <a:r>
              <a:rPr lang="en-US" altLang="zh-CN" sz="1200" kern="100" dirty="0" err="1">
                <a:effectLst/>
                <a:latin typeface="等线" panose="02010600030101010101" pitchFamily="2" charset="-122"/>
                <a:ea typeface="等线" panose="02010600030101010101" pitchFamily="2" charset="-122"/>
                <a:cs typeface="Times New Roman" panose="02020603050405020304" pitchFamily="18" charset="0"/>
              </a:rPr>
              <a:t>ip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地址和</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mac</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地址转换的协议，什么要进行地址转换呢？因为在以太网中，发送数据包的时候，并不是用</a:t>
            </a:r>
            <a:r>
              <a:rPr lang="en-US" altLang="zh-CN" sz="1200" kern="100" dirty="0" err="1">
                <a:effectLst/>
                <a:latin typeface="等线" panose="02010600030101010101" pitchFamily="2" charset="-122"/>
                <a:ea typeface="等线" panose="02010600030101010101" pitchFamily="2" charset="-122"/>
                <a:cs typeface="Times New Roman" panose="02020603050405020304" pitchFamily="18" charset="0"/>
              </a:rPr>
              <a:t>ip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地址来进行寻址的，而是用的以太网地址，我们也经常把它称为</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mac</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地址或硬件地址。</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MAC</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地址为</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48</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比特的地址。</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我们来回顾一下</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协议的工作过程：</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图中所示，主机想要获得某个主机的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mac</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地址的话呢，那么就会向全网进行以广播形式来发送</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请求。</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当目标主机收到</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请求以后，就会进行应答，请求方就会从应答报文中取得对方的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mac</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地址。</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请求方获得</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mac</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地址以后，会将对方的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MAC</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地址缓存起来，也就是</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缓存。</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缓存是</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协议中的一个非常重要的部分，一旦主机获得了一个</a:t>
            </a:r>
            <a:r>
              <a:rPr lang="en-US" altLang="zh-CN" sz="1200" kern="100" dirty="0" err="1">
                <a:effectLst/>
                <a:latin typeface="等线" panose="02010600030101010101" pitchFamily="2" charset="-122"/>
                <a:ea typeface="等线" panose="02010600030101010101" pitchFamily="2" charset="-122"/>
                <a:cs typeface="Times New Roman" panose="02020603050405020304" pitchFamily="18" charset="0"/>
              </a:rPr>
              <a:t>ip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对应的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mac</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地址以后，它会在本地进行缓存，下一次访问的时候，它就会直接从缓存里面提取</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mac</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地址，可以极大低提高网络访问效率。</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40005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图中所示，这个例子以目标地址是</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192.168.60.1</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为例，我们先把</a:t>
            </a:r>
            <a:r>
              <a:rPr lang="en-US" altLang="zh-CN" sz="1200" kern="100" dirty="0" err="1">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缓存中对应的表项删掉，然后进行一个</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ping</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通信，也可以采用其他方式来通信。</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40005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网络驱动程序会自动去发送</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请求，获得对应的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mac</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地址并放入缓存。</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40005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因为</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协议是一个无状态的协议，因此</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的消息是很有可能被伪造，就使得</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缓存的数据会被这些恶意伪造的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消息进行毒化。</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40005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这个图中</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192.168.60.1</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mac</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地址就发生了改变，这个就是</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缓存中毒以后的结果。</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200" dirty="0">
                <a:effectLst/>
                <a:ea typeface="等线" panose="02010600030101010101" pitchFamily="2" charset="-122"/>
                <a:cs typeface="Times New Roman" panose="02020603050405020304" pitchFamily="18" charset="0"/>
              </a:rPr>
              <a:t>那</a:t>
            </a:r>
            <a:r>
              <a:rPr lang="en-US" altLang="zh-CN" sz="1200" dirty="0">
                <a:effectLst/>
                <a:ea typeface="等线" panose="02010600030101010101" pitchFamily="2" charset="-122"/>
                <a:cs typeface="Times New Roman" panose="02020603050405020304" pitchFamily="18" charset="0"/>
              </a:rPr>
              <a:t>ARP</a:t>
            </a:r>
            <a:r>
              <a:rPr lang="zh-CN" altLang="zh-CN" sz="1200" dirty="0">
                <a:effectLst/>
                <a:ea typeface="等线" panose="02010600030101010101" pitchFamily="2" charset="-122"/>
                <a:cs typeface="Times New Roman" panose="02020603050405020304" pitchFamily="18" charset="0"/>
              </a:rPr>
              <a:t>缓存中毒到底如何进行实施呢？</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79400">
              <a:lnSpc>
                <a:spcPct val="115000"/>
              </a:lnSpc>
              <a:spcAft>
                <a:spcPts val="1000"/>
              </a:spcAft>
            </a:pPr>
            <a:r>
              <a:rPr lang="zh-CN" altLang="zh-CN" sz="1200" dirty="0">
                <a:effectLst/>
                <a:latin typeface="Calibri" panose="020F0502020204030204" pitchFamily="34" charset="0"/>
                <a:ea typeface="宋体" panose="02010600030101010101" pitchFamily="2" charset="-122"/>
                <a:cs typeface="Calibri" panose="020F0502020204030204" pitchFamily="34" charset="0"/>
              </a:rPr>
              <a:t>我们分析</a:t>
            </a:r>
            <a:r>
              <a:rPr lang="en-US" altLang="zh-CN" sz="1200" dirty="0">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协议的安全性，就从分析</a:t>
            </a:r>
            <a:r>
              <a:rPr lang="en-US" altLang="zh-CN" sz="1200" dirty="0" err="1">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数据报格式开始。</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79400">
              <a:lnSpc>
                <a:spcPct val="115000"/>
              </a:lnSpc>
              <a:spcAft>
                <a:spcPts val="1000"/>
              </a:spcAft>
            </a:pPr>
            <a:r>
              <a:rPr lang="zh-CN" altLang="zh-CN" sz="1200" dirty="0">
                <a:effectLst/>
                <a:latin typeface="Calibri" panose="020F0502020204030204" pitchFamily="34" charset="0"/>
                <a:ea typeface="宋体" panose="02010600030101010101" pitchFamily="2" charset="-122"/>
                <a:cs typeface="Calibri" panose="020F0502020204030204" pitchFamily="34" charset="0"/>
              </a:rPr>
              <a:t>这是</a:t>
            </a:r>
            <a:r>
              <a:rPr lang="en-US" altLang="zh-CN" sz="1200" dirty="0">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数据报的格式</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79400">
              <a:lnSpc>
                <a:spcPct val="115000"/>
              </a:lnSpc>
              <a:spcAft>
                <a:spcPts val="1000"/>
              </a:spcAft>
            </a:pPr>
            <a:r>
              <a:rPr lang="zh-CN" altLang="zh-CN" sz="1200" dirty="0">
                <a:effectLst/>
                <a:latin typeface="Calibri" panose="020F0502020204030204" pitchFamily="34" charset="0"/>
                <a:ea typeface="宋体" panose="02010600030101010101" pitchFamily="2" charset="-122"/>
                <a:cs typeface="Calibri" panose="020F0502020204030204" pitchFamily="34" charset="0"/>
              </a:rPr>
              <a:t>这里面，你能看出哪些问题呢？</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0050"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缓存中毒是指的攻击者使用伪造的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消息来欺骗受害者接受无效的或者错误的一个</a:t>
            </a:r>
            <a:r>
              <a:rPr lang="en-US" altLang="zh-CN" sz="1200" kern="100" dirty="0" err="1">
                <a:effectLst/>
                <a:latin typeface="等线" panose="02010600030101010101" pitchFamily="2" charset="-122"/>
                <a:ea typeface="等线" panose="02010600030101010101" pitchFamily="2" charset="-122"/>
                <a:cs typeface="Times New Roman" panose="02020603050405020304" pitchFamily="18" charset="0"/>
              </a:rPr>
              <a:t>ip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MAC</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映射，收到以后会将映射存储在缓存中。</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缓存动作攻击，又称为</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欺骗攻击或者</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重定向攻击。</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那么在进行</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缓存中毒攻击中，</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消息又是如何伪造呢？</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可以这样几种方式来进行伪造：</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第一种就是伪造</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的请求报文。攻击者构造一个</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请求包，来发送给主机。这个</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请求报文中的源</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地址、源</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MAC</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地址都可能伪造，目的主机收到以后，就会更新</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表；</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第二种方式，可以使用</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的响应报文，因为</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协议允许没有请求报文的情况下，直接发送响应报文。它的格式跟请求报文基本上差不多，其中的源</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、源</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MAC</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，都可以伪造。</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另外，还可以使用免费</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报文，免费</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也是一种响应报文，只不过源</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和目的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都是发布免费</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主机的地址，</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MAC</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地址为广播地址。</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200" dirty="0">
                <a:effectLst/>
                <a:ea typeface="等线" panose="02010600030101010101" pitchFamily="2" charset="-122"/>
                <a:cs typeface="Times New Roman" panose="02020603050405020304" pitchFamily="18" charset="0"/>
              </a:rPr>
              <a:t>免费</a:t>
            </a:r>
            <a:r>
              <a:rPr lang="en-US" altLang="zh-CN" sz="1200" dirty="0">
                <a:effectLst/>
                <a:ea typeface="等线" panose="02010600030101010101" pitchFamily="2" charset="-122"/>
                <a:cs typeface="Times New Roman" panose="02020603050405020304" pitchFamily="18" charset="0"/>
              </a:rPr>
              <a:t>ARP</a:t>
            </a:r>
            <a:r>
              <a:rPr lang="zh-CN" altLang="zh-CN" sz="1200" dirty="0">
                <a:effectLst/>
                <a:ea typeface="等线" panose="02010600030101010101" pitchFamily="2" charset="-122"/>
                <a:cs typeface="Times New Roman" panose="02020603050405020304" pitchFamily="18" charset="0"/>
              </a:rPr>
              <a:t>一般是当主机需要上其他主机的</a:t>
            </a:r>
            <a:r>
              <a:rPr lang="en-US" altLang="zh-CN" sz="1200" dirty="0">
                <a:effectLst/>
                <a:ea typeface="等线" panose="02010600030101010101" pitchFamily="2" charset="-122"/>
                <a:cs typeface="Times New Roman" panose="02020603050405020304" pitchFamily="18" charset="0"/>
              </a:rPr>
              <a:t>ARP</a:t>
            </a:r>
            <a:r>
              <a:rPr lang="zh-CN" altLang="zh-CN" sz="1200" dirty="0">
                <a:effectLst/>
                <a:ea typeface="等线" panose="02010600030101010101" pitchFamily="2" charset="-122"/>
                <a:cs typeface="Times New Roman" panose="02020603050405020304" pitchFamily="18" charset="0"/>
              </a:rPr>
              <a:t>缓存进行更新的时候使用。</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以上几种方式，都可以利用</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python</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200" kern="100" dirty="0" err="1">
                <a:effectLst/>
                <a:latin typeface="等线" panose="02010600030101010101" pitchFamily="2" charset="-122"/>
                <a:ea typeface="等线" panose="02010600030101010101" pitchFamily="2" charset="-122"/>
                <a:cs typeface="Times New Roman" panose="02020603050405020304" pitchFamily="18" charset="0"/>
              </a:rPr>
              <a:t>scapy</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模块，很轻松的构造</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报文，以下就是构造</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报文的框架代码，只需要填写源、目的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MAC</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地址就行。有关</a:t>
            </a:r>
            <a:r>
              <a:rPr lang="en-US" altLang="zh-CN" sz="1200" kern="100" dirty="0" err="1">
                <a:effectLst/>
                <a:latin typeface="等线" panose="02010600030101010101" pitchFamily="2" charset="-122"/>
                <a:ea typeface="等线" panose="02010600030101010101" pitchFamily="2" charset="-122"/>
                <a:cs typeface="Times New Roman" panose="02020603050405020304" pitchFamily="18" charset="0"/>
              </a:rPr>
              <a:t>scapy</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的用法，同学们可以自己到网上查阅相关资料。</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好，那我们接下来来看一个</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缓存中毒，或者叫</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重定向攻击的具体过程。</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在同一个局域网中有</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B</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三台，假设</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B</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主机是一个网关，主机</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是用来进行</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攻击的攻击方，我们来看一下他的攻击过程。首先</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会假冒网关</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B</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来发送一个</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的报文，这个报文可以是一个</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请求报文，也可以是</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应答报文，假设</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发送的是</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应答报文。</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主机</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收到这个报文以后，会从</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消息中提取源</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MAC</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，放入自己的缓存。</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那么</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表里就会增加一项：网关</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地址对应的</a:t>
            </a:r>
            <a:r>
              <a:rPr lang="en-US" altLang="zh-CN" sz="1200" kern="100" dirty="0" err="1">
                <a:effectLst/>
                <a:latin typeface="等线" panose="02010600030101010101" pitchFamily="2" charset="-122"/>
                <a:ea typeface="等线" panose="02010600030101010101" pitchFamily="2" charset="-122"/>
                <a:cs typeface="Times New Roman" panose="02020603050405020304" pitchFamily="18" charset="0"/>
              </a:rPr>
              <a:t>MACc</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地址是主机</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MAC</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用</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MAC_M</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表示；</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主机</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以同样的方式给</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B</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再发送一个</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报文，它是冒充</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给网关</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B</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发送一个</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的消息，</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B</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收到以后也会在自己的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缓存中增加一项，地址是主机</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的地址，</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MAC</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地址也是</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MAC_M</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那么接下来呢</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B</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之间通信的时候，主机</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为了更好的起到一个中间人的作用，他会打开自己的转发功能，并且启动监听软件。</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至此，</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跟</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B</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或者外网之间的通信，由于</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缓存中，网关</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B</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MAC</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地址是</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MAC_M</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，报文都会发送到</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这里。为什么说</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跟外网的通信也会到</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呢？因为</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跟外网的通信报文，查找路由，下一跳也要发到网关。</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收到以后呢，会进行转发，转发到网关</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B</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，然后由网关再发送出去。</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返回的报文到达网关以后，因为目的地址为</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，就会查</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表，发现</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mac</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地址是</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MAC_M</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，这个报文就会被传送到</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再转发给</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因此</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B</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之间的通信就完全被中断，所有</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B</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之间的通讯都会被转到主机</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那么</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就充当了一个中间人的作用，它可以监听</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B,</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以及</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和外网的其他所有主机的通讯报文，当然也可能被</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进行修改。</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由此，我们可以看出，这个攻击的危害还是很大的。</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266700" algn="just" defTabSz="914400" rtl="0" eaLnBrk="0" fontAlgn="base" latinLnBrk="0" hangingPunct="0">
              <a:lnSpc>
                <a:spcPct val="100000"/>
              </a:lnSpc>
              <a:spcBef>
                <a:spcPct val="30000"/>
              </a:spcBef>
              <a:spcAft>
                <a:spcPct val="0"/>
              </a:spcAft>
              <a:buClrTx/>
              <a:buSzTx/>
              <a:buFontTx/>
              <a:buNone/>
              <a:defRPr/>
            </a:pPr>
            <a:r>
              <a:rPr lang="zh-CN" altLang="zh-CN" sz="1200" dirty="0">
                <a:effectLst/>
                <a:ea typeface="等线" panose="02010600030101010101" pitchFamily="2" charset="-122"/>
                <a:cs typeface="Times New Roman" panose="02020603050405020304" pitchFamily="18" charset="0"/>
              </a:rPr>
              <a:t>那么针对这种攻击我们如何进行防范呢？</a:t>
            </a:r>
            <a:endParaRPr lang="zh-CN" altLang="en-US" sz="1200" dirty="0"/>
          </a:p>
          <a:p>
            <a:pPr indent="266700" algn="just"/>
            <a:endPar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首先，</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缓存中毒攻击欺骗的是</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缓存信息，那我们是不是可以通过一些设置让这个缓存的信息不要被这些伪造的信息所影响而被修改掉呢？</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答案当然是可以的，我们可以通过设置静态的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表项，通过</a:t>
            </a:r>
            <a:r>
              <a:rPr lang="en-US" altLang="zh-CN" sz="1200" kern="100" dirty="0" err="1">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命令来指定某</a:t>
            </a:r>
            <a:r>
              <a:rPr lang="en-US" altLang="zh-CN" sz="1200" kern="100" dirty="0" err="1">
                <a:effectLst/>
                <a:latin typeface="等线" panose="02010600030101010101" pitchFamily="2" charset="-122"/>
                <a:ea typeface="等线" panose="02010600030101010101" pitchFamily="2" charset="-122"/>
                <a:cs typeface="Times New Roman" panose="02020603050405020304" pitchFamily="18" charset="0"/>
              </a:rPr>
              <a:t>ip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对应的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MAC</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地址，这样即使它后期收到来自于该主机的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报文，都不会进行更新。</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当然这种方式的缺点就是不太灵活。</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我们无法在所有主机上把该网络中所有主机的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MAC</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地址都进行静态设置，可以考虑将关键系统的地址信息设置为静态的，比方说路由器或者防火墙，设置好以后我们可以通过</a:t>
            </a:r>
            <a:r>
              <a:rPr lang="en-US" altLang="zh-CN" sz="1200" kern="100" dirty="0" err="1">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命令来查看，它有标志说明是静态设置的，有的系统显示为</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PERM</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表示永久，还有的系统显示为</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static</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200" dirty="0">
                <a:effectLst/>
                <a:ea typeface="等线" panose="02010600030101010101" pitchFamily="2" charset="-122"/>
                <a:cs typeface="Times New Roman" panose="02020603050405020304" pitchFamily="18" charset="0"/>
              </a:rPr>
              <a:t>这是第一种防范方法，这种方法就是不是非常灵活，当主机的硬件地址发生改变的时候，那么就需要人工进行修改，维护工作量太大，所以很少采用。</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还有一种方法就是我们可以在交换机上配置</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802.1x</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协议。</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802.1x</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协议要求所有的主机连接到交换机的时候，需要进行身份验证，没有通过验证的交换机不提供连接服务，所连接的接口是不连通状态，也就是说连接到该接口的主机无法跟局域网内其他主机进行通信，当然也就无法冒充其他来发送</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包了。</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200" dirty="0">
                <a:effectLst/>
                <a:ea typeface="等线" panose="02010600030101010101" pitchFamily="2" charset="-122"/>
                <a:cs typeface="Times New Roman" panose="02020603050405020304" pitchFamily="18" charset="0"/>
              </a:rPr>
              <a:t>这样就可以解决</a:t>
            </a:r>
            <a:r>
              <a:rPr lang="en-US" altLang="zh-CN" sz="1200" dirty="0">
                <a:effectLst/>
                <a:ea typeface="等线" panose="02010600030101010101" pitchFamily="2" charset="-122"/>
                <a:cs typeface="Times New Roman" panose="02020603050405020304" pitchFamily="18" charset="0"/>
              </a:rPr>
              <a:t>ARP</a:t>
            </a:r>
            <a:r>
              <a:rPr lang="zh-CN" altLang="zh-CN" sz="1200" dirty="0">
                <a:effectLst/>
                <a:ea typeface="等线" panose="02010600030101010101" pitchFamily="2" charset="-122"/>
                <a:cs typeface="Times New Roman" panose="02020603050405020304" pitchFamily="18" charset="0"/>
              </a:rPr>
              <a:t>欺骗攻击。</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effectLst/>
                <a:ea typeface="等线" panose="02010600030101010101" pitchFamily="2" charset="-122"/>
                <a:cs typeface="Times New Roman" panose="02020603050405020304" pitchFamily="18" charset="0"/>
              </a:rPr>
              <a:t>接下来</a:t>
            </a:r>
            <a:r>
              <a:rPr lang="zh-CN" altLang="zh-CN" sz="1200" dirty="0">
                <a:effectLst/>
                <a:ea typeface="等线" panose="02010600030101010101" pitchFamily="2" charset="-122"/>
                <a:cs typeface="Times New Roman" panose="02020603050405020304" pitchFamily="18" charset="0"/>
              </a:rPr>
              <a:t>开始学习</a:t>
            </a:r>
            <a:r>
              <a:rPr lang="en-US" altLang="zh-CN" sz="1200" dirty="0">
                <a:effectLst/>
                <a:ea typeface="等线" panose="02010600030101010101" pitchFamily="2" charset="-122"/>
                <a:cs typeface="Times New Roman" panose="02020603050405020304" pitchFamily="18" charset="0"/>
              </a:rPr>
              <a:t>ICMP </a:t>
            </a:r>
            <a:r>
              <a:rPr lang="zh-CN" altLang="zh-CN" sz="1200" dirty="0">
                <a:effectLst/>
                <a:ea typeface="等线" panose="02010600030101010101" pitchFamily="2" charset="-122"/>
                <a:cs typeface="Times New Roman" panose="02020603050405020304" pitchFamily="18" charset="0"/>
              </a:rPr>
              <a:t>协议的安全性。</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ICMP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协议全称叫</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internet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控制消息协议。</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它不仅是可以传输差错报文，还可以传输控制报文。</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ICMP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差错报文，可以报告路由故障或者因为网络故障中断连接等等，因此可以对</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TCP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或者是</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UDP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的传输行为，甚至</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t c p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连接产生影响。</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ICMP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控制报文可以用来探测主机的可达性，以及通知主机到目的地的一个最佳路由，即进行路由重定向。</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ICMP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很常见的 两个应用，一个就是</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ping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，一个是</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traceroute</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。这两个工具，尤其是第一个工具啊，大家应该是用的非常多，我们用经常用</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ping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来探测一个主机的可达性。</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traceroute</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可以用来探测到目的主机的路径，它可以列出从源主机到目的主机路径上的所有路由器的列表，以及到每个路由器的时间。</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那么</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ICMP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它有什么安全问题呢？</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首先我们来看一下</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ICMP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的特点，它是一个无状态的协议，也没有任何验证机制。</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根据我们前面学过的知识，因此我们是不是可以得出：</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ICMP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是不是很容易被伪造啊？因为我们前面介绍过的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IP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协议和</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ARP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协议，都是很容易进行伪造的，它可能伪造成差错报文，也可能伪造成控制报文。</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如果是伪造成差错报文的话，就有可能形成拒绝服务的攻击。比方说黑客他有可能伪造一个主机不可达信息来中断某个正常运行的连接，形成拒绝服务攻击。</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它有可能伪造控制报文来进行一些攻击，比方说路由重定向攻击等等。</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首先我们来看一下它形成的拒绝服务攻击。</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ICMP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拒绝服务攻击主要有两大类，一类是针对带宽的拒绝服务攻击，属于资源消耗性的，它主要是利用大量的无用的数据来耗尽网络带宽。</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比方说</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ICMP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ping flooding</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攻击，利用大量的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ping</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报文，淹没目标主机；</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ICMP </a:t>
            </a:r>
            <a:r>
              <a:rPr lang="en-US" altLang="zh-CN" sz="1200" kern="100" dirty="0" err="1">
                <a:effectLst/>
                <a:latin typeface="等线" panose="02010600030101010101" pitchFamily="2" charset="-122"/>
                <a:ea typeface="等线" panose="02010600030101010101" pitchFamily="2" charset="-122"/>
                <a:cs typeface="Times New Roman" panose="02020603050405020304" pitchFamily="18" charset="0"/>
              </a:rPr>
              <a:t>smurf</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攻击，主要是伪造受害主机的源地址向网络的广播地址来发送大量的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ping</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报文，然后使得目标系统被大量返回的报文给淹没掉，最后造成拒绝服务。</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第二类</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ICMP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的拒绝服务攻击呢主要是针对连接的，它是利用了</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ICMP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的差错报告来中断现有的网络连接。</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200" dirty="0">
                <a:effectLst/>
                <a:ea typeface="等线" panose="02010600030101010101" pitchFamily="2" charset="-122"/>
                <a:cs typeface="Times New Roman" panose="02020603050405020304" pitchFamily="18" charset="0"/>
              </a:rPr>
              <a:t>比如说</a:t>
            </a:r>
            <a:r>
              <a:rPr lang="en-US" altLang="zh-CN" sz="1200" dirty="0">
                <a:effectLst/>
                <a:ea typeface="等线" panose="02010600030101010101" pitchFamily="2" charset="-122"/>
                <a:cs typeface="Times New Roman" panose="02020603050405020304" pitchFamily="18" charset="0"/>
              </a:rPr>
              <a:t>nuke</a:t>
            </a:r>
            <a:r>
              <a:rPr lang="zh-CN" altLang="zh-CN" sz="1200" dirty="0">
                <a:effectLst/>
                <a:ea typeface="等线" panose="02010600030101010101" pitchFamily="2" charset="-122"/>
                <a:cs typeface="Times New Roman" panose="02020603050405020304" pitchFamily="18" charset="0"/>
              </a:rPr>
              <a:t>攻击。他是利用发送伪造的</a:t>
            </a:r>
            <a:r>
              <a:rPr lang="en-US" altLang="zh-CN" sz="1200" dirty="0">
                <a:effectLst/>
                <a:ea typeface="等线" panose="02010600030101010101" pitchFamily="2" charset="-122"/>
                <a:cs typeface="Times New Roman" panose="02020603050405020304" pitchFamily="18" charset="0"/>
              </a:rPr>
              <a:t>ICMP</a:t>
            </a:r>
            <a:r>
              <a:rPr lang="zh-CN" altLang="zh-CN" sz="1200" dirty="0">
                <a:effectLst/>
                <a:ea typeface="等线" panose="02010600030101010101" pitchFamily="2" charset="-122"/>
                <a:cs typeface="Times New Roman" panose="02020603050405020304" pitchFamily="18" charset="0"/>
              </a:rPr>
              <a:t>目的不可达的消息来终止合法的连接。</a:t>
            </a:r>
            <a:endParaRPr lang="en-US" altLang="zh-CN" sz="1000" dirty="0">
              <a:solidFill>
                <a:srgbClr val="002060"/>
              </a:solidFill>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那我们接下来来看一下</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ICMP </a:t>
            </a:r>
            <a:r>
              <a:rPr lang="en-US" altLang="zh-CN" sz="1200" kern="100" dirty="0" err="1">
                <a:effectLst/>
                <a:latin typeface="等线" panose="02010600030101010101" pitchFamily="2" charset="-122"/>
                <a:ea typeface="等线" panose="02010600030101010101" pitchFamily="2" charset="-122"/>
                <a:cs typeface="Times New Roman" panose="02020603050405020304" pitchFamily="18" charset="0"/>
              </a:rPr>
              <a:t>smurf</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攻击的这样的一个过程。攻击者</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attacker</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，他首先冒充受害者</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victim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来向某网络的广播地址发送</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ping</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报文，那么该网络的所有主机都会对这个</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ping</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报文进行回应，所有回应的报文都被发送到哪去了呢？</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发送到</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victim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这个受害者主机这里。最后我们看到受害者主机它就会被大量的回应报文给淹没，导致自己不能正常提供服务了，形成拒绝服务攻击。</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同时，这个网络也会被大量的报文给充斥，也会对他的网络带宽造成一些消耗。</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200" dirty="0">
                <a:effectLst/>
                <a:ea typeface="等线" panose="02010600030101010101" pitchFamily="2" charset="-122"/>
                <a:cs typeface="Times New Roman" panose="02020603050405020304" pitchFamily="18" charset="0"/>
              </a:rPr>
              <a:t>所以实际上这个攻击呢，攻击者实际上是攻击了两个目标，一个是目标网络，一个是受害者主机，达到了一箭双雕的效果。</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15000"/>
              </a:lnSpc>
              <a:spcAft>
                <a:spcPts val="1000"/>
              </a:spcAft>
            </a:pPr>
            <a:r>
              <a:rPr lang="en-US" altLang="zh-CN" sz="1200" dirty="0">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协议中的安全问题</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79400">
              <a:lnSpc>
                <a:spcPct val="115000"/>
              </a:lnSpc>
              <a:spcAft>
                <a:spcPts val="1000"/>
              </a:spcAft>
            </a:pPr>
            <a:r>
              <a:rPr lang="zh-CN" altLang="zh-CN" sz="1200" dirty="0">
                <a:effectLst/>
                <a:latin typeface="Calibri" panose="020F0502020204030204" pitchFamily="34" charset="0"/>
                <a:ea typeface="宋体" panose="02010600030101010101" pitchFamily="2" charset="-122"/>
                <a:cs typeface="Calibri" panose="020F0502020204030204" pitchFamily="34" charset="0"/>
              </a:rPr>
              <a:t>（</a:t>
            </a:r>
            <a:r>
              <a:rPr lang="en-US" altLang="zh-CN" sz="1200" dirty="0">
                <a:effectLst/>
                <a:latin typeface="Calibri" panose="020F0502020204030204" pitchFamily="34" charset="0"/>
                <a:ea typeface="宋体" panose="02010600030101010101" pitchFamily="2" charset="-122"/>
                <a:cs typeface="Calibri" panose="020F0502020204030204" pitchFamily="34" charset="0"/>
              </a:rPr>
              <a:t>1</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a:t>
            </a:r>
            <a:r>
              <a:rPr lang="en-US" altLang="zh-CN" sz="1200" dirty="0">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协议对</a:t>
            </a:r>
            <a:r>
              <a:rPr lang="en-US" altLang="zh-CN" sz="1200" dirty="0">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地址的真实性没有进行验证，地址有可能被假冒</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79400">
              <a:lnSpc>
                <a:spcPct val="115000"/>
              </a:lnSpc>
              <a:spcAft>
                <a:spcPts val="1000"/>
              </a:spcAft>
            </a:pPr>
            <a:r>
              <a:rPr lang="zh-CN" altLang="zh-CN" sz="1200" dirty="0">
                <a:effectLst/>
                <a:latin typeface="Calibri" panose="020F0502020204030204" pitchFamily="34" charset="0"/>
                <a:ea typeface="宋体" panose="02010600030101010101" pitchFamily="2" charset="-122"/>
                <a:cs typeface="Calibri" panose="020F0502020204030204" pitchFamily="34" charset="0"/>
              </a:rPr>
              <a:t>（</a:t>
            </a:r>
            <a:r>
              <a:rPr lang="en-US" altLang="zh-CN" sz="1200" dirty="0">
                <a:effectLst/>
                <a:latin typeface="Calibri" panose="020F0502020204030204" pitchFamily="34" charset="0"/>
                <a:ea typeface="宋体" panose="02010600030101010101" pitchFamily="2" charset="-122"/>
                <a:cs typeface="Calibri" panose="020F0502020204030204" pitchFamily="34" charset="0"/>
              </a:rPr>
              <a:t>2</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a:t>
            </a:r>
            <a:r>
              <a:rPr lang="en-US" altLang="zh-CN" sz="1200" dirty="0">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地址还包括有广播地址，可以向某个网络的广播地址发送报文，该网络中所有主机都能收到，这个广播应该慎用。</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79400">
              <a:lnSpc>
                <a:spcPct val="115000"/>
              </a:lnSpc>
              <a:spcAft>
                <a:spcPts val="1000"/>
              </a:spcAft>
            </a:pPr>
            <a:r>
              <a:rPr lang="zh-CN" altLang="zh-CN" sz="1200" dirty="0">
                <a:effectLst/>
                <a:latin typeface="Calibri" panose="020F0502020204030204" pitchFamily="34" charset="0"/>
                <a:ea typeface="宋体" panose="02010600030101010101" pitchFamily="2" charset="-122"/>
                <a:cs typeface="Calibri" panose="020F0502020204030204" pitchFamily="34" charset="0"/>
              </a:rPr>
              <a:t>（</a:t>
            </a:r>
            <a:r>
              <a:rPr lang="en-US" altLang="zh-CN" sz="1200" dirty="0">
                <a:effectLst/>
                <a:latin typeface="Calibri" panose="020F0502020204030204" pitchFamily="34" charset="0"/>
                <a:ea typeface="宋体" panose="02010600030101010101" pitchFamily="2" charset="-122"/>
                <a:cs typeface="Calibri" panose="020F0502020204030204" pitchFamily="34" charset="0"/>
              </a:rPr>
              <a:t>3</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a:t>
            </a:r>
            <a:r>
              <a:rPr lang="en-US" altLang="zh-CN" sz="1200" dirty="0">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协议中的数据传输是明文传输，没有加密，如果要采取保密措施，需要在上层进行。</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79400">
              <a:lnSpc>
                <a:spcPct val="115000"/>
              </a:lnSpc>
              <a:spcAft>
                <a:spcPts val="1000"/>
              </a:spcAft>
            </a:pPr>
            <a:r>
              <a:rPr lang="zh-CN" altLang="zh-CN" sz="1200" dirty="0">
                <a:effectLst/>
                <a:latin typeface="Calibri" panose="020F0502020204030204" pitchFamily="34" charset="0"/>
                <a:ea typeface="宋体" panose="02010600030101010101" pitchFamily="2" charset="-122"/>
                <a:cs typeface="Calibri" panose="020F0502020204030204" pitchFamily="34" charset="0"/>
              </a:rPr>
              <a:t>（</a:t>
            </a:r>
            <a:r>
              <a:rPr lang="en-US" altLang="zh-CN" sz="1200" dirty="0">
                <a:effectLst/>
                <a:latin typeface="Calibri" panose="020F0502020204030204" pitchFamily="34" charset="0"/>
                <a:ea typeface="宋体" panose="02010600030101010101" pitchFamily="2" charset="-122"/>
                <a:cs typeface="Calibri" panose="020F0502020204030204" pitchFamily="34" charset="0"/>
              </a:rPr>
              <a:t>4</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a:t>
            </a:r>
            <a:r>
              <a:rPr lang="en-US" altLang="zh-CN" sz="1200" dirty="0" err="1">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协议只针对首部进行校验，对数据是没有进行任何检查和校验。</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79400">
              <a:lnSpc>
                <a:spcPct val="115000"/>
              </a:lnSpc>
              <a:spcAft>
                <a:spcPts val="1000"/>
              </a:spcAft>
            </a:pPr>
            <a:r>
              <a:rPr lang="zh-CN" altLang="zh-CN" sz="1200" dirty="0">
                <a:effectLst/>
                <a:latin typeface="Calibri" panose="020F0502020204030204" pitchFamily="34" charset="0"/>
                <a:ea typeface="宋体" panose="02010600030101010101" pitchFamily="2" charset="-122"/>
                <a:cs typeface="Calibri" panose="020F0502020204030204" pitchFamily="34" charset="0"/>
              </a:rPr>
              <a:t>（</a:t>
            </a:r>
            <a:r>
              <a:rPr lang="en-US" altLang="zh-CN" sz="1200" dirty="0">
                <a:effectLst/>
                <a:latin typeface="Calibri" panose="020F0502020204030204" pitchFamily="34" charset="0"/>
                <a:ea typeface="宋体" panose="02010600030101010101" pitchFamily="2" charset="-122"/>
                <a:cs typeface="Calibri" panose="020F0502020204030204" pitchFamily="34" charset="0"/>
              </a:rPr>
              <a:t>5</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a:t>
            </a:r>
            <a:r>
              <a:rPr lang="en-US" altLang="zh-CN" sz="1200" dirty="0" err="1">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协议还支持一个选项叫做</a:t>
            </a:r>
            <a:r>
              <a:rPr lang="en-US" altLang="zh-CN" sz="1200" dirty="0" err="1">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源路由选项，就是说</a:t>
            </a:r>
            <a:r>
              <a:rPr lang="en-US" altLang="zh-CN" sz="1200" dirty="0" err="1">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数据报的发送方，或者中间方，是可以在</a:t>
            </a:r>
            <a:r>
              <a:rPr lang="en-US" altLang="zh-CN" sz="1200" dirty="0">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的选项字段增加一个源路由选项，这个源路由选项可以指定数据包所传输的一条路径</a:t>
            </a:r>
            <a:r>
              <a:rPr lang="zh-CN" altLang="zh-CN" sz="1200" dirty="0">
                <a:solidFill>
                  <a:srgbClr val="FF0000"/>
                </a:solidFill>
                <a:effectLst/>
                <a:latin typeface="Calibri" panose="020F0502020204030204" pitchFamily="34" charset="0"/>
                <a:ea typeface="宋体" panose="02010600030101010101" pitchFamily="2" charset="-122"/>
                <a:cs typeface="Calibri" panose="020F0502020204030204" pitchFamily="34" charset="0"/>
              </a:rPr>
              <a:t>，这里需要注意的是，很有可能跟路由器自己学习到的路径不一样。</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79400">
              <a:lnSpc>
                <a:spcPct val="115000"/>
              </a:lnSpc>
              <a:spcAft>
                <a:spcPts val="1000"/>
              </a:spcAft>
            </a:pPr>
            <a:r>
              <a:rPr lang="zh-CN" altLang="zh-CN" sz="1200" dirty="0">
                <a:effectLst/>
                <a:latin typeface="Calibri" panose="020F0502020204030204" pitchFamily="34" charset="0"/>
                <a:ea typeface="宋体" panose="02010600030101010101" pitchFamily="2" charset="-122"/>
                <a:cs typeface="Calibri" panose="020F0502020204030204" pitchFamily="34" charset="0"/>
              </a:rPr>
              <a:t>（</a:t>
            </a:r>
            <a:r>
              <a:rPr lang="en-US" altLang="zh-CN" sz="1200" dirty="0">
                <a:effectLst/>
                <a:latin typeface="Calibri" panose="020F0502020204030204" pitchFamily="34" charset="0"/>
                <a:ea typeface="宋体" panose="02010600030101010101" pitchFamily="2" charset="-122"/>
                <a:cs typeface="Calibri" panose="020F0502020204030204" pitchFamily="34" charset="0"/>
              </a:rPr>
              <a:t>6</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a:t>
            </a:r>
            <a:r>
              <a:rPr lang="en-US" altLang="zh-CN" sz="1200" dirty="0" err="1">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协议它还具有分段重组的机制</a:t>
            </a:r>
            <a:r>
              <a:rPr lang="en-US" altLang="zh-CN" sz="1200" dirty="0">
                <a:solidFill>
                  <a:srgbClr val="FF0000"/>
                </a:solidFill>
                <a:effectLst/>
                <a:latin typeface="Calibri" panose="020F0502020204030204" pitchFamily="34" charset="0"/>
                <a:ea typeface="宋体" panose="02010600030101010101" pitchFamily="2" charset="-122"/>
                <a:cs typeface="Calibri" panose="020F0502020204030204" pitchFamily="34" charset="0"/>
              </a:rPr>
              <a:t>,</a:t>
            </a:r>
            <a:r>
              <a:rPr lang="en-US" altLang="zh-CN" sz="1200" dirty="0">
                <a:effectLst/>
                <a:latin typeface="Calibri" panose="020F0502020204030204" pitchFamily="34" charset="0"/>
                <a:ea typeface="宋体" panose="02010600030101010101" pitchFamily="2" charset="-122"/>
                <a:cs typeface="Calibri" panose="020F0502020204030204" pitchFamily="34" charset="0"/>
              </a:rPr>
              <a:t> </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，有没有可能每个分片不大，但是重组以后很大，大到超过报文最大长度？</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r>
              <a:rPr lang="zh-CN" altLang="zh-CN" sz="1200" dirty="0">
                <a:effectLst/>
                <a:latin typeface="Calibri" panose="020F0502020204030204" pitchFamily="34" charset="0"/>
                <a:ea typeface="宋体" panose="02010600030101010101" pitchFamily="2" charset="-122"/>
                <a:cs typeface="Calibri" panose="020F0502020204030204" pitchFamily="34" charset="0"/>
              </a:rPr>
              <a:t>攻击者又会如何利用这些问题来进行攻击呢？</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我们接下来看一下</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ICMP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重定向攻击的过程。</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重定向主要是利用的</a:t>
            </a:r>
            <a:r>
              <a:rPr lang="en-US" altLang="zh-CN" sz="1200" kern="100" dirty="0" err="1">
                <a:effectLst/>
                <a:latin typeface="等线" panose="02010600030101010101" pitchFamily="2" charset="-122"/>
                <a:ea typeface="等线" panose="02010600030101010101" pitchFamily="2" charset="-122"/>
                <a:cs typeface="Times New Roman" panose="02020603050405020304" pitchFamily="18" charset="0"/>
              </a:rPr>
              <a:t>i</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c m p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路由重定向这种类型的报文来修改主机的路由表。</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我们来看这个图中，攻击者首先利用</a:t>
            </a:r>
            <a:r>
              <a:rPr lang="en-US" altLang="zh-CN" sz="1200" kern="100" dirty="0" err="1">
                <a:effectLst/>
                <a:latin typeface="等线" panose="02010600030101010101" pitchFamily="2" charset="-122"/>
                <a:ea typeface="等线" panose="02010600030101010101" pitchFamily="2" charset="-122"/>
                <a:cs typeface="Times New Roman" panose="02020603050405020304" pitchFamily="18" charset="0"/>
              </a:rPr>
              <a:t>i</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p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欺骗，冒充路由器向目标主机发送一个路由重定向的消息，使得目标主机的网关路由器指向攻击者，。</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这样，以后目标主机所有的数据报都会被发送到攻击主机这里，使得攻击主机实现对数据的监听，也可以实现对数据连接的会话劫持以及拒绝拒绝服务攻击。如果它不转发数据的话，就会形成拒绝服务攻击。</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200" kern="100" dirty="0" err="1">
                <a:effectLst/>
                <a:latin typeface="等线" panose="02010600030101010101" pitchFamily="2" charset="-122"/>
                <a:ea typeface="等线" panose="02010600030101010101" pitchFamily="2" charset="-122"/>
                <a:cs typeface="Times New Roman" panose="02020603050405020304" pitchFamily="18" charset="0"/>
              </a:rPr>
              <a:t>i</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c m p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的重定向攻击跟我们前面讲的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 r p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重定向其实很相似。</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200" dirty="0">
                <a:effectLst/>
                <a:ea typeface="等线" panose="02010600030101010101" pitchFamily="2" charset="-122"/>
                <a:cs typeface="Times New Roman" panose="02020603050405020304" pitchFamily="18" charset="0"/>
              </a:rPr>
              <a:t>他的攻击过程其实会跟</a:t>
            </a:r>
            <a:r>
              <a:rPr lang="en-US" altLang="zh-CN" sz="1200" dirty="0" err="1">
                <a:effectLst/>
                <a:ea typeface="等线" panose="02010600030101010101" pitchFamily="2" charset="-122"/>
                <a:cs typeface="Times New Roman" panose="02020603050405020304" pitchFamily="18" charset="0"/>
              </a:rPr>
              <a:t>i</a:t>
            </a:r>
            <a:r>
              <a:rPr lang="en-US" altLang="zh-CN" sz="1200" dirty="0">
                <a:effectLst/>
                <a:ea typeface="等线" panose="02010600030101010101" pitchFamily="2" charset="-122"/>
                <a:cs typeface="Times New Roman" panose="02020603050405020304" pitchFamily="18" charset="0"/>
              </a:rPr>
              <a:t> p </a:t>
            </a:r>
            <a:r>
              <a:rPr lang="zh-CN" altLang="zh-CN" sz="1200" dirty="0">
                <a:effectLst/>
                <a:ea typeface="等线" panose="02010600030101010101" pitchFamily="2" charset="-122"/>
                <a:cs typeface="Times New Roman" panose="02020603050405020304" pitchFamily="18" charset="0"/>
              </a:rPr>
              <a:t>地址欺骗技术相结合来进行使用。</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那我们了解了</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ICMP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产生安全问题的原因以及造成的安全隐患和攻击，接下来我们是不是要考虑一下如何进行防范呢？</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针对</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ICMP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的防范，用一句话来来说明的话，就是对</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ICMP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报文进行限制。</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那我们如何限制呢？</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应该说要限制大多数的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ICMP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类型的报文，我们只允许几种报文通过。一种是</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ping</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报文，就是</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ICMP echo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请求和响应。</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但是对它的方向有所限制，只允许从内网的主机向外网的主机发送</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ICMP ping</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报文。</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这里注意一下，外网主机是指的单台主机，而非广播地址，并且允许外网的单台主机可以进行回应，但是不允许从外网的主机向内网主机发送</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ping</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报文，防止对内网的探测。</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这节课，我们开始分析路由协议的安全性。</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路由协议是一种在因特网上动态寻找恰当路径的机制。</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在网络传输的时候，我们往往关注路由的两个通路：</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一条通道是主叫机器到目标主机的路由；</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另一条通道是目标主机返回到主叫机器的路由信息。</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一般情况下，第</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条通道是第</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条的逆通道，当然也可以不是。当第</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条通路不是第</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条的逆通道时，就称做非对称路由。</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常见的内部网关协议有</a:t>
            </a:r>
            <a:r>
              <a:rPr lang="en-US" altLang="zh-CN" dirty="0"/>
              <a:t>RIP</a:t>
            </a:r>
            <a:r>
              <a:rPr lang="zh-CN" altLang="en-US" dirty="0"/>
              <a:t>协议和</a:t>
            </a:r>
            <a:r>
              <a:rPr lang="en-US" altLang="zh-CN" dirty="0"/>
              <a:t>OSPF</a:t>
            </a:r>
            <a:r>
              <a:rPr lang="zh-CN" altLang="en-US" dirty="0"/>
              <a:t>协议，外部网关协议有</a:t>
            </a:r>
            <a:r>
              <a:rPr lang="en-US" altLang="zh-CN" dirty="0"/>
              <a:t>BGP</a:t>
            </a:r>
            <a:r>
              <a:rPr lang="zh-CN" altLang="en-US" dirty="0"/>
              <a:t>协议</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由于</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Internet</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规模太大，常常把它划分成许多较小的自治系统，自治系统内部还有可能划分很多区域。自治系统内部的路由协议为内部网关协议，比较常用的路由协议有</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RIP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OSPF</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协议，外部网关协议有</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BGP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协议。</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200" dirty="0">
                <a:effectLst/>
                <a:ea typeface="等线" panose="02010600030101010101" pitchFamily="2" charset="-122"/>
                <a:cs typeface="Times New Roman" panose="02020603050405020304" pitchFamily="18" charset="0"/>
              </a:rPr>
              <a:t>接下来我们主要针对这三种路由协议来分析其安全性。</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首先，我们来回顾一下</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RIP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协议。</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RIP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协议它是一种动态路由协议，在自治系统内的路由器之间交换路由。</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RIP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协议的工作过程可以总结起来就是四个步骤：启动、接收、更新和完成。</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当路由器启动时，只包含了自己直连的网络路由信息，然后定期以</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RIP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报文跟相邻路由器交换路由信息；</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路由器接收到路由信息以后，更新自己的路由表；</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更新的规则是，如果路由信息相同，则更新，如果路由信息不同，则添加；</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最后，经过多次路由更新以后，每个路由器就具有了一张完整的路由表。</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dirty="0">
                <a:effectLst/>
                <a:latin typeface="等线" panose="02010600030101010101" pitchFamily="2" charset="-122"/>
                <a:cs typeface="Times New Roman" panose="02020603050405020304" pitchFamily="18" charset="0"/>
              </a:rPr>
              <a:t>   </a:t>
            </a:r>
            <a:r>
              <a:rPr lang="zh-CN" altLang="zh-CN" sz="1200" dirty="0">
                <a:effectLst/>
                <a:ea typeface="等线" panose="02010600030101010101" pitchFamily="2" charset="-122"/>
                <a:cs typeface="Times New Roman" panose="02020603050405020304" pitchFamily="18" charset="0"/>
              </a:rPr>
              <a:t>那么</a:t>
            </a:r>
            <a:r>
              <a:rPr lang="en-US" altLang="zh-CN" sz="1200" dirty="0">
                <a:effectLst/>
                <a:ea typeface="等线" panose="02010600030101010101" pitchFamily="2" charset="-122"/>
                <a:cs typeface="Times New Roman" panose="02020603050405020304" pitchFamily="18" charset="0"/>
              </a:rPr>
              <a:t>RIP</a:t>
            </a:r>
            <a:r>
              <a:rPr lang="zh-CN" altLang="zh-CN" sz="1200" dirty="0">
                <a:effectLst/>
                <a:ea typeface="等线" panose="02010600030101010101" pitchFamily="2" charset="-122"/>
                <a:cs typeface="Times New Roman" panose="02020603050405020304" pitchFamily="18" charset="0"/>
              </a:rPr>
              <a:t>协议有哪些安全问题呢？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200025" algn="just" defTabSz="914400" rtl="0" eaLnBrk="1" fontAlgn="auto" latinLnBrk="0" hangingPunct="1">
              <a:lnSpc>
                <a:spcPct val="100000"/>
              </a:lnSpc>
              <a:spcBef>
                <a:spcPts val="0"/>
              </a:spcBef>
              <a:spcAft>
                <a:spcPts val="0"/>
              </a:spcAft>
              <a:buClrTx/>
              <a:buSzTx/>
              <a:buFontTx/>
              <a:buNone/>
              <a:defRPr/>
            </a:pP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首先，</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RIP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协议分为</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RIPv1</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RIPv2</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两个版本。</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RIP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协议使用不可靠的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UDP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协议进行传输，并且</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RIPv1</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中没有使用认证机制。</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RIPv2</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中，增加了基于</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MD5</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的签名和认证，使得欺骗的操作难度大大增加，但是由于</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md5</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算法已经被破解，因此，验证的强度也很有限。</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00025" algn="just"/>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266700" algn="just" defTabSz="914400" rtl="0" eaLnBrk="1" fontAlgn="auto" latinLnBrk="0" hangingPunct="1">
              <a:lnSpc>
                <a:spcPct val="100000"/>
              </a:lnSpc>
              <a:spcBef>
                <a:spcPts val="0"/>
              </a:spcBef>
              <a:spcAft>
                <a:spcPts val="0"/>
              </a:spcAft>
              <a:buClrTx/>
              <a:buSzTx/>
              <a:buFontTx/>
              <a:buNone/>
              <a:defRPr/>
            </a:pP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因此，攻击者可以伪造</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RIP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路由更新信息，并向邻居路由器发送。伪造的路由内容为目的网络地址、子网掩码与下一跳地址。经过若干轮路由更新，伪造的路由就会传递到整个网络，致使网络通信将面临瘫痪的风险；</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endPar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攻击者还可能利用网络嗅探工具</a:t>
            </a:r>
            <a:r>
              <a:rPr lang="en-US" altLang="zh-CN" sz="1200" kern="100" dirty="0" err="1">
                <a:effectLst/>
                <a:latin typeface="等线" panose="02010600030101010101" pitchFamily="2" charset="-122"/>
                <a:ea typeface="等线" panose="02010600030101010101" pitchFamily="2" charset="-122"/>
                <a:cs typeface="Times New Roman" panose="02020603050405020304" pitchFamily="18" charset="0"/>
              </a:rPr>
              <a:t>tcpdump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200" kern="100" dirty="0" err="1">
                <a:effectLst/>
                <a:latin typeface="等线" panose="02010600030101010101" pitchFamily="2" charset="-122"/>
                <a:ea typeface="等线" panose="02010600030101010101" pitchFamily="2" charset="-122"/>
                <a:cs typeface="Times New Roman" panose="02020603050405020304" pitchFamily="18" charset="0"/>
              </a:rPr>
              <a:t>rprobe</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等，来嗅探网络中的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RIP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路由信息，再截取、修改、重写</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RIP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报文，控制网络中的路由。</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针对</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RIP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的安全问题，那我们如何进行防范呢？</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可以有以下几种措施：</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）对怀疑接收了伪造路由的路由器某些接口配置为被动接口，这样该接口就停止向它所在的网络广播路由更新报文，但是允许它接受来自其他路由器的报文</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）配置路由器的访问控制列表，只允许某些源地址</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的路由更新报文进入列表，即设置白名单。</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79400">
              <a:lnSpc>
                <a:spcPct val="115000"/>
              </a:lnSpc>
              <a:spcAft>
                <a:spcPts val="1000"/>
              </a:spcAft>
            </a:pPr>
            <a:r>
              <a:rPr lang="zh-CN" altLang="zh-CN" sz="1200" dirty="0">
                <a:effectLst/>
                <a:latin typeface="Calibri" panose="020F0502020204030204" pitchFamily="34" charset="0"/>
                <a:ea typeface="宋体" panose="02010600030101010101" pitchFamily="2" charset="-122"/>
                <a:cs typeface="Calibri" panose="020F0502020204030204" pitchFamily="34" charset="0"/>
              </a:rPr>
              <a:t>第一个安全问题，由于</a:t>
            </a:r>
            <a:r>
              <a:rPr lang="en-US" altLang="zh-CN" sz="1200" dirty="0">
                <a:effectLst/>
                <a:latin typeface="Calibri" panose="020F0502020204030204" pitchFamily="34" charset="0"/>
                <a:ea typeface="宋体" panose="02010600030101010101" pitchFamily="2" charset="-122"/>
                <a:cs typeface="Calibri" panose="020F0502020204030204" pitchFamily="34" charset="0"/>
              </a:rPr>
              <a:t> 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协议未验证</a:t>
            </a:r>
            <a:r>
              <a:rPr lang="en-US" altLang="zh-CN" sz="1200" dirty="0">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地址的真实性</a:t>
            </a:r>
            <a:r>
              <a:rPr lang="zh-CN" altLang="zh-CN" sz="1200" dirty="0">
                <a:solidFill>
                  <a:srgbClr val="FF0000"/>
                </a:solidFill>
                <a:effectLst/>
                <a:latin typeface="Calibri" panose="020F0502020204030204" pitchFamily="34" charset="0"/>
                <a:ea typeface="宋体" panose="02010600030101010101" pitchFamily="2" charset="-122"/>
                <a:cs typeface="Calibri" panose="020F0502020204030204" pitchFamily="34" charset="0"/>
              </a:rPr>
              <a:t>，攻击者又会如何利用呢</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 </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79400">
              <a:lnSpc>
                <a:spcPct val="115000"/>
              </a:lnSpc>
              <a:spcAft>
                <a:spcPts val="1000"/>
              </a:spcAft>
            </a:pPr>
            <a:r>
              <a:rPr lang="zh-CN" altLang="zh-CN" sz="1200" dirty="0">
                <a:effectLst/>
                <a:latin typeface="Calibri" panose="020F0502020204030204" pitchFamily="34" charset="0"/>
                <a:ea typeface="宋体" panose="02010600030101010101" pitchFamily="2" charset="-122"/>
                <a:cs typeface="Calibri" panose="020F0502020204030204" pitchFamily="34" charset="0"/>
              </a:rPr>
              <a:t>攻击者可能会发送含有伪造源</a:t>
            </a:r>
            <a:r>
              <a:rPr lang="en-US" altLang="zh-CN" sz="1200" dirty="0" err="1">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地址或者是目的</a:t>
            </a:r>
            <a:r>
              <a:rPr lang="en-US" altLang="zh-CN" sz="1200" dirty="0" err="1">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地址的数据包来进行欺骗，那么这种攻击就叫做</a:t>
            </a:r>
            <a:r>
              <a:rPr lang="en-US" altLang="zh-CN" sz="1200" dirty="0" err="1">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欺骗攻击，根据伪造的地址又分为源地址欺骗攻击和目的地址欺骗攻击，地址欺骗攻击的表现是怎样的呢？</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dirty="0">
                <a:effectLst/>
                <a:ea typeface="等线" panose="02010600030101010101" pitchFamily="2" charset="-122"/>
                <a:cs typeface="Times New Roman" panose="02020603050405020304" pitchFamily="18" charset="0"/>
              </a:rPr>
              <a:t>（</a:t>
            </a:r>
            <a:r>
              <a:rPr lang="en-US" altLang="zh-CN" sz="1200" dirty="0">
                <a:effectLst/>
                <a:ea typeface="等线" panose="02010600030101010101" pitchFamily="2" charset="-122"/>
                <a:cs typeface="Times New Roman" panose="02020603050405020304" pitchFamily="18" charset="0"/>
              </a:rPr>
              <a:t>3</a:t>
            </a:r>
            <a:r>
              <a:rPr lang="zh-CN" altLang="zh-CN" sz="1200" dirty="0">
                <a:effectLst/>
                <a:ea typeface="等线" panose="02010600030101010101" pitchFamily="2" charset="-122"/>
                <a:cs typeface="Times New Roman" panose="02020603050405020304" pitchFamily="18" charset="0"/>
              </a:rPr>
              <a:t>）增加路由验证机制，采用</a:t>
            </a:r>
            <a:r>
              <a:rPr lang="en-US" altLang="zh-CN" sz="1200" dirty="0">
                <a:effectLst/>
                <a:ea typeface="等线" panose="02010600030101010101" pitchFamily="2" charset="-122"/>
                <a:cs typeface="Times New Roman" panose="02020603050405020304" pitchFamily="18" charset="0"/>
              </a:rPr>
              <a:t>MD5</a:t>
            </a:r>
            <a:r>
              <a:rPr lang="zh-CN" altLang="zh-CN" sz="1200" dirty="0">
                <a:effectLst/>
                <a:ea typeface="等线" panose="02010600030101010101" pitchFamily="2" charset="-122"/>
                <a:cs typeface="Times New Roman" panose="02020603050405020304" pitchFamily="18" charset="0"/>
              </a:rPr>
              <a:t>安全机制的</a:t>
            </a:r>
            <a:r>
              <a:rPr lang="en-US" altLang="zh-CN" sz="1200" dirty="0">
                <a:effectLst/>
                <a:ea typeface="等线" panose="02010600030101010101" pitchFamily="2" charset="-122"/>
                <a:cs typeface="Times New Roman" panose="02020603050405020304" pitchFamily="18" charset="0"/>
              </a:rPr>
              <a:t>RIPv2</a:t>
            </a:r>
            <a:r>
              <a:rPr lang="zh-CN" altLang="zh-CN" sz="1200" dirty="0">
                <a:effectLst/>
                <a:ea typeface="等线" panose="02010600030101010101" pitchFamily="2" charset="-122"/>
                <a:cs typeface="Times New Roman" panose="02020603050405020304" pitchFamily="18" charset="0"/>
              </a:rPr>
              <a:t>协议，或者移植了安全认证机制的</a:t>
            </a:r>
            <a:r>
              <a:rPr lang="en-US" altLang="zh-CN" sz="1200" dirty="0">
                <a:effectLst/>
                <a:ea typeface="等线" panose="02010600030101010101" pitchFamily="2" charset="-122"/>
                <a:cs typeface="Times New Roman" panose="02020603050405020304" pitchFamily="18" charset="0"/>
              </a:rPr>
              <a:t>OSPF</a:t>
            </a:r>
            <a:r>
              <a:rPr lang="zh-CN" altLang="zh-CN" sz="1200" dirty="0">
                <a:effectLst/>
                <a:ea typeface="等线" panose="02010600030101010101" pitchFamily="2" charset="-122"/>
                <a:cs typeface="Times New Roman" panose="02020603050405020304" pitchFamily="18" charset="0"/>
              </a:rPr>
              <a:t>协议</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第二个我们要分析的路由协议是</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OSPF</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协议。</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OSPF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开放最短路径优先协议也是一个内部网关协议。它是一个分布式的链路状态路由协议。当链路状态发生变化时，路由器用洪范法向所有路由器发送路由信息，每个路由器都有一个保存全网链路的链路状态数据库。</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OSPF</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报文中包含了认证类型以及认证数据字段，其中主要有空认证、简单口令认证和加密认证（公私钥加密验证机制）三种认证模式。</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OSPF</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协议规定了认证域，但是作用非常有限：</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lvl="0" indent="-342900" algn="just">
              <a:buFont typeface="+mj-lt"/>
              <a:buAutoNum type="arabicPeriod"/>
            </a:pP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即使</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OSPF</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提供了较强的认证，但是某些节点仍然使用了空验证或简单口令认证；加密身份验证可以预防外部窃听、重播、修改路由，但是外部攻击仍可通过加密验证的恶意报文来耗尽路由器的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CPU</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等资源。如果内部攻击者获取了密钥，加密验证对内部攻击是无效的。</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路由对话中，如果有一个合法的用户遭到破坏，那么它的消息就不再可信；</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dirty="0">
                <a:effectLst/>
                <a:ea typeface="等线" panose="02010600030101010101" pitchFamily="2" charset="-122"/>
                <a:cs typeface="Times New Roman" panose="02020603050405020304" pitchFamily="18" charset="0"/>
              </a:rPr>
              <a:t>3.   </a:t>
            </a:r>
            <a:r>
              <a:rPr lang="zh-CN" altLang="zh-CN" sz="1200" dirty="0">
                <a:effectLst/>
                <a:ea typeface="等线" panose="02010600030101010101" pitchFamily="2" charset="-122"/>
                <a:cs typeface="Times New Roman" panose="02020603050405020304" pitchFamily="18" charset="0"/>
              </a:rPr>
              <a:t>许多路由协议中，邻近的计算机会重复旧的对话内容，导致欺骗得到传播扩散。（所谓好消息传得快，坏消息传得慢</a:t>
            </a:r>
            <a:r>
              <a:rPr lang="en-US" altLang="zh-CN" sz="1200" dirty="0">
                <a:effectLst/>
                <a:ea typeface="等线"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BGP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边界网关协议是在自治系统之间交换路由的协议。</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BGP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协议的主要安全问题是</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BGP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缺乏路由认证机制，尤其是外部路由认证机制。</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每个自治系统向外通告自己所拥有的地址块，协议无条件信任对等系统的路由宣告，这就导致一个自治系统向外通告不属于自己的地址块时，也会被</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BGP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用户认为合法。</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为了抵抗</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BGP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协议的攻击，主要有两类方案：路由认证方案和前缀劫持检测类方案。</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路由认证类方案利用数字证书、签名和其他密码学技术来保护路由信息的真实性和完整行。</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）首先，是针对劫持</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BGP TCP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会话的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MD5 BGP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认证技术，随着</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MD5</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算法的安全性减弱而逐渐降低</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S-BGP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，它在某个</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BGP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会话者接收到的整个路径上提供了数字签名链。但是该方案受到</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PKI</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技术的制约，计算开销大，部署困难</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200" kern="100" dirty="0" err="1">
                <a:effectLst/>
                <a:latin typeface="等线" panose="02010600030101010101" pitchFamily="2" charset="-122"/>
                <a:ea typeface="等线" panose="02010600030101010101" pitchFamily="2" charset="-122"/>
                <a:cs typeface="Times New Roman" panose="02020603050405020304" pitchFamily="18" charset="0"/>
              </a:rPr>
              <a:t>soBGP</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(Cisco)</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，针对</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s-BGP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部署困难提出的解决方案之一，第三方认证，网状信任，但只提供路由源认证，无法提供路径验证；</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前缀劫持检测方案利用异常检测技术提取</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BGP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协议运行中的异常信息，对前缀劫持行为进行检测。</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00025"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）多源</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AS</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检测技术：通过获取网络中控制平面的信息，对比多个</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MOAS</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（多源</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AS</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）列表的一致性 ，来区分有效</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MOAS</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和攻击</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MOAS</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00025"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）主动探测技术：利用数据平面反馈的信息来发现前缀劫持行为。根据观测点与被测</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AS</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位置的对应关系，分为由外到内探测和由内到外探测</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00025"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我们已经分析了</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RIP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OSPF</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BGP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三种路由协议的安全性，总结起来，对路由攻击的防护措施主要表现在：</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加强认证</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457200" indent="2667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有些路由协议，如</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RIPv2</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OSPF</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都规定了</a:t>
            </a:r>
            <a:r>
              <a:rPr lang="zh-CN" altLang="zh-CN" sz="1200" b="1" kern="100" dirty="0">
                <a:effectLst/>
                <a:latin typeface="等线" panose="02010600030101010101" pitchFamily="2" charset="-122"/>
                <a:ea typeface="等线" panose="02010600030101010101" pitchFamily="2" charset="-122"/>
                <a:cs typeface="Times New Roman" panose="02020603050405020304" pitchFamily="18" charset="0"/>
              </a:rPr>
              <a:t>认证域</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，可以一定程度解决欺骗问题，但作用很有限；</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）采用具有</a:t>
            </a:r>
            <a:r>
              <a:rPr lang="zh-CN" altLang="zh-CN" sz="1200" b="1" kern="100" dirty="0">
                <a:effectLst/>
                <a:latin typeface="等线" panose="02010600030101010101" pitchFamily="2" charset="-122"/>
                <a:ea typeface="等线" panose="02010600030101010101" pitchFamily="2" charset="-122"/>
                <a:cs typeface="Times New Roman" panose="02020603050405020304" pitchFamily="18" charset="0"/>
              </a:rPr>
              <a:t>防火墙功能</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的路由器，以确保一条给定线路上的路由的合法性。</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533400" algn="just"/>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53340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但是，对于防火墙来说，如果路由表太大，配置起来就困难一些。</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）使用</a:t>
            </a:r>
            <a:r>
              <a:rPr lang="en-US" altLang="zh-CN" sz="1200" b="1" kern="100" dirty="0">
                <a:effectLst/>
                <a:latin typeface="等线" panose="02010600030101010101" pitchFamily="2" charset="-122"/>
                <a:ea typeface="等线" panose="02010600030101010101" pitchFamily="2" charset="-122"/>
                <a:cs typeface="Times New Roman" panose="02020603050405020304" pitchFamily="18" charset="0"/>
              </a:rPr>
              <a:t>IS-IS</a:t>
            </a:r>
            <a:r>
              <a:rPr lang="zh-CN" altLang="zh-CN" sz="1200" b="1" kern="100" dirty="0">
                <a:effectLst/>
                <a:latin typeface="等线" panose="02010600030101010101" pitchFamily="2" charset="-122"/>
                <a:ea typeface="等线" panose="02010600030101010101" pitchFamily="2" charset="-122"/>
                <a:cs typeface="Times New Roman" panose="02020603050405020304" pitchFamily="18" charset="0"/>
              </a:rPr>
              <a:t>路由协议来取代</a:t>
            </a:r>
            <a:r>
              <a:rPr lang="en-US" altLang="zh-CN" sz="1200" b="1" kern="100" dirty="0">
                <a:effectLst/>
                <a:latin typeface="等线" panose="02010600030101010101" pitchFamily="2" charset="-122"/>
                <a:ea typeface="等线" panose="02010600030101010101" pitchFamily="2" charset="-122"/>
                <a:cs typeface="Times New Roman" panose="02020603050405020304" pitchFamily="18" charset="0"/>
              </a:rPr>
              <a:t>OSPF</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。这样外部网络用户不能注入假的路由消息。</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IS-IS</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不是通过</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IP</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实现，所以对用户来说就没有连通性。但是，这种技术不能防止内部攻击。</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200" dirty="0">
                <a:effectLst/>
                <a:ea typeface="等线" panose="02010600030101010101" pitchFamily="2" charset="-122"/>
                <a:cs typeface="Times New Roman" panose="02020603050405020304" pitchFamily="18" charset="0"/>
              </a:rPr>
              <a:t>所以，各种防范措施都不能保证绝对的安全，需要综合考虑。</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79400">
              <a:lnSpc>
                <a:spcPct val="115000"/>
              </a:lnSpc>
              <a:spcAft>
                <a:spcPts val="1000"/>
              </a:spcAft>
            </a:pPr>
            <a:r>
              <a:rPr lang="zh-CN" altLang="zh-CN" sz="1200" dirty="0">
                <a:effectLst/>
                <a:latin typeface="Calibri" panose="020F0502020204030204" pitchFamily="34" charset="0"/>
                <a:ea typeface="宋体" panose="02010600030101010101" pitchFamily="2" charset="-122"/>
                <a:cs typeface="Calibri" panose="020F0502020204030204" pitchFamily="34" charset="0"/>
              </a:rPr>
              <a:t>首先我们来看一下一个正常期望的访问请求，是从一个客户机向服务器的正常访问请求。</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79400">
              <a:lnSpc>
                <a:spcPct val="115000"/>
              </a:lnSpc>
              <a:spcAft>
                <a:spcPts val="1000"/>
              </a:spcAft>
            </a:pPr>
            <a:r>
              <a:rPr lang="zh-CN" altLang="zh-CN" sz="1200" dirty="0">
                <a:effectLst/>
                <a:latin typeface="Calibri" panose="020F0502020204030204" pitchFamily="34" charset="0"/>
                <a:ea typeface="宋体" panose="02010600030101010101" pitchFamily="2" charset="-122"/>
                <a:cs typeface="Calibri" panose="020F0502020204030204" pitchFamily="34" charset="0"/>
              </a:rPr>
              <a:t>攻击者有可能会采用拒绝服务攻击来压制住真实的一个用户，然后冒充用户向服务器来发起请求，然后造成一个非授权的访问。</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79400">
              <a:lnSpc>
                <a:spcPct val="115000"/>
              </a:lnSpc>
              <a:spcAft>
                <a:spcPts val="1000"/>
              </a:spcAft>
            </a:pPr>
            <a:r>
              <a:rPr lang="zh-CN" altLang="zh-CN" sz="1200" dirty="0">
                <a:effectLst/>
                <a:latin typeface="Calibri" panose="020F0502020204030204" pitchFamily="34" charset="0"/>
                <a:ea typeface="宋体" panose="02010600030101010101" pitchFamily="2" charset="-122"/>
                <a:cs typeface="Calibri" panose="020F0502020204030204" pitchFamily="34" charset="0"/>
              </a:rPr>
              <a:t>为什么会产生这样的欺骗攻击呢？因为</a:t>
            </a:r>
            <a:r>
              <a:rPr lang="en-US" altLang="zh-CN" sz="1200" dirty="0" err="1">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协议缺乏对地址真实性的认证机制，它不能保证数据是从数据包中给定的源地址发出的，因此会造成冒充他人来进行访问。</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79400">
              <a:lnSpc>
                <a:spcPct val="115000"/>
              </a:lnSpc>
              <a:spcAft>
                <a:spcPts val="1000"/>
              </a:spcAft>
            </a:pPr>
            <a:r>
              <a:rPr lang="zh-CN" altLang="zh-CN" sz="1200" dirty="0">
                <a:effectLst/>
                <a:latin typeface="Calibri" panose="020F0502020204030204" pitchFamily="34" charset="0"/>
                <a:ea typeface="宋体" panose="02010600030101010101" pitchFamily="2" charset="-122"/>
                <a:cs typeface="Calibri" panose="020F0502020204030204" pitchFamily="34" charset="0"/>
              </a:rPr>
              <a:t>除了源地址欺骗，目的地址也有可能被欺骗。</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79400">
              <a:lnSpc>
                <a:spcPct val="115000"/>
              </a:lnSpc>
              <a:spcAft>
                <a:spcPts val="1000"/>
              </a:spcAft>
            </a:pPr>
            <a:r>
              <a:rPr lang="zh-CN" altLang="zh-CN" sz="1200" dirty="0">
                <a:effectLst/>
                <a:latin typeface="Calibri" panose="020F0502020204030204" pitchFamily="34" charset="0"/>
                <a:ea typeface="宋体" panose="02010600030101010101" pitchFamily="2" charset="-122"/>
                <a:cs typeface="Calibri" panose="020F0502020204030204" pitchFamily="34" charset="0"/>
              </a:rPr>
              <a:t>我们来看一下，同样的正常访问是客户端和正常的服务器之间的访问。</a:t>
            </a:r>
            <a:br>
              <a:rPr lang="en-US" altLang="zh-CN" sz="1200" dirty="0">
                <a:effectLst/>
                <a:latin typeface="Calibri" panose="020F0502020204030204" pitchFamily="34" charset="0"/>
                <a:ea typeface="宋体" panose="02010600030101010101" pitchFamily="2" charset="-122"/>
                <a:cs typeface="Calibri" panose="020F0502020204030204" pitchFamily="34" charset="0"/>
              </a:rPr>
            </a:br>
            <a:r>
              <a:rPr lang="zh-CN" altLang="zh-CN" sz="1200" dirty="0">
                <a:effectLst/>
                <a:latin typeface="Calibri" panose="020F0502020204030204" pitchFamily="34" charset="0"/>
                <a:ea typeface="宋体" panose="02010600030101010101" pitchFamily="2" charset="-122"/>
                <a:cs typeface="Calibri" panose="020F0502020204030204" pitchFamily="34" charset="0"/>
              </a:rPr>
              <a:t>攻击者可能冒充服务器，并且为了冒充成功，往往会采用一些手段压制住真实服务器，让服务器无法进行响应，然后自己冒充服务器来对客户端发送的请求进行响应，这也是黑客常用的一种手段。</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79400">
              <a:lnSpc>
                <a:spcPct val="115000"/>
              </a:lnSpc>
              <a:spcAft>
                <a:spcPts val="1000"/>
              </a:spcAft>
            </a:pPr>
            <a:r>
              <a:rPr lang="zh-CN" altLang="zh-CN" sz="1200" dirty="0">
                <a:effectLst/>
                <a:latin typeface="Calibri" panose="020F0502020204030204" pitchFamily="34" charset="0"/>
                <a:ea typeface="宋体" panose="02010600030101010101" pitchFamily="2" charset="-122"/>
                <a:cs typeface="Calibri" panose="020F0502020204030204" pitchFamily="34" charset="0"/>
              </a:rPr>
              <a:t>一种比较典型的针对目的地址欺骗攻击的场景就是</a:t>
            </a:r>
            <a:r>
              <a:rPr lang="en-US" altLang="zh-CN" sz="1200" dirty="0" err="1">
                <a:effectLst/>
                <a:latin typeface="Calibri" panose="020F0502020204030204" pitchFamily="34" charset="0"/>
                <a:ea typeface="宋体" panose="02010600030101010101" pitchFamily="2" charset="-122"/>
                <a:cs typeface="Calibri" panose="020F0502020204030204" pitchFamily="34" charset="0"/>
              </a:rPr>
              <a:t>dns</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欺骗攻击。普通的用户请求某个域名的</a:t>
            </a:r>
            <a:r>
              <a:rPr lang="en-US" altLang="zh-CN" sz="1200" dirty="0" err="1">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地址的时候，有可能会有一个假冒的</a:t>
            </a:r>
            <a:r>
              <a:rPr lang="en-US" altLang="zh-CN" sz="1200" dirty="0">
                <a:effectLst/>
                <a:latin typeface="Calibri" panose="020F0502020204030204" pitchFamily="34" charset="0"/>
                <a:ea typeface="宋体" panose="02010600030101010101" pitchFamily="2" charset="-122"/>
                <a:cs typeface="Calibri" panose="020F0502020204030204" pitchFamily="34" charset="0"/>
              </a:rPr>
              <a:t>DNS</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服务器来进行响应，给他一个错误的</a:t>
            </a:r>
            <a:r>
              <a:rPr lang="en-US" altLang="zh-CN" sz="1200" dirty="0" err="1">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地址，就是</a:t>
            </a:r>
            <a:r>
              <a:rPr lang="en-US" altLang="zh-CN" sz="1200" dirty="0" err="1">
                <a:effectLst/>
                <a:latin typeface="Calibri" panose="020F0502020204030204" pitchFamily="34" charset="0"/>
                <a:ea typeface="宋体" panose="02010600030101010101" pitchFamily="2" charset="-122"/>
                <a:cs typeface="Calibri" panose="020F0502020204030204" pitchFamily="34" charset="0"/>
              </a:rPr>
              <a:t>dns</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欺骗。</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79400">
              <a:lnSpc>
                <a:spcPct val="115000"/>
              </a:lnSpc>
              <a:spcAft>
                <a:spcPts val="1000"/>
              </a:spcAft>
            </a:pPr>
            <a:r>
              <a:rPr lang="en-US" altLang="zh-CN" sz="1200" dirty="0">
                <a:effectLst/>
                <a:latin typeface="Calibri" panose="020F0502020204030204" pitchFamily="34" charset="0"/>
                <a:ea typeface="宋体" panose="02010600030101010101" pitchFamily="2" charset="-122"/>
                <a:cs typeface="Calibri" panose="020F0502020204030204" pitchFamily="34" charset="0"/>
              </a:rPr>
              <a:t>    </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这种攻击产生的原因，也是因为</a:t>
            </a:r>
            <a:r>
              <a:rPr lang="en-US" altLang="zh-CN" sz="1200" dirty="0" err="1">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协议它不能够对数据报发送的目的地址的真实性进行保证。</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79400">
              <a:lnSpc>
                <a:spcPct val="115000"/>
              </a:lnSpc>
              <a:spcAft>
                <a:spcPts val="1000"/>
              </a:spcAft>
            </a:pPr>
            <a:r>
              <a:rPr lang="zh-CN" altLang="zh-CN" sz="1200" dirty="0">
                <a:effectLst/>
                <a:latin typeface="Calibri" panose="020F0502020204030204" pitchFamily="34" charset="0"/>
                <a:ea typeface="宋体" panose="02010600030101010101" pitchFamily="2" charset="-122"/>
                <a:cs typeface="Calibri" panose="020F0502020204030204" pitchFamily="34" charset="0"/>
              </a:rPr>
              <a:t>那么针对</a:t>
            </a:r>
            <a:r>
              <a:rPr lang="en-US" altLang="zh-CN" sz="1200" dirty="0" err="1">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地址欺骗的攻击，我们如何进行防范呢？</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79400">
              <a:lnSpc>
                <a:spcPct val="115000"/>
              </a:lnSpc>
              <a:spcAft>
                <a:spcPts val="1000"/>
              </a:spcAft>
            </a:pPr>
            <a:r>
              <a:rPr lang="zh-CN" altLang="zh-CN" sz="1200" dirty="0">
                <a:effectLst/>
                <a:latin typeface="Calibri" panose="020F0502020204030204" pitchFamily="34" charset="0"/>
                <a:ea typeface="宋体" panose="02010600030101010101" pitchFamily="2" charset="-122"/>
                <a:cs typeface="Calibri" panose="020F0502020204030204" pitchFamily="34" charset="0"/>
              </a:rPr>
              <a:t>刚才讲到了</a:t>
            </a:r>
            <a:r>
              <a:rPr lang="en-US" altLang="zh-CN" sz="1200" dirty="0" err="1">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协议本身它是没法解决这个问题的，因为它对地址没有任何保护措施，可以在两端抛弃掉基于地址的信任策略，而采用其他更安全的一种认证方式。</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r>
              <a:rPr lang="zh-CN" altLang="zh-CN" sz="1200" dirty="0">
                <a:effectLst/>
                <a:latin typeface="Calibri" panose="020F0502020204030204" pitchFamily="34" charset="0"/>
                <a:ea typeface="宋体" panose="02010600030101010101" pitchFamily="2" charset="-122"/>
                <a:cs typeface="Calibri" panose="020F0502020204030204" pitchFamily="34" charset="0"/>
              </a:rPr>
              <a:t>此外，中间的路由器设备或者防火墙设备，可以执行一些过滤，拒绝来自于外网但是又声称他们来自于内网的</a:t>
            </a:r>
            <a:r>
              <a:rPr lang="en-US" altLang="zh-CN" sz="1200" dirty="0" err="1">
                <a:effectLst/>
                <a:latin typeface="Calibri" panose="020F0502020204030204" pitchFamily="34" charset="0"/>
                <a:ea typeface="宋体" panose="02010600030101010101" pitchFamily="2" charset="-122"/>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地址的这样的报文，我们就可以把它给丢弃掉。</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79400">
              <a:lnSpc>
                <a:spcPct val="115000"/>
              </a:lnSpc>
              <a:spcAft>
                <a:spcPts val="1000"/>
              </a:spcAft>
            </a:pPr>
            <a:r>
              <a:rPr lang="zh-CN" altLang="zh-CN" sz="1200" dirty="0">
                <a:effectLst/>
                <a:latin typeface="Calibri" panose="020F0502020204030204" pitchFamily="34" charset="0"/>
                <a:ea typeface="宋体" panose="02010600030101010101" pitchFamily="2" charset="-122"/>
                <a:cs typeface="Calibri" panose="020F0502020204030204" pitchFamily="34" charset="0"/>
              </a:rPr>
              <a:t>第二个安全问题，是</a:t>
            </a:r>
            <a:r>
              <a:rPr lang="en-US" altLang="zh-CN" sz="1200" dirty="0">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定向广播引起的攻击。</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79400">
              <a:lnSpc>
                <a:spcPct val="115000"/>
              </a:lnSpc>
              <a:spcAft>
                <a:spcPts val="1000"/>
              </a:spcAft>
            </a:pPr>
            <a:r>
              <a:rPr lang="zh-CN" altLang="zh-CN" sz="1200" dirty="0">
                <a:effectLst/>
                <a:latin typeface="Calibri" panose="020F0502020204030204" pitchFamily="34" charset="0"/>
                <a:ea typeface="宋体" panose="02010600030101010101" pitchFamily="2" charset="-122"/>
                <a:cs typeface="Calibri" panose="020F0502020204030204" pitchFamily="34" charset="0"/>
              </a:rPr>
              <a:t>我们知道一个网络中除了给主机分配使用的</a:t>
            </a:r>
            <a:r>
              <a:rPr lang="en-US" altLang="zh-CN" sz="1200" dirty="0" err="1">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地址以外呢，还有两个比较特殊的</a:t>
            </a:r>
            <a:r>
              <a:rPr lang="en-US" altLang="zh-CN" sz="1200" dirty="0" err="1">
                <a:effectLst/>
                <a:latin typeface="Calibri" panose="020F0502020204030204" pitchFamily="34" charset="0"/>
                <a:ea typeface="宋体" panose="02010600030101010101" pitchFamily="2" charset="-122"/>
                <a:cs typeface="Calibri" panose="020F0502020204030204" pitchFamily="34" charset="0"/>
              </a:rPr>
              <a:t>ip</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地址，一个是网络地址，一个是广播地址。</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79400">
              <a:lnSpc>
                <a:spcPct val="115000"/>
              </a:lnSpc>
              <a:spcAft>
                <a:spcPts val="1000"/>
              </a:spcAft>
            </a:pPr>
            <a:r>
              <a:rPr lang="zh-CN" altLang="zh-CN" sz="1200" dirty="0">
                <a:effectLst/>
                <a:latin typeface="Calibri" panose="020F0502020204030204" pitchFamily="34" charset="0"/>
                <a:ea typeface="宋体" panose="02010600030101010101" pitchFamily="2" charset="-122"/>
                <a:cs typeface="Calibri" panose="020F0502020204030204" pitchFamily="34" charset="0"/>
              </a:rPr>
              <a:t>网络地址是用来进行路由选择的时候，用网络地址来代表一个网络，广播地址经常是用来向一个网络来发定向广播。攻击者经常采用定向广播来攻击主机，当主机对广播包进行响应的时候，不仅消耗主机资源，还消耗网络带宽。</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79400">
              <a:lnSpc>
                <a:spcPct val="115000"/>
              </a:lnSpc>
              <a:spcAft>
                <a:spcPts val="1000"/>
              </a:spcAft>
            </a:pPr>
            <a:r>
              <a:rPr lang="zh-CN" altLang="zh-CN" sz="1200" dirty="0">
                <a:effectLst/>
                <a:latin typeface="Calibri" panose="020F0502020204030204" pitchFamily="34" charset="0"/>
                <a:ea typeface="宋体" panose="02010600030101010101" pitchFamily="2" charset="-122"/>
                <a:cs typeface="Calibri" panose="020F0502020204030204" pitchFamily="34" charset="0"/>
              </a:rPr>
              <a:t>通过这个图可以看一下定向广播攻击的过程。</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79400">
              <a:lnSpc>
                <a:spcPct val="115000"/>
              </a:lnSpc>
              <a:spcAft>
                <a:spcPts val="1000"/>
              </a:spcAft>
            </a:pPr>
            <a:r>
              <a:rPr lang="en-US" altLang="zh-CN" sz="1200" dirty="0">
                <a:effectLst/>
                <a:latin typeface="Calibri" panose="020F0502020204030204" pitchFamily="34" charset="0"/>
                <a:ea typeface="宋体" panose="02010600030101010101" pitchFamily="2" charset="-122"/>
                <a:cs typeface="Calibri" panose="020F0502020204030204" pitchFamily="34" charset="0"/>
              </a:rPr>
              <a:t> </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在这个图中，右边是一个网络，攻击者可能会发送一个分组，它的目的地址指向该网络的广播地址。</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pPr indent="279400">
              <a:lnSpc>
                <a:spcPct val="115000"/>
              </a:lnSpc>
              <a:spcAft>
                <a:spcPts val="1000"/>
              </a:spcAft>
            </a:pPr>
            <a:r>
              <a:rPr lang="zh-CN" altLang="zh-CN" sz="1200" dirty="0">
                <a:effectLst/>
                <a:latin typeface="Calibri" panose="020F0502020204030204" pitchFamily="34" charset="0"/>
                <a:ea typeface="宋体" panose="02010600030101010101" pitchFamily="2" charset="-122"/>
                <a:cs typeface="Calibri" panose="020F0502020204030204" pitchFamily="34" charset="0"/>
              </a:rPr>
              <a:t>当报文到达该网络的网关路由器的时候，路由器会产生很多个副本，然后分发给这个网络中的所有主机。</a:t>
            </a:r>
            <a:endParaRPr lang="zh-CN" altLang="zh-CN" sz="1200" dirty="0">
              <a:effectLst/>
              <a:latin typeface="Calibri" panose="020F0502020204030204" pitchFamily="34" charset="0"/>
              <a:ea typeface="宋体" panose="02010600030101010101" pitchFamily="2" charset="-122"/>
              <a:cs typeface="Calibri" panose="020F0502020204030204" pitchFamily="34" charset="0"/>
            </a:endParaRPr>
          </a:p>
          <a:p>
            <a:r>
              <a:rPr lang="zh-CN" altLang="zh-CN" sz="1200" dirty="0">
                <a:effectLst/>
                <a:latin typeface="Calibri" panose="020F0502020204030204" pitchFamily="34" charset="0"/>
                <a:ea typeface="宋体" panose="02010600030101010101" pitchFamily="2" charset="-122"/>
                <a:cs typeface="Calibri" panose="020F0502020204030204" pitchFamily="34" charset="0"/>
              </a:rPr>
              <a:t>如果这个报文的数据量很大，就会对整个网络的所有主机造成一个攻击，从而消耗主机的资源以及相应的网络带宽。</a:t>
            </a:r>
            <a:br>
              <a:rPr lang="en-US" altLang="zh-CN" sz="1200" dirty="0">
                <a:effectLst/>
                <a:latin typeface="Calibri" panose="020F0502020204030204" pitchFamily="34" charset="0"/>
                <a:ea typeface="宋体" panose="02010600030101010101" pitchFamily="2" charset="-122"/>
              </a:rPr>
            </a:br>
            <a:br>
              <a:rPr lang="en-US" altLang="zh-CN" sz="1200" dirty="0">
                <a:effectLst/>
                <a:latin typeface="Calibri" panose="020F0502020204030204" pitchFamily="34" charset="0"/>
                <a:ea typeface="宋体" panose="02010600030101010101" pitchFamily="2" charset="-122"/>
              </a:rPr>
            </a:br>
            <a:r>
              <a:rPr lang="en-US" altLang="zh-CN" sz="1200" dirty="0">
                <a:effectLst/>
                <a:latin typeface="Calibri" panose="020F0502020204030204" pitchFamily="34" charset="0"/>
                <a:ea typeface="宋体" panose="02010600030101010101" pitchFamily="2" charset="-122"/>
              </a:rPr>
              <a:t>        </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那么针对这种攻击有什么样的防范措施呢？</a:t>
            </a:r>
            <a:br>
              <a:rPr lang="en-US" altLang="zh-CN" sz="1200" dirty="0">
                <a:effectLst/>
                <a:latin typeface="Calibri" panose="020F0502020204030204" pitchFamily="34" charset="0"/>
                <a:ea typeface="宋体" panose="02010600030101010101" pitchFamily="2" charset="-122"/>
              </a:rPr>
            </a:br>
            <a:r>
              <a:rPr lang="en-US" altLang="zh-CN" sz="1200" dirty="0">
                <a:effectLst/>
                <a:latin typeface="Calibri" panose="020F0502020204030204" pitchFamily="34" charset="0"/>
                <a:ea typeface="宋体" panose="02010600030101010101" pitchFamily="2" charset="-122"/>
              </a:rPr>
              <a:t>        </a:t>
            </a:r>
            <a:r>
              <a:rPr lang="zh-CN" altLang="zh-CN" sz="1200" dirty="0">
                <a:effectLst/>
                <a:latin typeface="Calibri" panose="020F0502020204030204" pitchFamily="34" charset="0"/>
                <a:ea typeface="宋体" panose="02010600030101010101" pitchFamily="2" charset="-122"/>
                <a:cs typeface="Calibri" panose="020F0502020204030204" pitchFamily="34" charset="0"/>
              </a:rPr>
              <a:t>我们可以在路由器上关闭定向广播转发选项，路由器收到这种定向广播报文时，路由器就不进行转发。</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6373EB8-6177-476F-B3E0-A0BD319A8C2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144574-CB4F-43D0-9A3C-5C0584BEBA4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3000">
        <p14:doors dir="vert"/>
      </p:transition>
    </mc:Choice>
    <mc:Fallback>
      <p:transition spd="slow" advClick="0"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6373EB8-6177-476F-B3E0-A0BD319A8C2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144574-CB4F-43D0-9A3C-5C0584BEBA4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3000">
        <p14:doors dir="vert"/>
      </p:transition>
    </mc:Choice>
    <mc:Fallback>
      <p:transition spd="slow" advClick="0"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6373EB8-6177-476F-B3E0-A0BD319A8C2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144574-CB4F-43D0-9A3C-5C0584BEBA4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3000">
        <p14:doors dir="vert"/>
      </p:transition>
    </mc:Choice>
    <mc:Fallback>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6373EB8-6177-476F-B3E0-A0BD319A8C2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144574-CB4F-43D0-9A3C-5C0584BEBA4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3000">
        <p14:doors dir="vert"/>
      </p:transition>
    </mc:Choice>
    <mc:Fallback>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6373EB8-6177-476F-B3E0-A0BD319A8C2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144574-CB4F-43D0-9A3C-5C0584BEBA4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3000">
        <p14:doors dir="vert"/>
      </p:transition>
    </mc:Choice>
    <mc:Fallback>
      <p:transition spd="slow"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6373EB8-6177-476F-B3E0-A0BD319A8C2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144574-CB4F-43D0-9A3C-5C0584BEBA4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3000">
        <p14:doors dir="vert"/>
      </p:transition>
    </mc:Choice>
    <mc:Fallback>
      <p:transition spd="slow" advClick="0"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6373EB8-6177-476F-B3E0-A0BD319A8C2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144574-CB4F-43D0-9A3C-5C0584BEBA4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3000">
        <p14:doors dir="vert"/>
      </p:transition>
    </mc:Choice>
    <mc:Fallback>
      <p:transition spd="slow" advClick="0"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6373EB8-6177-476F-B3E0-A0BD319A8C2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144574-CB4F-43D0-9A3C-5C0584BEBA4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3000">
        <p14:doors dir="vert"/>
      </p:transition>
    </mc:Choice>
    <mc:Fallback>
      <p:transition spd="slow" advClick="0"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6373EB8-6177-476F-B3E0-A0BD319A8C2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144574-CB4F-43D0-9A3C-5C0584BEBA4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3000">
        <p14:doors dir="vert"/>
      </p:transition>
    </mc:Choice>
    <mc:Fallback>
      <p:transition spd="slow" advClick="0"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6373EB8-6177-476F-B3E0-A0BD319A8C2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144574-CB4F-43D0-9A3C-5C0584BEBA4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3000">
        <p14:doors dir="vert"/>
      </p:transition>
    </mc:Choice>
    <mc:Fallback>
      <p:transition spd="slow" advClick="0"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6373EB8-6177-476F-B3E0-A0BD319A8C2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144574-CB4F-43D0-9A3C-5C0584BEBA4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3000">
        <p14:doors dir="vert"/>
      </p:transition>
    </mc:Choice>
    <mc:Fallback>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73EB8-6177-476F-B3E0-A0BD319A8C2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144574-CB4F-43D0-9A3C-5C0584BEBA4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advClick="0" advTm="3000">
        <p14:doors dir="vert"/>
      </p:transition>
    </mc:Choice>
    <mc:Fallback>
      <p:transition spd="slow" advClick="0"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image" Target="../media/image12.jpeg"/><Relationship Id="rId3" Type="http://schemas.openxmlformats.org/officeDocument/2006/relationships/tags" Target="../tags/tag2.xml"/><Relationship Id="rId2" Type="http://schemas.openxmlformats.org/officeDocument/2006/relationships/image" Target="../media/image3.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tags" Target="../tags/tag3.xml"/><Relationship Id="rId2" Type="http://schemas.openxmlformats.org/officeDocument/2006/relationships/image" Target="../media/image3.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tags" Target="../tags/tag4.xml"/><Relationship Id="rId2" Type="http://schemas.openxmlformats.org/officeDocument/2006/relationships/image" Target="../media/image3.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image" Target="../media/image13.jpeg"/><Relationship Id="rId3" Type="http://schemas.openxmlformats.org/officeDocument/2006/relationships/tags" Target="../tags/tag5.xml"/><Relationship Id="rId2" Type="http://schemas.openxmlformats.org/officeDocument/2006/relationships/image" Target="../media/image3.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tags" Target="../tags/tag6.xml"/><Relationship Id="rId2" Type="http://schemas.openxmlformats.org/officeDocument/2006/relationships/image" Target="../media/image3.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7.xml"/><Relationship Id="rId4" Type="http://schemas.openxmlformats.org/officeDocument/2006/relationships/image" Target="../media/image14.png"/><Relationship Id="rId3" Type="http://schemas.openxmlformats.org/officeDocument/2006/relationships/tags" Target="../tags/tag7.xml"/><Relationship Id="rId2" Type="http://schemas.openxmlformats.org/officeDocument/2006/relationships/image" Target="../media/image3.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tags" Target="../tags/tag8.xml"/><Relationship Id="rId2" Type="http://schemas.openxmlformats.org/officeDocument/2006/relationships/image" Target="../media/image3.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tags" Target="../tags/tag9.xml"/><Relationship Id="rId2" Type="http://schemas.openxmlformats.org/officeDocument/2006/relationships/image" Target="../media/image3.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tags" Target="../tags/tag10.xml"/><Relationship Id="rId2" Type="http://schemas.openxmlformats.org/officeDocument/2006/relationships/image" Target="../media/image3.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7.xml"/><Relationship Id="rId3" Type="http://schemas.openxmlformats.org/officeDocument/2006/relationships/tags" Target="../tags/tag11.xml"/><Relationship Id="rId2" Type="http://schemas.openxmlformats.org/officeDocument/2006/relationships/image" Target="../media/image3.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7.xml"/><Relationship Id="rId3" Type="http://schemas.openxmlformats.org/officeDocument/2006/relationships/tags" Target="../tags/tag12.xml"/><Relationship Id="rId2" Type="http://schemas.openxmlformats.org/officeDocument/2006/relationships/image" Target="../media/image3.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7.xml"/><Relationship Id="rId7" Type="http://schemas.openxmlformats.org/officeDocument/2006/relationships/image" Target="../media/image18.png"/><Relationship Id="rId6" Type="http://schemas.openxmlformats.org/officeDocument/2006/relationships/oleObject" Target="../embeddings/oleObject7.bin"/><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0" Type="http://schemas.openxmlformats.org/officeDocument/2006/relationships/notesSlide" Target="../notesSlides/notesSlide28.xml"/><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7.xml"/><Relationship Id="rId2" Type="http://schemas.openxmlformats.org/officeDocument/2006/relationships/tags" Target="../tags/tag17.xml"/><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7.xml"/><Relationship Id="rId4" Type="http://schemas.openxmlformats.org/officeDocument/2006/relationships/image" Target="../media/image22.jpe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7.xml"/><Relationship Id="rId3" Type="http://schemas.openxmlformats.org/officeDocument/2006/relationships/image" Target="../media/image23.jpeg"/><Relationship Id="rId2" Type="http://schemas.openxmlformats.org/officeDocument/2006/relationships/image" Target="../media/image3.png"/><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7.xml"/><Relationship Id="rId4" Type="http://schemas.openxmlformats.org/officeDocument/2006/relationships/image" Target="../media/image25.png"/><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7.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image" Target="../media/image3.png"/><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7.xml"/><Relationship Id="rId2" Type="http://schemas.openxmlformats.org/officeDocument/2006/relationships/image" Target="../media/image26.emf"/><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7.xml"/><Relationship Id="rId4" Type="http://schemas.openxmlformats.org/officeDocument/2006/relationships/image" Target="../media/image27.emf"/><Relationship Id="rId3" Type="http://schemas.openxmlformats.org/officeDocument/2006/relationships/tags" Target="../tags/tag22.xml"/><Relationship Id="rId2" Type="http://schemas.openxmlformats.org/officeDocument/2006/relationships/image" Target="../media/image3.png"/><Relationship Id="rId1" Type="http://schemas.openxmlformats.org/officeDocument/2006/relationships/image" Target="../media/image1.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7.xml"/><Relationship Id="rId3" Type="http://schemas.openxmlformats.org/officeDocument/2006/relationships/tags" Target="../tags/tag23.xml"/><Relationship Id="rId2" Type="http://schemas.openxmlformats.org/officeDocument/2006/relationships/image" Target="../media/image3.png"/><Relationship Id="rId1"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7.xml"/><Relationship Id="rId3" Type="http://schemas.openxmlformats.org/officeDocument/2006/relationships/tags" Target="../tags/tag24.xml"/><Relationship Id="rId2" Type="http://schemas.openxmlformats.org/officeDocument/2006/relationships/image" Target="../media/image3.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7.xml"/><Relationship Id="rId4" Type="http://schemas.openxmlformats.org/officeDocument/2006/relationships/image" Target="../media/image28.png"/><Relationship Id="rId3" Type="http://schemas.openxmlformats.org/officeDocument/2006/relationships/oleObject" Target="../embeddings/oleObject8.bin"/><Relationship Id="rId2" Type="http://schemas.openxmlformats.org/officeDocument/2006/relationships/image" Target="../media/image3.png"/><Relationship Id="rId1" Type="http://schemas.openxmlformats.org/officeDocument/2006/relationships/image" Target="../media/image1.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7.xml"/><Relationship Id="rId3" Type="http://schemas.openxmlformats.org/officeDocument/2006/relationships/tags" Target="../tags/tag25.xml"/><Relationship Id="rId2" Type="http://schemas.openxmlformats.org/officeDocument/2006/relationships/image" Target="../media/image3.png"/><Relationship Id="rId1" Type="http://schemas.openxmlformats.org/officeDocument/2006/relationships/image" Target="../media/image1.png"/></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slideLayout" Target="../slideLayouts/slideLayout7.xml"/><Relationship Id="rId4" Type="http://schemas.openxmlformats.org/officeDocument/2006/relationships/image" Target="../media/image29.jpeg"/><Relationship Id="rId3" Type="http://schemas.openxmlformats.org/officeDocument/2006/relationships/tags" Target="../tags/tag26.xml"/><Relationship Id="rId2" Type="http://schemas.openxmlformats.org/officeDocument/2006/relationships/image" Target="../media/image3.png"/><Relationship Id="rId1" Type="http://schemas.openxmlformats.org/officeDocument/2006/relationships/image" Target="../media/image1.png"/></Relationships>
</file>

<file path=ppt/slides/_rels/slide53.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4" Type="http://schemas.openxmlformats.org/officeDocument/2006/relationships/notesSlide" Target="../notesSlides/notesSlide46.xml"/><Relationship Id="rId53" Type="http://schemas.openxmlformats.org/officeDocument/2006/relationships/slideLayout" Target="../slideLayouts/slideLayout7.xml"/><Relationship Id="rId52" Type="http://schemas.openxmlformats.org/officeDocument/2006/relationships/tags" Target="../tags/tag76.xml"/><Relationship Id="rId51" Type="http://schemas.openxmlformats.org/officeDocument/2006/relationships/tags" Target="../tags/tag75.xml"/><Relationship Id="rId50" Type="http://schemas.openxmlformats.org/officeDocument/2006/relationships/tags" Target="../tags/tag74.xml"/><Relationship Id="rId5" Type="http://schemas.openxmlformats.org/officeDocument/2006/relationships/tags" Target="../tags/tag29.xml"/><Relationship Id="rId49" Type="http://schemas.openxmlformats.org/officeDocument/2006/relationships/tags" Target="../tags/tag73.xml"/><Relationship Id="rId48" Type="http://schemas.openxmlformats.org/officeDocument/2006/relationships/tags" Target="../tags/tag72.xml"/><Relationship Id="rId47" Type="http://schemas.openxmlformats.org/officeDocument/2006/relationships/tags" Target="../tags/tag71.xml"/><Relationship Id="rId46" Type="http://schemas.openxmlformats.org/officeDocument/2006/relationships/tags" Target="../tags/tag70.xml"/><Relationship Id="rId45" Type="http://schemas.openxmlformats.org/officeDocument/2006/relationships/tags" Target="../tags/tag69.xml"/><Relationship Id="rId44" Type="http://schemas.openxmlformats.org/officeDocument/2006/relationships/tags" Target="../tags/tag68.xml"/><Relationship Id="rId43" Type="http://schemas.openxmlformats.org/officeDocument/2006/relationships/tags" Target="../tags/tag67.xml"/><Relationship Id="rId42" Type="http://schemas.openxmlformats.org/officeDocument/2006/relationships/tags" Target="../tags/tag66.xml"/><Relationship Id="rId41" Type="http://schemas.openxmlformats.org/officeDocument/2006/relationships/tags" Target="../tags/tag65.xml"/><Relationship Id="rId40" Type="http://schemas.openxmlformats.org/officeDocument/2006/relationships/tags" Target="../tags/tag64.xml"/><Relationship Id="rId4" Type="http://schemas.openxmlformats.org/officeDocument/2006/relationships/tags" Target="../tags/tag28.xml"/><Relationship Id="rId39" Type="http://schemas.openxmlformats.org/officeDocument/2006/relationships/tags" Target="../tags/tag63.xml"/><Relationship Id="rId38" Type="http://schemas.openxmlformats.org/officeDocument/2006/relationships/tags" Target="../tags/tag62.xml"/><Relationship Id="rId37" Type="http://schemas.openxmlformats.org/officeDocument/2006/relationships/tags" Target="../tags/tag61.xml"/><Relationship Id="rId36" Type="http://schemas.openxmlformats.org/officeDocument/2006/relationships/tags" Target="../tags/tag60.xml"/><Relationship Id="rId35" Type="http://schemas.openxmlformats.org/officeDocument/2006/relationships/tags" Target="../tags/tag59.xml"/><Relationship Id="rId34" Type="http://schemas.openxmlformats.org/officeDocument/2006/relationships/tags" Target="../tags/tag58.xml"/><Relationship Id="rId33" Type="http://schemas.openxmlformats.org/officeDocument/2006/relationships/tags" Target="../tags/tag57.xml"/><Relationship Id="rId32" Type="http://schemas.openxmlformats.org/officeDocument/2006/relationships/tags" Target="../tags/tag56.xml"/><Relationship Id="rId31" Type="http://schemas.openxmlformats.org/officeDocument/2006/relationships/tags" Target="../tags/tag55.xml"/><Relationship Id="rId30" Type="http://schemas.openxmlformats.org/officeDocument/2006/relationships/tags" Target="../tags/tag54.xml"/><Relationship Id="rId3" Type="http://schemas.openxmlformats.org/officeDocument/2006/relationships/tags" Target="../tags/tag27.xml"/><Relationship Id="rId29" Type="http://schemas.openxmlformats.org/officeDocument/2006/relationships/tags" Target="../tags/tag53.xml"/><Relationship Id="rId28" Type="http://schemas.openxmlformats.org/officeDocument/2006/relationships/tags" Target="../tags/tag52.xml"/><Relationship Id="rId27" Type="http://schemas.openxmlformats.org/officeDocument/2006/relationships/tags" Target="../tags/tag51.xml"/><Relationship Id="rId26" Type="http://schemas.openxmlformats.org/officeDocument/2006/relationships/tags" Target="../tags/tag50.xml"/><Relationship Id="rId25" Type="http://schemas.openxmlformats.org/officeDocument/2006/relationships/tags" Target="../tags/tag49.xml"/><Relationship Id="rId24" Type="http://schemas.openxmlformats.org/officeDocument/2006/relationships/tags" Target="../tags/tag48.xml"/><Relationship Id="rId23" Type="http://schemas.openxmlformats.org/officeDocument/2006/relationships/tags" Target="../tags/tag47.xml"/><Relationship Id="rId22" Type="http://schemas.openxmlformats.org/officeDocument/2006/relationships/tags" Target="../tags/tag46.xml"/><Relationship Id="rId21" Type="http://schemas.openxmlformats.org/officeDocument/2006/relationships/tags" Target="../tags/tag45.xml"/><Relationship Id="rId20" Type="http://schemas.openxmlformats.org/officeDocument/2006/relationships/tags" Target="../tags/tag44.xml"/><Relationship Id="rId2" Type="http://schemas.openxmlformats.org/officeDocument/2006/relationships/image" Target="../media/image3.png"/><Relationship Id="rId19" Type="http://schemas.openxmlformats.org/officeDocument/2006/relationships/tags" Target="../tags/tag43.xml"/><Relationship Id="rId18" Type="http://schemas.openxmlformats.org/officeDocument/2006/relationships/tags" Target="../tags/tag42.xml"/><Relationship Id="rId17" Type="http://schemas.openxmlformats.org/officeDocument/2006/relationships/tags" Target="../tags/tag41.xml"/><Relationship Id="rId16" Type="http://schemas.openxmlformats.org/officeDocument/2006/relationships/tags" Target="../tags/tag40.xml"/><Relationship Id="rId15" Type="http://schemas.openxmlformats.org/officeDocument/2006/relationships/tags" Target="../tags/tag39.xml"/><Relationship Id="rId14" Type="http://schemas.openxmlformats.org/officeDocument/2006/relationships/tags" Target="../tags/tag38.xml"/><Relationship Id="rId13" Type="http://schemas.openxmlformats.org/officeDocument/2006/relationships/tags" Target="../tags/tag37.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image" Target="../media/image1.png"/></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7.xml"/><Relationship Id="rId3" Type="http://schemas.openxmlformats.org/officeDocument/2006/relationships/tags" Target="../tags/tag77.xml"/><Relationship Id="rId2" Type="http://schemas.openxmlformats.org/officeDocument/2006/relationships/image" Target="../media/image3.png"/><Relationship Id="rId1" Type="http://schemas.openxmlformats.org/officeDocument/2006/relationships/image" Target="../media/image1.png"/></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7.xml"/><Relationship Id="rId3" Type="http://schemas.openxmlformats.org/officeDocument/2006/relationships/tags" Target="../tags/tag78.xml"/><Relationship Id="rId2" Type="http://schemas.openxmlformats.org/officeDocument/2006/relationships/image" Target="../media/image3.png"/><Relationship Id="rId1" Type="http://schemas.openxmlformats.org/officeDocument/2006/relationships/image" Target="../media/image1.png"/></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7.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image" Target="../media/image3.png"/><Relationship Id="rId1" Type="http://schemas.openxmlformats.org/officeDocument/2006/relationships/image" Target="../media/image1.pn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7.xml"/><Relationship Id="rId3" Type="http://schemas.openxmlformats.org/officeDocument/2006/relationships/tags" Target="../tags/tag81.xml"/><Relationship Id="rId2" Type="http://schemas.openxmlformats.org/officeDocument/2006/relationships/image" Target="../media/image3.png"/><Relationship Id="rId1" Type="http://schemas.openxmlformats.org/officeDocument/2006/relationships/image" Target="../media/image1.png"/></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7.xml"/><Relationship Id="rId3" Type="http://schemas.openxmlformats.org/officeDocument/2006/relationships/tags" Target="../tags/tag82.xml"/><Relationship Id="rId2" Type="http://schemas.openxmlformats.org/officeDocument/2006/relationships/image" Target="../media/image3.png"/><Relationship Id="rId1" Type="http://schemas.openxmlformats.org/officeDocument/2006/relationships/image" Target="../media/image1.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7.xml"/><Relationship Id="rId2" Type="http://schemas.openxmlformats.org/officeDocument/2006/relationships/tags" Target="../tags/tag83.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7.xml"/><Relationship Id="rId2" Type="http://schemas.openxmlformats.org/officeDocument/2006/relationships/tags" Target="../tags/tag84.xml"/><Relationship Id="rId1" Type="http://schemas.openxmlformats.org/officeDocument/2006/relationships/image" Target="../media/image1.pn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7.xml"/><Relationship Id="rId3" Type="http://schemas.openxmlformats.org/officeDocument/2006/relationships/tags" Target="../tags/tag85.xml"/><Relationship Id="rId2" Type="http://schemas.openxmlformats.org/officeDocument/2006/relationships/image" Target="../media/image3.png"/><Relationship Id="rId1" Type="http://schemas.openxmlformats.org/officeDocument/2006/relationships/image" Target="../media/image1.png"/></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7.xml"/><Relationship Id="rId3" Type="http://schemas.openxmlformats.org/officeDocument/2006/relationships/tags" Target="../tags/tag86.xml"/><Relationship Id="rId2" Type="http://schemas.openxmlformats.org/officeDocument/2006/relationships/image" Target="../media/image3.png"/><Relationship Id="rId1" Type="http://schemas.openxmlformats.org/officeDocument/2006/relationships/image" Target="../media/image1.png"/></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7.xml"/><Relationship Id="rId3" Type="http://schemas.openxmlformats.org/officeDocument/2006/relationships/tags" Target="../tags/tag87.xml"/><Relationship Id="rId2" Type="http://schemas.openxmlformats.org/officeDocument/2006/relationships/image" Target="../media/image3.png"/><Relationship Id="rId1" Type="http://schemas.openxmlformats.org/officeDocument/2006/relationships/image" Target="../media/image1.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image" Target="../media/image4.jpeg"/><Relationship Id="rId3" Type="http://schemas.openxmlformats.org/officeDocument/2006/relationships/tags" Target="../tags/tag1.xml"/><Relationship Id="rId2" Type="http://schemas.openxmlformats.org/officeDocument/2006/relationships/image" Target="../media/image3.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7.xml"/><Relationship Id="rId7" Type="http://schemas.openxmlformats.org/officeDocument/2006/relationships/image" Target="../media/image7.wmf"/><Relationship Id="rId6" Type="http://schemas.openxmlformats.org/officeDocument/2006/relationships/oleObject" Target="../embeddings/oleObject3.bin"/><Relationship Id="rId5" Type="http://schemas.openxmlformats.org/officeDocument/2006/relationships/image" Target="../media/image6.emf"/><Relationship Id="rId4" Type="http://schemas.openxmlformats.org/officeDocument/2006/relationships/oleObject" Target="../embeddings/oleObject2.bin"/><Relationship Id="rId3" Type="http://schemas.openxmlformats.org/officeDocument/2006/relationships/image" Target="../media/image5.wmf"/><Relationship Id="rId2" Type="http://schemas.openxmlformats.org/officeDocument/2006/relationships/oleObject" Target="../embeddings/oleObject1.bin"/><Relationship Id="rId10" Type="http://schemas.openxmlformats.org/officeDocument/2006/relationships/notesSlide" Target="../notesSlides/notesSlide6.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7.xml"/><Relationship Id="rId7" Type="http://schemas.openxmlformats.org/officeDocument/2006/relationships/image" Target="../media/image7.wmf"/><Relationship Id="rId6" Type="http://schemas.openxmlformats.org/officeDocument/2006/relationships/oleObject" Target="../embeddings/oleObject6.bin"/><Relationship Id="rId5" Type="http://schemas.openxmlformats.org/officeDocument/2006/relationships/image" Target="../media/image6.emf"/><Relationship Id="rId4" Type="http://schemas.openxmlformats.org/officeDocument/2006/relationships/oleObject" Target="../embeddings/oleObject5.bin"/><Relationship Id="rId3" Type="http://schemas.openxmlformats.org/officeDocument/2006/relationships/image" Target="../media/image5.wmf"/><Relationship Id="rId2" Type="http://schemas.openxmlformats.org/officeDocument/2006/relationships/oleObject" Target="../embeddings/oleObject4.bin"/><Relationship Id="rId10" Type="http://schemas.openxmlformats.org/officeDocument/2006/relationships/notesSlide" Target="../notesSlides/notesSlide7.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椭圆 12"/>
          <p:cNvSpPr/>
          <p:nvPr/>
        </p:nvSpPr>
        <p:spPr>
          <a:xfrm>
            <a:off x="1663700" y="-571500"/>
            <a:ext cx="482600" cy="4826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3104" t="7278" r="3104" b="7278"/>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6" name="椭圆 35"/>
          <p:cNvSpPr/>
          <p:nvPr/>
        </p:nvSpPr>
        <p:spPr>
          <a:xfrm>
            <a:off x="2489200" y="12700"/>
            <a:ext cx="7213600" cy="7213600"/>
          </a:xfrm>
          <a:prstGeom prst="ellipse">
            <a:avLst/>
          </a:prstGeom>
          <a:gradFill flip="none" rotWithShape="1">
            <a:gsLst>
              <a:gs pos="0">
                <a:srgbClr val="FFFFFF"/>
              </a:gs>
              <a:gs pos="100000">
                <a:srgbClr val="FFFFFF">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1787128" y="2356684"/>
            <a:ext cx="8617744" cy="1477328"/>
          </a:xfrm>
          <a:prstGeom prst="rect">
            <a:avLst/>
          </a:prstGeom>
          <a:noFill/>
        </p:spPr>
        <p:txBody>
          <a:bodyPr wrap="none" lIns="0" tIns="0" rIns="0" bIns="0" rtlCol="0">
            <a:spAutoFit/>
          </a:bodyPr>
          <a:lstStyle/>
          <a:p>
            <a:pPr algn="ctr"/>
            <a:r>
              <a:rPr lang="zh-CN" altLang="en-US" sz="9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正大黑简体" panose="02000000000000000000" pitchFamily="2" charset="-122"/>
                <a:ea typeface="方正正大黑简体" panose="02000000000000000000" pitchFamily="2" charset="-122"/>
              </a:rPr>
              <a:t>计算机网络安全</a:t>
            </a:r>
            <a:endParaRPr lang="zh-CN" altLang="en-US" sz="9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正大黑简体" panose="02000000000000000000" pitchFamily="2" charset="-122"/>
              <a:ea typeface="方正正大黑简体" panose="02000000000000000000" pitchFamily="2" charset="-122"/>
            </a:endParaRPr>
          </a:p>
        </p:txBody>
      </p:sp>
      <p:sp>
        <p:nvSpPr>
          <p:cNvPr id="31" name="文本框 30"/>
          <p:cNvSpPr txBox="1"/>
          <p:nvPr/>
        </p:nvSpPr>
        <p:spPr>
          <a:xfrm>
            <a:off x="4480173" y="4579026"/>
            <a:ext cx="3231654" cy="553998"/>
          </a:xfrm>
          <a:prstGeom prst="rect">
            <a:avLst/>
          </a:prstGeom>
          <a:noFill/>
        </p:spPr>
        <p:txBody>
          <a:bodyPr wrap="none" lIns="0" tIns="0" rIns="0" bIns="0" rtlCol="0">
            <a:spAutoFit/>
          </a:bodyPr>
          <a:lstStyle/>
          <a:p>
            <a:pPr algn="dist"/>
            <a:r>
              <a:rPr lang="zh-CN" altLang="en-US" sz="3600" spc="600" dirty="0">
                <a:gradFill>
                  <a:gsLst>
                    <a:gs pos="63000">
                      <a:srgbClr val="153B95"/>
                    </a:gs>
                    <a:gs pos="100000">
                      <a:schemeClr val="bg1"/>
                    </a:gs>
                  </a:gsLst>
                  <a:lin ang="5400000" scaled="1"/>
                </a:gradFill>
                <a:latin typeface="方正颜宋简体_准" panose="02000000000000000000" pitchFamily="2" charset="-122"/>
                <a:ea typeface="方正颜宋简体_准" panose="02000000000000000000" pitchFamily="2" charset="-122"/>
              </a:rPr>
              <a:t>华中科技大学</a:t>
            </a:r>
            <a:endParaRPr lang="zh-CN" altLang="en-US" sz="3600" spc="600" dirty="0">
              <a:gradFill>
                <a:gsLst>
                  <a:gs pos="63000">
                    <a:srgbClr val="153B95"/>
                  </a:gs>
                  <a:gs pos="100000">
                    <a:schemeClr val="bg1"/>
                  </a:gs>
                </a:gsLst>
                <a:lin ang="5400000" scaled="1"/>
              </a:gradFill>
              <a:latin typeface="方正颜宋简体_准" panose="02000000000000000000" pitchFamily="2" charset="-122"/>
              <a:ea typeface="方正颜宋简体_准" panose="02000000000000000000" pitchFamily="2" charset="-122"/>
            </a:endParaRPr>
          </a:p>
        </p:txBody>
      </p:sp>
      <p:sp>
        <p:nvSpPr>
          <p:cNvPr id="16" name="任意多边形: 形状 15"/>
          <p:cNvSpPr/>
          <p:nvPr/>
        </p:nvSpPr>
        <p:spPr>
          <a:xfrm>
            <a:off x="368152" y="4169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down)">
                                      <p:cBhvr>
                                        <p:cTn id="17" dur="500"/>
                                        <p:tgtEl>
                                          <p:spTgt spid="31"/>
                                        </p:tgtEl>
                                      </p:cBhvr>
                                    </p:animEffect>
                                  </p:childTnLst>
                                </p:cTn>
                              </p:par>
                              <p:par>
                                <p:cTn id="18" presetID="47"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1" grpId="0"/>
      <p:bldP spid="16" grpId="0" animBg="1"/>
      <p:bldP spid="3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spcBef>
                <a:spcPts val="100"/>
              </a:spcBef>
              <a:spcAft>
                <a:spcPts val="100"/>
              </a:spcAft>
            </a:pPr>
            <a:endParaRPr lang="zh-CN" altLang="en-US"/>
          </a:p>
        </p:txBody>
      </p:sp>
      <p:sp>
        <p:nvSpPr>
          <p:cNvPr id="59" name="文本框 58"/>
          <p:cNvSpPr txBox="1"/>
          <p:nvPr/>
        </p:nvSpPr>
        <p:spPr>
          <a:xfrm>
            <a:off x="3763629" y="653569"/>
            <a:ext cx="4664739"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地址欺骗的防范措施</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14" name="矩形: 圆角 13"/>
          <p:cNvSpPr/>
          <p:nvPr/>
        </p:nvSpPr>
        <p:spPr>
          <a:xfrm>
            <a:off x="2422495" y="1882421"/>
            <a:ext cx="2952655" cy="3641109"/>
          </a:xfrm>
          <a:prstGeom prst="roundRect">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文本框 17"/>
          <p:cNvSpPr txBox="1"/>
          <p:nvPr/>
        </p:nvSpPr>
        <p:spPr>
          <a:xfrm>
            <a:off x="2785813" y="2777080"/>
            <a:ext cx="2226018" cy="1569660"/>
          </a:xfrm>
          <a:prstGeom prst="rect">
            <a:avLst/>
          </a:prstGeom>
          <a:noFill/>
        </p:spPr>
        <p:txBody>
          <a:bodyPr wrap="square">
            <a:spAutoFit/>
          </a:bodyPr>
          <a:lstStyle/>
          <a:p>
            <a:pPr algn="just"/>
            <a:r>
              <a:rPr lang="zh-CN" altLang="en-US" sz="2400" dirty="0">
                <a:solidFill>
                  <a:schemeClr val="bg1"/>
                </a:solidFill>
                <a:latin typeface="方正正大黑简体" panose="02000000000000000000" pitchFamily="2" charset="-122"/>
                <a:ea typeface="方正正大黑简体" panose="02000000000000000000" pitchFamily="2" charset="-122"/>
              </a:rPr>
              <a:t>抛弃基于地址的信任策略，采用更高层的认证方式</a:t>
            </a:r>
            <a:endParaRPr lang="zh-CN" altLang="en-US" sz="2400" dirty="0">
              <a:solidFill>
                <a:schemeClr val="bg1"/>
              </a:solidFill>
              <a:latin typeface="方正正大黑简体" panose="02000000000000000000" pitchFamily="2" charset="-122"/>
              <a:ea typeface="方正正大黑简体" panose="02000000000000000000" pitchFamily="2" charset="-122"/>
            </a:endParaRPr>
          </a:p>
        </p:txBody>
      </p:sp>
      <p:sp>
        <p:nvSpPr>
          <p:cNvPr id="19" name="矩形: 圆角 18"/>
          <p:cNvSpPr/>
          <p:nvPr/>
        </p:nvSpPr>
        <p:spPr>
          <a:xfrm>
            <a:off x="6952041" y="1882421"/>
            <a:ext cx="2952655" cy="3641109"/>
          </a:xfrm>
          <a:prstGeom prst="roundRect">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文本框 19"/>
          <p:cNvSpPr txBox="1"/>
          <p:nvPr/>
        </p:nvSpPr>
        <p:spPr>
          <a:xfrm>
            <a:off x="7289958" y="2777080"/>
            <a:ext cx="2323941" cy="2308324"/>
          </a:xfrm>
          <a:prstGeom prst="rect">
            <a:avLst/>
          </a:prstGeom>
          <a:noFill/>
        </p:spPr>
        <p:txBody>
          <a:bodyPr wrap="square">
            <a:spAutoFit/>
          </a:bodyPr>
          <a:lstStyle/>
          <a:p>
            <a:pPr algn="just"/>
            <a:r>
              <a:rPr lang="zh-CN" altLang="en-US" sz="2400" dirty="0">
                <a:solidFill>
                  <a:schemeClr val="bg1"/>
                </a:solidFill>
                <a:latin typeface="方正正大黑简体" panose="02000000000000000000" pitchFamily="2" charset="-122"/>
                <a:ea typeface="方正正大黑简体" panose="02000000000000000000" pitchFamily="2" charset="-122"/>
              </a:rPr>
              <a:t>进行包过滤，配置路由器使其能够拒绝网络外部与本网内具有相同</a:t>
            </a:r>
            <a:r>
              <a:rPr lang="en-US" altLang="zh-CN" sz="2400" dirty="0">
                <a:solidFill>
                  <a:schemeClr val="bg1"/>
                </a:solidFill>
                <a:latin typeface="方正正大黑简体" panose="02000000000000000000" pitchFamily="2" charset="-122"/>
                <a:ea typeface="方正正大黑简体" panose="02000000000000000000" pitchFamily="2" charset="-122"/>
              </a:rPr>
              <a:t>IP</a:t>
            </a:r>
            <a:r>
              <a:rPr lang="zh-CN" altLang="en-US" sz="2400" dirty="0">
                <a:solidFill>
                  <a:schemeClr val="bg1"/>
                </a:solidFill>
                <a:latin typeface="方正正大黑简体" panose="02000000000000000000" pitchFamily="2" charset="-122"/>
                <a:ea typeface="方正正大黑简体" panose="02000000000000000000" pitchFamily="2" charset="-122"/>
              </a:rPr>
              <a:t>地址的连接请求 </a:t>
            </a:r>
            <a:endParaRPr lang="zh-CN" altLang="en-US" sz="2400" dirty="0">
              <a:solidFill>
                <a:schemeClr val="bg1"/>
              </a:solidFill>
              <a:latin typeface="方正正大黑简体" panose="02000000000000000000" pitchFamily="2" charset="-122"/>
              <a:ea typeface="方正正大黑简体" panose="02000000000000000000" pitchFamily="2" charset="-122"/>
            </a:endParaRPr>
          </a:p>
        </p:txBody>
      </p:sp>
      <p:grpSp>
        <p:nvGrpSpPr>
          <p:cNvPr id="21" name="组合 20"/>
          <p:cNvGrpSpPr/>
          <p:nvPr/>
        </p:nvGrpSpPr>
        <p:grpSpPr>
          <a:xfrm>
            <a:off x="3443527" y="1494091"/>
            <a:ext cx="910589" cy="872798"/>
            <a:chOff x="1823973" y="2129051"/>
            <a:chExt cx="1009934" cy="1009934"/>
          </a:xfrm>
        </p:grpSpPr>
        <p:sp>
          <p:nvSpPr>
            <p:cNvPr id="22" name="椭圆 21"/>
            <p:cNvSpPr/>
            <p:nvPr/>
          </p:nvSpPr>
          <p:spPr>
            <a:xfrm>
              <a:off x="1823973" y="2129051"/>
              <a:ext cx="1009934" cy="1009934"/>
            </a:xfrm>
            <a:prstGeom prst="ellipse">
              <a:avLst/>
            </a:prstGeom>
            <a:gradFill flip="none" rotWithShape="1">
              <a:gsLst>
                <a:gs pos="31000">
                  <a:srgbClr val="1659B5"/>
                </a:gs>
                <a:gs pos="85000">
                  <a:srgbClr val="153B95"/>
                </a:gs>
              </a:gsLst>
              <a:path path="circle">
                <a:fillToRect l="100000" t="100000"/>
              </a:path>
              <a:tileRect r="-100000" b="-100000"/>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3" name="组合 22"/>
            <p:cNvGrpSpPr/>
            <p:nvPr/>
          </p:nvGrpSpPr>
          <p:grpSpPr>
            <a:xfrm>
              <a:off x="2076586" y="2362899"/>
              <a:ext cx="544442" cy="536576"/>
              <a:chOff x="7603929" y="2084388"/>
              <a:chExt cx="544442" cy="536576"/>
            </a:xfrm>
            <a:solidFill>
              <a:schemeClr val="bg1"/>
            </a:solidFill>
          </p:grpSpPr>
          <p:sp>
            <p:nvSpPr>
              <p:cNvPr id="24" name="Freeform 11"/>
              <p:cNvSpPr>
                <a:spLocks noEditPoints="1"/>
              </p:cNvSpPr>
              <p:nvPr/>
            </p:nvSpPr>
            <p:spPr bwMode="auto">
              <a:xfrm>
                <a:off x="8021388" y="2314577"/>
                <a:ext cx="126983" cy="104775"/>
              </a:xfrm>
              <a:custGeom>
                <a:avLst/>
                <a:gdLst>
                  <a:gd name="T0" fmla="*/ 0 w 45"/>
                  <a:gd name="T1" fmla="*/ 37 h 37"/>
                  <a:gd name="T2" fmla="*/ 45 w 45"/>
                  <a:gd name="T3" fmla="*/ 37 h 37"/>
                  <a:gd name="T4" fmla="*/ 45 w 45"/>
                  <a:gd name="T5" fmla="*/ 0 h 37"/>
                  <a:gd name="T6" fmla="*/ 0 w 45"/>
                  <a:gd name="T7" fmla="*/ 0 h 37"/>
                  <a:gd name="T8" fmla="*/ 0 w 45"/>
                  <a:gd name="T9" fmla="*/ 37 h 37"/>
                  <a:gd name="T10" fmla="*/ 20 w 45"/>
                  <a:gd name="T11" fmla="*/ 12 h 37"/>
                  <a:gd name="T12" fmla="*/ 26 w 45"/>
                  <a:gd name="T13" fmla="*/ 19 h 37"/>
                  <a:gd name="T14" fmla="*/ 20 w 45"/>
                  <a:gd name="T15" fmla="*/ 26 h 37"/>
                  <a:gd name="T16" fmla="*/ 14 w 45"/>
                  <a:gd name="T17" fmla="*/ 19 h 37"/>
                  <a:gd name="T18" fmla="*/ 20 w 45"/>
                  <a:gd name="T19"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7">
                    <a:moveTo>
                      <a:pt x="0" y="37"/>
                    </a:moveTo>
                    <a:cubicBezTo>
                      <a:pt x="45" y="37"/>
                      <a:pt x="45" y="37"/>
                      <a:pt x="45" y="37"/>
                    </a:cubicBezTo>
                    <a:cubicBezTo>
                      <a:pt x="45" y="0"/>
                      <a:pt x="45" y="0"/>
                      <a:pt x="45" y="0"/>
                    </a:cubicBezTo>
                    <a:cubicBezTo>
                      <a:pt x="0" y="0"/>
                      <a:pt x="0" y="0"/>
                      <a:pt x="0" y="0"/>
                    </a:cubicBezTo>
                    <a:lnTo>
                      <a:pt x="0" y="37"/>
                    </a:lnTo>
                    <a:close/>
                    <a:moveTo>
                      <a:pt x="20" y="12"/>
                    </a:moveTo>
                    <a:cubicBezTo>
                      <a:pt x="23" y="12"/>
                      <a:pt x="26" y="15"/>
                      <a:pt x="26" y="19"/>
                    </a:cubicBezTo>
                    <a:cubicBezTo>
                      <a:pt x="26" y="23"/>
                      <a:pt x="23" y="26"/>
                      <a:pt x="20" y="26"/>
                    </a:cubicBezTo>
                    <a:cubicBezTo>
                      <a:pt x="17" y="26"/>
                      <a:pt x="14" y="23"/>
                      <a:pt x="14" y="19"/>
                    </a:cubicBezTo>
                    <a:cubicBezTo>
                      <a:pt x="14" y="15"/>
                      <a:pt x="17" y="12"/>
                      <a:pt x="20" y="12"/>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14"/>
              <p:cNvSpPr>
                <a:spLocks noEditPoints="1"/>
              </p:cNvSpPr>
              <p:nvPr/>
            </p:nvSpPr>
            <p:spPr bwMode="auto">
              <a:xfrm>
                <a:off x="7694405" y="2084388"/>
                <a:ext cx="453966" cy="463550"/>
              </a:xfrm>
              <a:custGeom>
                <a:avLst/>
                <a:gdLst>
                  <a:gd name="T0" fmla="*/ 111 w 160"/>
                  <a:gd name="T1" fmla="*/ 75 h 163"/>
                  <a:gd name="T2" fmla="*/ 160 w 160"/>
                  <a:gd name="T3" fmla="*/ 75 h 163"/>
                  <a:gd name="T4" fmla="*/ 160 w 160"/>
                  <a:gd name="T5" fmla="*/ 48 h 163"/>
                  <a:gd name="T6" fmla="*/ 150 w 160"/>
                  <a:gd name="T7" fmla="*/ 36 h 163"/>
                  <a:gd name="T8" fmla="*/ 140 w 160"/>
                  <a:gd name="T9" fmla="*/ 36 h 163"/>
                  <a:gd name="T10" fmla="*/ 135 w 160"/>
                  <a:gd name="T11" fmla="*/ 13 h 163"/>
                  <a:gd name="T12" fmla="*/ 129 w 160"/>
                  <a:gd name="T13" fmla="*/ 2 h 163"/>
                  <a:gd name="T14" fmla="*/ 120 w 160"/>
                  <a:gd name="T15" fmla="*/ 1 h 163"/>
                  <a:gd name="T16" fmla="*/ 9 w 160"/>
                  <a:gd name="T17" fmla="*/ 35 h 163"/>
                  <a:gd name="T18" fmla="*/ 1 w 160"/>
                  <a:gd name="T19" fmla="*/ 41 h 163"/>
                  <a:gd name="T20" fmla="*/ 1 w 160"/>
                  <a:gd name="T21" fmla="*/ 41 h 163"/>
                  <a:gd name="T22" fmla="*/ 0 w 160"/>
                  <a:gd name="T23" fmla="*/ 48 h 163"/>
                  <a:gd name="T24" fmla="*/ 0 w 160"/>
                  <a:gd name="T25" fmla="*/ 62 h 163"/>
                  <a:gd name="T26" fmla="*/ 6 w 160"/>
                  <a:gd name="T27" fmla="*/ 62 h 163"/>
                  <a:gd name="T28" fmla="*/ 8 w 160"/>
                  <a:gd name="T29" fmla="*/ 62 h 163"/>
                  <a:gd name="T30" fmla="*/ 41 w 160"/>
                  <a:gd name="T31" fmla="*/ 98 h 163"/>
                  <a:gd name="T32" fmla="*/ 41 w 160"/>
                  <a:gd name="T33" fmla="*/ 106 h 163"/>
                  <a:gd name="T34" fmla="*/ 26 w 160"/>
                  <a:gd name="T35" fmla="*/ 106 h 163"/>
                  <a:gd name="T36" fmla="*/ 54 w 160"/>
                  <a:gd name="T37" fmla="*/ 149 h 163"/>
                  <a:gd name="T38" fmla="*/ 52 w 160"/>
                  <a:gd name="T39" fmla="*/ 163 h 163"/>
                  <a:gd name="T40" fmla="*/ 150 w 160"/>
                  <a:gd name="T41" fmla="*/ 163 h 163"/>
                  <a:gd name="T42" fmla="*/ 160 w 160"/>
                  <a:gd name="T43" fmla="*/ 151 h 163"/>
                  <a:gd name="T44" fmla="*/ 160 w 160"/>
                  <a:gd name="T45" fmla="*/ 125 h 163"/>
                  <a:gd name="T46" fmla="*/ 111 w 160"/>
                  <a:gd name="T47" fmla="*/ 125 h 163"/>
                  <a:gd name="T48" fmla="*/ 108 w 160"/>
                  <a:gd name="T49" fmla="*/ 121 h 163"/>
                  <a:gd name="T50" fmla="*/ 108 w 160"/>
                  <a:gd name="T51" fmla="*/ 78 h 163"/>
                  <a:gd name="T52" fmla="*/ 111 w 160"/>
                  <a:gd name="T53" fmla="*/ 75 h 163"/>
                  <a:gd name="T54" fmla="*/ 30 w 160"/>
                  <a:gd name="T55" fmla="*/ 36 h 163"/>
                  <a:gd name="T56" fmla="*/ 122 w 160"/>
                  <a:gd name="T57" fmla="*/ 7 h 163"/>
                  <a:gd name="T58" fmla="*/ 125 w 160"/>
                  <a:gd name="T59" fmla="*/ 8 h 163"/>
                  <a:gd name="T60" fmla="*/ 129 w 160"/>
                  <a:gd name="T61" fmla="*/ 14 h 163"/>
                  <a:gd name="T62" fmla="*/ 133 w 160"/>
                  <a:gd name="T63" fmla="*/ 36 h 163"/>
                  <a:gd name="T64" fmla="*/ 30 w 160"/>
                  <a:gd name="T65" fmla="*/ 3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63">
                    <a:moveTo>
                      <a:pt x="111" y="75"/>
                    </a:moveTo>
                    <a:cubicBezTo>
                      <a:pt x="160" y="75"/>
                      <a:pt x="160" y="75"/>
                      <a:pt x="160" y="75"/>
                    </a:cubicBezTo>
                    <a:cubicBezTo>
                      <a:pt x="160" y="48"/>
                      <a:pt x="160" y="48"/>
                      <a:pt x="160" y="48"/>
                    </a:cubicBezTo>
                    <a:cubicBezTo>
                      <a:pt x="160" y="41"/>
                      <a:pt x="155" y="36"/>
                      <a:pt x="150" y="36"/>
                    </a:cubicBezTo>
                    <a:cubicBezTo>
                      <a:pt x="140" y="36"/>
                      <a:pt x="140" y="36"/>
                      <a:pt x="140" y="36"/>
                    </a:cubicBezTo>
                    <a:cubicBezTo>
                      <a:pt x="135" y="13"/>
                      <a:pt x="135" y="13"/>
                      <a:pt x="135" y="13"/>
                    </a:cubicBezTo>
                    <a:cubicBezTo>
                      <a:pt x="135" y="8"/>
                      <a:pt x="132" y="4"/>
                      <a:pt x="129" y="2"/>
                    </a:cubicBezTo>
                    <a:cubicBezTo>
                      <a:pt x="126" y="0"/>
                      <a:pt x="123" y="0"/>
                      <a:pt x="120" y="1"/>
                    </a:cubicBezTo>
                    <a:cubicBezTo>
                      <a:pt x="9" y="35"/>
                      <a:pt x="9" y="35"/>
                      <a:pt x="9" y="35"/>
                    </a:cubicBezTo>
                    <a:cubicBezTo>
                      <a:pt x="6" y="36"/>
                      <a:pt x="3" y="38"/>
                      <a:pt x="1" y="41"/>
                    </a:cubicBezTo>
                    <a:cubicBezTo>
                      <a:pt x="1" y="41"/>
                      <a:pt x="1" y="41"/>
                      <a:pt x="1" y="41"/>
                    </a:cubicBezTo>
                    <a:cubicBezTo>
                      <a:pt x="0" y="43"/>
                      <a:pt x="0" y="45"/>
                      <a:pt x="0" y="48"/>
                    </a:cubicBezTo>
                    <a:cubicBezTo>
                      <a:pt x="0" y="62"/>
                      <a:pt x="0" y="62"/>
                      <a:pt x="0" y="62"/>
                    </a:cubicBezTo>
                    <a:cubicBezTo>
                      <a:pt x="2" y="62"/>
                      <a:pt x="4" y="62"/>
                      <a:pt x="6" y="62"/>
                    </a:cubicBezTo>
                    <a:cubicBezTo>
                      <a:pt x="8" y="62"/>
                      <a:pt x="8" y="62"/>
                      <a:pt x="8" y="62"/>
                    </a:cubicBezTo>
                    <a:cubicBezTo>
                      <a:pt x="26" y="62"/>
                      <a:pt x="41" y="78"/>
                      <a:pt x="41" y="98"/>
                    </a:cubicBezTo>
                    <a:cubicBezTo>
                      <a:pt x="41" y="106"/>
                      <a:pt x="41" y="106"/>
                      <a:pt x="41" y="106"/>
                    </a:cubicBezTo>
                    <a:cubicBezTo>
                      <a:pt x="26" y="106"/>
                      <a:pt x="26" y="106"/>
                      <a:pt x="26" y="106"/>
                    </a:cubicBezTo>
                    <a:cubicBezTo>
                      <a:pt x="43" y="114"/>
                      <a:pt x="54" y="130"/>
                      <a:pt x="54" y="149"/>
                    </a:cubicBezTo>
                    <a:cubicBezTo>
                      <a:pt x="54" y="154"/>
                      <a:pt x="53" y="159"/>
                      <a:pt x="52" y="163"/>
                    </a:cubicBezTo>
                    <a:cubicBezTo>
                      <a:pt x="150" y="163"/>
                      <a:pt x="150" y="163"/>
                      <a:pt x="150" y="163"/>
                    </a:cubicBezTo>
                    <a:cubicBezTo>
                      <a:pt x="155" y="163"/>
                      <a:pt x="160" y="158"/>
                      <a:pt x="160" y="151"/>
                    </a:cubicBezTo>
                    <a:cubicBezTo>
                      <a:pt x="160" y="125"/>
                      <a:pt x="160" y="125"/>
                      <a:pt x="160" y="125"/>
                    </a:cubicBezTo>
                    <a:cubicBezTo>
                      <a:pt x="111" y="125"/>
                      <a:pt x="111" y="125"/>
                      <a:pt x="111" y="125"/>
                    </a:cubicBezTo>
                    <a:cubicBezTo>
                      <a:pt x="109" y="125"/>
                      <a:pt x="108" y="123"/>
                      <a:pt x="108" y="121"/>
                    </a:cubicBezTo>
                    <a:cubicBezTo>
                      <a:pt x="108" y="78"/>
                      <a:pt x="108" y="78"/>
                      <a:pt x="108" y="78"/>
                    </a:cubicBezTo>
                    <a:cubicBezTo>
                      <a:pt x="108" y="76"/>
                      <a:pt x="109" y="75"/>
                      <a:pt x="111" y="75"/>
                    </a:cubicBezTo>
                    <a:close/>
                    <a:moveTo>
                      <a:pt x="30" y="36"/>
                    </a:moveTo>
                    <a:cubicBezTo>
                      <a:pt x="122" y="7"/>
                      <a:pt x="122" y="7"/>
                      <a:pt x="122" y="7"/>
                    </a:cubicBezTo>
                    <a:cubicBezTo>
                      <a:pt x="123" y="7"/>
                      <a:pt x="124" y="7"/>
                      <a:pt x="125" y="8"/>
                    </a:cubicBezTo>
                    <a:cubicBezTo>
                      <a:pt x="127" y="9"/>
                      <a:pt x="128" y="11"/>
                      <a:pt x="129" y="14"/>
                    </a:cubicBezTo>
                    <a:cubicBezTo>
                      <a:pt x="133" y="36"/>
                      <a:pt x="133" y="36"/>
                      <a:pt x="133" y="36"/>
                    </a:cubicBezTo>
                    <a:lnTo>
                      <a:pt x="30" y="36"/>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26" name="Freeform 15"/>
              <p:cNvSpPr>
                <a:spLocks noEditPoints="1"/>
              </p:cNvSpPr>
              <p:nvPr/>
            </p:nvSpPr>
            <p:spPr bwMode="auto">
              <a:xfrm>
                <a:off x="7603929" y="2282826"/>
                <a:ext cx="220634" cy="338138"/>
              </a:xfrm>
              <a:custGeom>
                <a:avLst/>
                <a:gdLst>
                  <a:gd name="T0" fmla="*/ 39 w 78"/>
                  <a:gd name="T1" fmla="*/ 40 h 119"/>
                  <a:gd name="T2" fmla="*/ 21 w 78"/>
                  <a:gd name="T3" fmla="*/ 44 h 119"/>
                  <a:gd name="T4" fmla="*/ 21 w 78"/>
                  <a:gd name="T5" fmla="*/ 28 h 119"/>
                  <a:gd name="T6" fmla="*/ 38 w 78"/>
                  <a:gd name="T7" fmla="*/ 8 h 119"/>
                  <a:gd name="T8" fmla="*/ 40 w 78"/>
                  <a:gd name="T9" fmla="*/ 8 h 119"/>
                  <a:gd name="T10" fmla="*/ 57 w 78"/>
                  <a:gd name="T11" fmla="*/ 28 h 119"/>
                  <a:gd name="T12" fmla="*/ 65 w 78"/>
                  <a:gd name="T13" fmla="*/ 28 h 119"/>
                  <a:gd name="T14" fmla="*/ 40 w 78"/>
                  <a:gd name="T15" fmla="*/ 0 h 119"/>
                  <a:gd name="T16" fmla="*/ 38 w 78"/>
                  <a:gd name="T17" fmla="*/ 0 h 119"/>
                  <a:gd name="T18" fmla="*/ 13 w 78"/>
                  <a:gd name="T19" fmla="*/ 28 h 119"/>
                  <a:gd name="T20" fmla="*/ 13 w 78"/>
                  <a:gd name="T21" fmla="*/ 50 h 119"/>
                  <a:gd name="T22" fmla="*/ 0 w 78"/>
                  <a:gd name="T23" fmla="*/ 79 h 119"/>
                  <a:gd name="T24" fmla="*/ 39 w 78"/>
                  <a:gd name="T25" fmla="*/ 119 h 119"/>
                  <a:gd name="T26" fmla="*/ 78 w 78"/>
                  <a:gd name="T27" fmla="*/ 79 h 119"/>
                  <a:gd name="T28" fmla="*/ 39 w 78"/>
                  <a:gd name="T29" fmla="*/ 40 h 119"/>
                  <a:gd name="T30" fmla="*/ 43 w 78"/>
                  <a:gd name="T31" fmla="*/ 85 h 119"/>
                  <a:gd name="T32" fmla="*/ 43 w 78"/>
                  <a:gd name="T33" fmla="*/ 101 h 119"/>
                  <a:gd name="T34" fmla="*/ 35 w 78"/>
                  <a:gd name="T35" fmla="*/ 101 h 119"/>
                  <a:gd name="T36" fmla="*/ 35 w 78"/>
                  <a:gd name="T37" fmla="*/ 85 h 119"/>
                  <a:gd name="T38" fmla="*/ 28 w 78"/>
                  <a:gd name="T39" fmla="*/ 75 h 119"/>
                  <a:gd name="T40" fmla="*/ 39 w 78"/>
                  <a:gd name="T41" fmla="*/ 64 h 119"/>
                  <a:gd name="T42" fmla="*/ 50 w 78"/>
                  <a:gd name="T43" fmla="*/ 75 h 119"/>
                  <a:gd name="T44" fmla="*/ 43 w 78"/>
                  <a:gd name="T45"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19">
                    <a:moveTo>
                      <a:pt x="39" y="40"/>
                    </a:moveTo>
                    <a:cubicBezTo>
                      <a:pt x="33" y="40"/>
                      <a:pt x="26" y="42"/>
                      <a:pt x="21" y="44"/>
                    </a:cubicBezTo>
                    <a:cubicBezTo>
                      <a:pt x="21" y="28"/>
                      <a:pt x="21" y="28"/>
                      <a:pt x="21" y="28"/>
                    </a:cubicBezTo>
                    <a:cubicBezTo>
                      <a:pt x="21" y="17"/>
                      <a:pt x="29" y="8"/>
                      <a:pt x="38" y="8"/>
                    </a:cubicBezTo>
                    <a:cubicBezTo>
                      <a:pt x="40" y="8"/>
                      <a:pt x="40" y="8"/>
                      <a:pt x="40" y="8"/>
                    </a:cubicBezTo>
                    <a:cubicBezTo>
                      <a:pt x="50" y="8"/>
                      <a:pt x="57" y="17"/>
                      <a:pt x="57" y="28"/>
                    </a:cubicBezTo>
                    <a:cubicBezTo>
                      <a:pt x="65" y="28"/>
                      <a:pt x="65" y="28"/>
                      <a:pt x="65" y="28"/>
                    </a:cubicBezTo>
                    <a:cubicBezTo>
                      <a:pt x="65" y="12"/>
                      <a:pt x="54" y="0"/>
                      <a:pt x="40" y="0"/>
                    </a:cubicBezTo>
                    <a:cubicBezTo>
                      <a:pt x="38" y="0"/>
                      <a:pt x="38" y="0"/>
                      <a:pt x="38" y="0"/>
                    </a:cubicBezTo>
                    <a:cubicBezTo>
                      <a:pt x="24" y="0"/>
                      <a:pt x="13" y="12"/>
                      <a:pt x="13" y="28"/>
                    </a:cubicBezTo>
                    <a:cubicBezTo>
                      <a:pt x="13" y="50"/>
                      <a:pt x="13" y="50"/>
                      <a:pt x="13" y="50"/>
                    </a:cubicBezTo>
                    <a:cubicBezTo>
                      <a:pt x="5" y="57"/>
                      <a:pt x="0" y="68"/>
                      <a:pt x="0" y="79"/>
                    </a:cubicBezTo>
                    <a:cubicBezTo>
                      <a:pt x="0" y="101"/>
                      <a:pt x="18" y="119"/>
                      <a:pt x="39" y="119"/>
                    </a:cubicBezTo>
                    <a:cubicBezTo>
                      <a:pt x="61" y="119"/>
                      <a:pt x="78" y="101"/>
                      <a:pt x="78" y="79"/>
                    </a:cubicBezTo>
                    <a:cubicBezTo>
                      <a:pt x="78" y="58"/>
                      <a:pt x="61" y="40"/>
                      <a:pt x="39" y="40"/>
                    </a:cubicBezTo>
                    <a:close/>
                    <a:moveTo>
                      <a:pt x="43" y="85"/>
                    </a:moveTo>
                    <a:cubicBezTo>
                      <a:pt x="43" y="101"/>
                      <a:pt x="43" y="101"/>
                      <a:pt x="43" y="101"/>
                    </a:cubicBezTo>
                    <a:cubicBezTo>
                      <a:pt x="35" y="101"/>
                      <a:pt x="35" y="101"/>
                      <a:pt x="35" y="101"/>
                    </a:cubicBezTo>
                    <a:cubicBezTo>
                      <a:pt x="35" y="85"/>
                      <a:pt x="35" y="85"/>
                      <a:pt x="35" y="85"/>
                    </a:cubicBezTo>
                    <a:cubicBezTo>
                      <a:pt x="31" y="84"/>
                      <a:pt x="28" y="80"/>
                      <a:pt x="28" y="75"/>
                    </a:cubicBezTo>
                    <a:cubicBezTo>
                      <a:pt x="28" y="69"/>
                      <a:pt x="33" y="64"/>
                      <a:pt x="39" y="64"/>
                    </a:cubicBezTo>
                    <a:cubicBezTo>
                      <a:pt x="45" y="64"/>
                      <a:pt x="50" y="69"/>
                      <a:pt x="50" y="75"/>
                    </a:cubicBezTo>
                    <a:cubicBezTo>
                      <a:pt x="50" y="80"/>
                      <a:pt x="47" y="84"/>
                      <a:pt x="43" y="85"/>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grpSp>
      </p:grpSp>
      <p:grpSp>
        <p:nvGrpSpPr>
          <p:cNvPr id="27" name="组合 26"/>
          <p:cNvGrpSpPr/>
          <p:nvPr/>
        </p:nvGrpSpPr>
        <p:grpSpPr>
          <a:xfrm>
            <a:off x="7973073" y="1494091"/>
            <a:ext cx="910589" cy="872798"/>
            <a:chOff x="6846721" y="2129051"/>
            <a:chExt cx="1009934" cy="1009934"/>
          </a:xfrm>
        </p:grpSpPr>
        <p:sp>
          <p:nvSpPr>
            <p:cNvPr id="28" name="椭圆 27"/>
            <p:cNvSpPr/>
            <p:nvPr/>
          </p:nvSpPr>
          <p:spPr>
            <a:xfrm>
              <a:off x="6846721" y="2129051"/>
              <a:ext cx="1009934" cy="1009934"/>
            </a:xfrm>
            <a:prstGeom prst="ellipse">
              <a:avLst/>
            </a:prstGeom>
            <a:gradFill flip="none" rotWithShape="1">
              <a:gsLst>
                <a:gs pos="31000">
                  <a:srgbClr val="1659B5"/>
                </a:gs>
                <a:gs pos="85000">
                  <a:srgbClr val="153B95"/>
                </a:gs>
              </a:gsLst>
              <a:path path="circle">
                <a:fillToRect l="100000" t="100000"/>
              </a:path>
              <a:tileRect r="-100000" b="-100000"/>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Freeform 145"/>
            <p:cNvSpPr>
              <a:spLocks noEditPoints="1"/>
            </p:cNvSpPr>
            <p:nvPr/>
          </p:nvSpPr>
          <p:spPr bwMode="auto">
            <a:xfrm>
              <a:off x="7170582" y="2358137"/>
              <a:ext cx="423807" cy="546100"/>
            </a:xfrm>
            <a:custGeom>
              <a:avLst/>
              <a:gdLst>
                <a:gd name="T0" fmla="*/ 147 w 149"/>
                <a:gd name="T1" fmla="*/ 48 h 192"/>
                <a:gd name="T2" fmla="*/ 94 w 149"/>
                <a:gd name="T3" fmla="*/ 0 h 192"/>
                <a:gd name="T4" fmla="*/ 3 w 149"/>
                <a:gd name="T5" fmla="*/ 0 h 192"/>
                <a:gd name="T6" fmla="*/ 0 w 149"/>
                <a:gd name="T7" fmla="*/ 188 h 192"/>
                <a:gd name="T8" fmla="*/ 145 w 149"/>
                <a:gd name="T9" fmla="*/ 192 h 192"/>
                <a:gd name="T10" fmla="*/ 149 w 149"/>
                <a:gd name="T11" fmla="*/ 52 h 192"/>
                <a:gd name="T12" fmla="*/ 137 w 149"/>
                <a:gd name="T13" fmla="*/ 49 h 192"/>
                <a:gd name="T14" fmla="*/ 96 w 149"/>
                <a:gd name="T15" fmla="*/ 11 h 192"/>
                <a:gd name="T16" fmla="*/ 27 w 149"/>
                <a:gd name="T17" fmla="*/ 26 h 192"/>
                <a:gd name="T18" fmla="*/ 71 w 149"/>
                <a:gd name="T19" fmla="*/ 30 h 192"/>
                <a:gd name="T20" fmla="*/ 27 w 149"/>
                <a:gd name="T21" fmla="*/ 34 h 192"/>
                <a:gd name="T22" fmla="*/ 27 w 149"/>
                <a:gd name="T23" fmla="*/ 26 h 192"/>
                <a:gd name="T24" fmla="*/ 67 w 149"/>
                <a:gd name="T25" fmla="*/ 43 h 192"/>
                <a:gd name="T26" fmla="*/ 67 w 149"/>
                <a:gd name="T27" fmla="*/ 51 h 192"/>
                <a:gd name="T28" fmla="*/ 23 w 149"/>
                <a:gd name="T29" fmla="*/ 47 h 192"/>
                <a:gd name="T30" fmla="*/ 27 w 149"/>
                <a:gd name="T31" fmla="*/ 61 h 192"/>
                <a:gd name="T32" fmla="*/ 71 w 149"/>
                <a:gd name="T33" fmla="*/ 65 h 192"/>
                <a:gd name="T34" fmla="*/ 27 w 149"/>
                <a:gd name="T35" fmla="*/ 68 h 192"/>
                <a:gd name="T36" fmla="*/ 27 w 149"/>
                <a:gd name="T37" fmla="*/ 61 h 192"/>
                <a:gd name="T38" fmla="*/ 81 w 149"/>
                <a:gd name="T39" fmla="*/ 169 h 192"/>
                <a:gd name="T40" fmla="*/ 81 w 149"/>
                <a:gd name="T41" fmla="*/ 161 h 192"/>
                <a:gd name="T42" fmla="*/ 125 w 149"/>
                <a:gd name="T43" fmla="*/ 165 h 192"/>
                <a:gd name="T44" fmla="*/ 121 w 149"/>
                <a:gd name="T45" fmla="*/ 153 h 192"/>
                <a:gd name="T46" fmla="*/ 77 w 149"/>
                <a:gd name="T47" fmla="*/ 149 h 192"/>
                <a:gd name="T48" fmla="*/ 121 w 149"/>
                <a:gd name="T49" fmla="*/ 145 h 192"/>
                <a:gd name="T50" fmla="*/ 121 w 149"/>
                <a:gd name="T51" fmla="*/ 153 h 192"/>
                <a:gd name="T52" fmla="*/ 96 w 149"/>
                <a:gd name="T53" fmla="*/ 121 h 192"/>
                <a:gd name="T54" fmla="*/ 90 w 149"/>
                <a:gd name="T55" fmla="*/ 121 h 192"/>
                <a:gd name="T56" fmla="*/ 58 w 149"/>
                <a:gd name="T57" fmla="*/ 155 h 192"/>
                <a:gd name="T58" fmla="*/ 55 w 149"/>
                <a:gd name="T59" fmla="*/ 157 h 192"/>
                <a:gd name="T60" fmla="*/ 40 w 149"/>
                <a:gd name="T61" fmla="*/ 132 h 192"/>
                <a:gd name="T62" fmla="*/ 22 w 149"/>
                <a:gd name="T63" fmla="*/ 164 h 192"/>
                <a:gd name="T64" fmla="*/ 18 w 149"/>
                <a:gd name="T65" fmla="*/ 158 h 192"/>
                <a:gd name="T66" fmla="*/ 41 w 149"/>
                <a:gd name="T67" fmla="*/ 119 h 192"/>
                <a:gd name="T68" fmla="*/ 55 w 149"/>
                <a:gd name="T69" fmla="*/ 143 h 192"/>
                <a:gd name="T70" fmla="*/ 78 w 149"/>
                <a:gd name="T71" fmla="*/ 95 h 192"/>
                <a:gd name="T72" fmla="*/ 93 w 149"/>
                <a:gd name="T73" fmla="*/ 112 h 192"/>
                <a:gd name="T74" fmla="*/ 130 w 149"/>
                <a:gd name="T75" fmla="*/ 7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9" h="192">
                  <a:moveTo>
                    <a:pt x="149" y="51"/>
                  </a:moveTo>
                  <a:cubicBezTo>
                    <a:pt x="149" y="50"/>
                    <a:pt x="148" y="49"/>
                    <a:pt x="147" y="48"/>
                  </a:cubicBezTo>
                  <a:cubicBezTo>
                    <a:pt x="96" y="1"/>
                    <a:pt x="96" y="1"/>
                    <a:pt x="96" y="1"/>
                  </a:cubicBezTo>
                  <a:cubicBezTo>
                    <a:pt x="95" y="0"/>
                    <a:pt x="94" y="0"/>
                    <a:pt x="94" y="0"/>
                  </a:cubicBezTo>
                  <a:cubicBezTo>
                    <a:pt x="93" y="0"/>
                    <a:pt x="92" y="0"/>
                    <a:pt x="92" y="0"/>
                  </a:cubicBezTo>
                  <a:cubicBezTo>
                    <a:pt x="3" y="0"/>
                    <a:pt x="3" y="0"/>
                    <a:pt x="3" y="0"/>
                  </a:cubicBezTo>
                  <a:cubicBezTo>
                    <a:pt x="1" y="0"/>
                    <a:pt x="0" y="1"/>
                    <a:pt x="0" y="4"/>
                  </a:cubicBezTo>
                  <a:cubicBezTo>
                    <a:pt x="0" y="188"/>
                    <a:pt x="0" y="188"/>
                    <a:pt x="0" y="188"/>
                  </a:cubicBezTo>
                  <a:cubicBezTo>
                    <a:pt x="0" y="190"/>
                    <a:pt x="1" y="192"/>
                    <a:pt x="3" y="192"/>
                  </a:cubicBezTo>
                  <a:cubicBezTo>
                    <a:pt x="145" y="192"/>
                    <a:pt x="145" y="192"/>
                    <a:pt x="145" y="192"/>
                  </a:cubicBezTo>
                  <a:cubicBezTo>
                    <a:pt x="147" y="192"/>
                    <a:pt x="149" y="190"/>
                    <a:pt x="149" y="188"/>
                  </a:cubicBezTo>
                  <a:cubicBezTo>
                    <a:pt x="149" y="52"/>
                    <a:pt x="149" y="52"/>
                    <a:pt x="149" y="52"/>
                  </a:cubicBezTo>
                  <a:cubicBezTo>
                    <a:pt x="149" y="52"/>
                    <a:pt x="149" y="52"/>
                    <a:pt x="149" y="51"/>
                  </a:cubicBezTo>
                  <a:close/>
                  <a:moveTo>
                    <a:pt x="137" y="49"/>
                  </a:moveTo>
                  <a:cubicBezTo>
                    <a:pt x="96" y="49"/>
                    <a:pt x="96" y="49"/>
                    <a:pt x="96" y="49"/>
                  </a:cubicBezTo>
                  <a:cubicBezTo>
                    <a:pt x="96" y="11"/>
                    <a:pt x="96" y="11"/>
                    <a:pt x="96" y="11"/>
                  </a:cubicBezTo>
                  <a:lnTo>
                    <a:pt x="137" y="49"/>
                  </a:lnTo>
                  <a:close/>
                  <a:moveTo>
                    <a:pt x="27" y="26"/>
                  </a:moveTo>
                  <a:cubicBezTo>
                    <a:pt x="67" y="26"/>
                    <a:pt x="67" y="26"/>
                    <a:pt x="67" y="26"/>
                  </a:cubicBezTo>
                  <a:cubicBezTo>
                    <a:pt x="69" y="26"/>
                    <a:pt x="71" y="28"/>
                    <a:pt x="71" y="30"/>
                  </a:cubicBezTo>
                  <a:cubicBezTo>
                    <a:pt x="71" y="32"/>
                    <a:pt x="69" y="34"/>
                    <a:pt x="67" y="34"/>
                  </a:cubicBezTo>
                  <a:cubicBezTo>
                    <a:pt x="27" y="34"/>
                    <a:pt x="27" y="34"/>
                    <a:pt x="27" y="34"/>
                  </a:cubicBezTo>
                  <a:cubicBezTo>
                    <a:pt x="25" y="34"/>
                    <a:pt x="23" y="32"/>
                    <a:pt x="23" y="30"/>
                  </a:cubicBezTo>
                  <a:cubicBezTo>
                    <a:pt x="23" y="28"/>
                    <a:pt x="25" y="26"/>
                    <a:pt x="27" y="26"/>
                  </a:cubicBezTo>
                  <a:close/>
                  <a:moveTo>
                    <a:pt x="27" y="43"/>
                  </a:moveTo>
                  <a:cubicBezTo>
                    <a:pt x="67" y="43"/>
                    <a:pt x="67" y="43"/>
                    <a:pt x="67" y="43"/>
                  </a:cubicBezTo>
                  <a:cubicBezTo>
                    <a:pt x="69" y="43"/>
                    <a:pt x="71" y="45"/>
                    <a:pt x="71" y="47"/>
                  </a:cubicBezTo>
                  <a:cubicBezTo>
                    <a:pt x="71" y="50"/>
                    <a:pt x="69" y="51"/>
                    <a:pt x="67" y="51"/>
                  </a:cubicBezTo>
                  <a:cubicBezTo>
                    <a:pt x="27" y="51"/>
                    <a:pt x="27" y="51"/>
                    <a:pt x="27" y="51"/>
                  </a:cubicBezTo>
                  <a:cubicBezTo>
                    <a:pt x="25" y="51"/>
                    <a:pt x="23" y="50"/>
                    <a:pt x="23" y="47"/>
                  </a:cubicBezTo>
                  <a:cubicBezTo>
                    <a:pt x="23" y="45"/>
                    <a:pt x="25" y="43"/>
                    <a:pt x="27" y="43"/>
                  </a:cubicBezTo>
                  <a:close/>
                  <a:moveTo>
                    <a:pt x="27" y="61"/>
                  </a:moveTo>
                  <a:cubicBezTo>
                    <a:pt x="67" y="61"/>
                    <a:pt x="67" y="61"/>
                    <a:pt x="67" y="61"/>
                  </a:cubicBezTo>
                  <a:cubicBezTo>
                    <a:pt x="69" y="61"/>
                    <a:pt x="71" y="62"/>
                    <a:pt x="71" y="65"/>
                  </a:cubicBezTo>
                  <a:cubicBezTo>
                    <a:pt x="71" y="67"/>
                    <a:pt x="69" y="68"/>
                    <a:pt x="67" y="68"/>
                  </a:cubicBezTo>
                  <a:cubicBezTo>
                    <a:pt x="27" y="68"/>
                    <a:pt x="27" y="68"/>
                    <a:pt x="27" y="68"/>
                  </a:cubicBezTo>
                  <a:cubicBezTo>
                    <a:pt x="25" y="68"/>
                    <a:pt x="23" y="67"/>
                    <a:pt x="23" y="65"/>
                  </a:cubicBezTo>
                  <a:cubicBezTo>
                    <a:pt x="23" y="62"/>
                    <a:pt x="25" y="61"/>
                    <a:pt x="27" y="61"/>
                  </a:cubicBezTo>
                  <a:close/>
                  <a:moveTo>
                    <a:pt x="121" y="169"/>
                  </a:moveTo>
                  <a:cubicBezTo>
                    <a:pt x="81" y="169"/>
                    <a:pt x="81" y="169"/>
                    <a:pt x="81" y="169"/>
                  </a:cubicBezTo>
                  <a:cubicBezTo>
                    <a:pt x="79" y="169"/>
                    <a:pt x="77" y="168"/>
                    <a:pt x="77" y="165"/>
                  </a:cubicBezTo>
                  <a:cubicBezTo>
                    <a:pt x="77" y="163"/>
                    <a:pt x="79" y="161"/>
                    <a:pt x="81" y="161"/>
                  </a:cubicBezTo>
                  <a:cubicBezTo>
                    <a:pt x="121" y="161"/>
                    <a:pt x="121" y="161"/>
                    <a:pt x="121" y="161"/>
                  </a:cubicBezTo>
                  <a:cubicBezTo>
                    <a:pt x="123" y="161"/>
                    <a:pt x="125" y="163"/>
                    <a:pt x="125" y="165"/>
                  </a:cubicBezTo>
                  <a:cubicBezTo>
                    <a:pt x="125" y="168"/>
                    <a:pt x="123" y="169"/>
                    <a:pt x="121" y="169"/>
                  </a:cubicBezTo>
                  <a:close/>
                  <a:moveTo>
                    <a:pt x="121" y="153"/>
                  </a:moveTo>
                  <a:cubicBezTo>
                    <a:pt x="81" y="153"/>
                    <a:pt x="81" y="153"/>
                    <a:pt x="81" y="153"/>
                  </a:cubicBezTo>
                  <a:cubicBezTo>
                    <a:pt x="79" y="153"/>
                    <a:pt x="77" y="151"/>
                    <a:pt x="77" y="149"/>
                  </a:cubicBezTo>
                  <a:cubicBezTo>
                    <a:pt x="77" y="147"/>
                    <a:pt x="79" y="145"/>
                    <a:pt x="81" y="145"/>
                  </a:cubicBezTo>
                  <a:cubicBezTo>
                    <a:pt x="121" y="145"/>
                    <a:pt x="121" y="145"/>
                    <a:pt x="121" y="145"/>
                  </a:cubicBezTo>
                  <a:cubicBezTo>
                    <a:pt x="123" y="145"/>
                    <a:pt x="125" y="147"/>
                    <a:pt x="125" y="149"/>
                  </a:cubicBezTo>
                  <a:cubicBezTo>
                    <a:pt x="125" y="151"/>
                    <a:pt x="123" y="153"/>
                    <a:pt x="121" y="153"/>
                  </a:cubicBezTo>
                  <a:close/>
                  <a:moveTo>
                    <a:pt x="130" y="77"/>
                  </a:moveTo>
                  <a:cubicBezTo>
                    <a:pt x="96" y="121"/>
                    <a:pt x="96" y="121"/>
                    <a:pt x="96" y="121"/>
                  </a:cubicBezTo>
                  <a:cubicBezTo>
                    <a:pt x="96" y="122"/>
                    <a:pt x="94" y="123"/>
                    <a:pt x="93" y="123"/>
                  </a:cubicBezTo>
                  <a:cubicBezTo>
                    <a:pt x="92" y="123"/>
                    <a:pt x="91" y="122"/>
                    <a:pt x="90" y="121"/>
                  </a:cubicBezTo>
                  <a:cubicBezTo>
                    <a:pt x="79" y="107"/>
                    <a:pt x="79" y="107"/>
                    <a:pt x="79" y="107"/>
                  </a:cubicBezTo>
                  <a:cubicBezTo>
                    <a:pt x="58" y="155"/>
                    <a:pt x="58" y="155"/>
                    <a:pt x="58" y="155"/>
                  </a:cubicBezTo>
                  <a:cubicBezTo>
                    <a:pt x="58" y="156"/>
                    <a:pt x="56" y="157"/>
                    <a:pt x="55" y="157"/>
                  </a:cubicBezTo>
                  <a:cubicBezTo>
                    <a:pt x="55" y="157"/>
                    <a:pt x="55" y="157"/>
                    <a:pt x="55" y="157"/>
                  </a:cubicBezTo>
                  <a:cubicBezTo>
                    <a:pt x="53" y="157"/>
                    <a:pt x="52" y="156"/>
                    <a:pt x="51" y="155"/>
                  </a:cubicBezTo>
                  <a:cubicBezTo>
                    <a:pt x="40" y="132"/>
                    <a:pt x="40" y="132"/>
                    <a:pt x="40" y="132"/>
                  </a:cubicBezTo>
                  <a:cubicBezTo>
                    <a:pt x="25" y="162"/>
                    <a:pt x="25" y="162"/>
                    <a:pt x="25" y="162"/>
                  </a:cubicBezTo>
                  <a:cubicBezTo>
                    <a:pt x="24" y="163"/>
                    <a:pt x="23" y="164"/>
                    <a:pt x="22" y="164"/>
                  </a:cubicBezTo>
                  <a:cubicBezTo>
                    <a:pt x="21" y="164"/>
                    <a:pt x="20" y="164"/>
                    <a:pt x="20" y="163"/>
                  </a:cubicBezTo>
                  <a:cubicBezTo>
                    <a:pt x="18" y="162"/>
                    <a:pt x="17" y="160"/>
                    <a:pt x="18" y="158"/>
                  </a:cubicBezTo>
                  <a:cubicBezTo>
                    <a:pt x="37" y="121"/>
                    <a:pt x="37" y="121"/>
                    <a:pt x="37" y="121"/>
                  </a:cubicBezTo>
                  <a:cubicBezTo>
                    <a:pt x="38" y="120"/>
                    <a:pt x="39" y="119"/>
                    <a:pt x="41" y="119"/>
                  </a:cubicBezTo>
                  <a:cubicBezTo>
                    <a:pt x="42" y="119"/>
                    <a:pt x="44" y="120"/>
                    <a:pt x="44" y="121"/>
                  </a:cubicBezTo>
                  <a:cubicBezTo>
                    <a:pt x="55" y="143"/>
                    <a:pt x="55" y="143"/>
                    <a:pt x="55" y="143"/>
                  </a:cubicBezTo>
                  <a:cubicBezTo>
                    <a:pt x="75" y="98"/>
                    <a:pt x="75" y="98"/>
                    <a:pt x="75" y="98"/>
                  </a:cubicBezTo>
                  <a:cubicBezTo>
                    <a:pt x="75" y="96"/>
                    <a:pt x="76" y="95"/>
                    <a:pt x="78" y="95"/>
                  </a:cubicBezTo>
                  <a:cubicBezTo>
                    <a:pt x="79" y="95"/>
                    <a:pt x="81" y="96"/>
                    <a:pt x="81" y="97"/>
                  </a:cubicBezTo>
                  <a:cubicBezTo>
                    <a:pt x="93" y="112"/>
                    <a:pt x="93" y="112"/>
                    <a:pt x="93" y="112"/>
                  </a:cubicBezTo>
                  <a:cubicBezTo>
                    <a:pt x="124" y="72"/>
                    <a:pt x="124" y="72"/>
                    <a:pt x="124" y="72"/>
                  </a:cubicBezTo>
                  <a:cubicBezTo>
                    <a:pt x="125" y="70"/>
                    <a:pt x="128" y="70"/>
                    <a:pt x="130" y="71"/>
                  </a:cubicBezTo>
                  <a:cubicBezTo>
                    <a:pt x="131" y="72"/>
                    <a:pt x="132" y="75"/>
                    <a:pt x="130" y="77"/>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zh-CN" altLang="en-US">
                <a:cs typeface="+mn-ea"/>
                <a:sym typeface="+mn-lt"/>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par>
                                <p:cTn id="24" presetID="53" presetClass="entr" presetSubtype="16"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p:cTn id="26" dur="500" fill="hold"/>
                                        <p:tgtEl>
                                          <p:spTgt spid="27"/>
                                        </p:tgtEl>
                                        <p:attrNameLst>
                                          <p:attrName>ppt_w</p:attrName>
                                        </p:attrNameLst>
                                      </p:cBhvr>
                                      <p:tavLst>
                                        <p:tav tm="0">
                                          <p:val>
                                            <p:fltVal val="0"/>
                                          </p:val>
                                        </p:tav>
                                        <p:tav tm="100000">
                                          <p:val>
                                            <p:strVal val="#ppt_w"/>
                                          </p:val>
                                        </p:tav>
                                      </p:tavLst>
                                    </p:anim>
                                    <p:anim calcmode="lin" valueType="num">
                                      <p:cBhvr>
                                        <p:cTn id="27" dur="500" fill="hold"/>
                                        <p:tgtEl>
                                          <p:spTgt spid="27"/>
                                        </p:tgtEl>
                                        <p:attrNameLst>
                                          <p:attrName>ppt_h</p:attrName>
                                        </p:attrNameLst>
                                      </p:cBhvr>
                                      <p:tavLst>
                                        <p:tav tm="0">
                                          <p:val>
                                            <p:fltVal val="0"/>
                                          </p:val>
                                        </p:tav>
                                        <p:tav tm="100000">
                                          <p:val>
                                            <p:strVal val="#ppt_h"/>
                                          </p:val>
                                        </p:tav>
                                      </p:tavLst>
                                    </p:anim>
                                    <p:animEffect transition="in" filter="fade">
                                      <p:cBhvr>
                                        <p:cTn id="28" dur="500"/>
                                        <p:tgtEl>
                                          <p:spTgt spid="2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4" grpId="0" animBg="1"/>
      <p:bldP spid="18" grpId="0"/>
      <p:bldP spid="19" grpId="0"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2681602" y="653569"/>
            <a:ext cx="6367128" cy="553998"/>
          </a:xfrm>
          <a:prstGeom prst="rect">
            <a:avLst/>
          </a:prstGeom>
          <a:noFill/>
        </p:spPr>
        <p:txBody>
          <a:bodyPr wrap="none" lIns="0" tIns="0" rIns="0" bIns="0" rtlCol="0">
            <a:spAutoFit/>
          </a:bodyPr>
          <a:lstStyle/>
          <a:p>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安全问题</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2</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定向广播攻击</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 IP</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协议支持定向广播</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9" name="矩形 8"/>
          <p:cNvSpPr/>
          <p:nvPr/>
        </p:nvSpPr>
        <p:spPr>
          <a:xfrm>
            <a:off x="968188" y="2139911"/>
            <a:ext cx="10018339" cy="960263"/>
          </a:xfrm>
          <a:prstGeom prst="rect">
            <a:avLst/>
          </a:prstGeom>
        </p:spPr>
        <p:txBody>
          <a:bodyPr wrap="square">
            <a:spAutoFit/>
          </a:bodyPr>
          <a:lstStyle/>
          <a:p>
            <a:pPr marL="1257300" lvl="2" indent="-342900">
              <a:lnSpc>
                <a:spcPct val="12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攻击者常采用</a:t>
            </a:r>
            <a:r>
              <a:rPr lang="zh-CN" altLang="en-US" sz="2400" dirty="0">
                <a:solidFill>
                  <a:srgbClr val="FF0000"/>
                </a:solidFill>
                <a:latin typeface="方正正大黑简体" panose="02000000000000000000" pitchFamily="2" charset="-122"/>
                <a:ea typeface="方正正大黑简体" panose="02000000000000000000" pitchFamily="2" charset="-122"/>
              </a:rPr>
              <a:t>定向广播</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来</a:t>
            </a:r>
            <a:r>
              <a:rPr lang="zh-CN" altLang="en-US" sz="2400" dirty="0">
                <a:solidFill>
                  <a:srgbClr val="FF0000"/>
                </a:solidFill>
                <a:latin typeface="方正正大黑简体" panose="02000000000000000000" pitchFamily="2" charset="-122"/>
                <a:ea typeface="方正正大黑简体" panose="02000000000000000000" pitchFamily="2" charset="-122"/>
              </a:rPr>
              <a:t>攻击</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主机，主机对广播包进行响应，消耗主机资源，以及网络带宽。</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pic>
        <p:nvPicPr>
          <p:cNvPr id="22" name="图片 21"/>
          <p:cNvPicPr>
            <a:picLocks noChangeAspect="1"/>
          </p:cNvPicPr>
          <p:nvPr/>
        </p:nvPicPr>
        <p:blipFill>
          <a:blip r:embed="rId3"/>
          <a:stretch>
            <a:fillRect/>
          </a:stretch>
        </p:blipFill>
        <p:spPr>
          <a:xfrm>
            <a:off x="4232277" y="3076667"/>
            <a:ext cx="4514275" cy="2473284"/>
          </a:xfrm>
          <a:prstGeom prst="rect">
            <a:avLst/>
          </a:prstGeom>
        </p:spPr>
      </p:pic>
      <p:cxnSp>
        <p:nvCxnSpPr>
          <p:cNvPr id="23" name="直接箭头连接符 22"/>
          <p:cNvCxnSpPr/>
          <p:nvPr/>
        </p:nvCxnSpPr>
        <p:spPr>
          <a:xfrm flipV="1">
            <a:off x="6921557" y="3757827"/>
            <a:ext cx="740393" cy="3658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6921557" y="4473203"/>
            <a:ext cx="740393" cy="4215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5166948" y="4257179"/>
            <a:ext cx="1068993"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a:blip r:embed="rId4"/>
          <a:stretch>
            <a:fillRect/>
          </a:stretch>
        </p:blipFill>
        <p:spPr>
          <a:xfrm>
            <a:off x="4905334" y="3341203"/>
            <a:ext cx="1826818" cy="699949"/>
          </a:xfrm>
          <a:prstGeom prst="rect">
            <a:avLst/>
          </a:prstGeom>
        </p:spPr>
      </p:pic>
      <p:sp>
        <p:nvSpPr>
          <p:cNvPr id="28" name="文本框 27"/>
          <p:cNvSpPr txBox="1"/>
          <p:nvPr/>
        </p:nvSpPr>
        <p:spPr>
          <a:xfrm>
            <a:off x="1450375" y="5641868"/>
            <a:ext cx="7433146" cy="517065"/>
          </a:xfrm>
          <a:prstGeom prst="rect">
            <a:avLst/>
          </a:prstGeom>
          <a:noFill/>
        </p:spPr>
        <p:txBody>
          <a:bodyPr wrap="square" rtlCol="0">
            <a:spAutoFit/>
          </a:bodyPr>
          <a:lstStyle/>
          <a:p>
            <a:pPr marL="800100" lvl="1" indent="-342900">
              <a:lnSpc>
                <a:spcPct val="120000"/>
              </a:lnSpc>
              <a:spcAft>
                <a:spcPts val="600"/>
              </a:spcAft>
              <a:buClr>
                <a:srgbClr val="15449F"/>
              </a:buClr>
              <a:buFont typeface="Wingdings" panose="05000000000000000000" pitchFamily="2" charset="2"/>
              <a:buChar char="l"/>
              <a:defRPr/>
            </a:pPr>
            <a:r>
              <a:rPr lang="zh-CN" altLang="en-US" sz="2400" dirty="0">
                <a:solidFill>
                  <a:srgbClr val="FF0000"/>
                </a:solidFill>
                <a:latin typeface="方正正大黑简体" panose="02000000000000000000" pitchFamily="2" charset="-122"/>
                <a:ea typeface="方正正大黑简体" panose="02000000000000000000" pitchFamily="2" charset="-122"/>
              </a:rPr>
              <a:t>防范措施：</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在路由器上</a:t>
            </a:r>
            <a:r>
              <a:rPr lang="zh-CN" altLang="en-US" sz="2400" dirty="0">
                <a:solidFill>
                  <a:srgbClr val="FF0000"/>
                </a:solidFill>
                <a:latin typeface="方正正大黑简体" panose="02000000000000000000" pitchFamily="2" charset="-122"/>
                <a:ea typeface="方正正大黑简体" panose="02000000000000000000" pitchFamily="2" charset="-122"/>
              </a:rPr>
              <a:t>关闭定向广播</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转发选项。</a:t>
            </a:r>
            <a:endPar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par>
                          <p:cTn id="16" fill="hold">
                            <p:stCondLst>
                              <p:cond delay="10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 to="0" calcmode="lin" valueType="num">
                                      <p:cBhvr>
                                        <p:cTn id="19" dur="500" decel="100000" fill="hold">
                                          <p:stCondLst>
                                            <p:cond delay="0"/>
                                          </p:stCondLst>
                                        </p:cTn>
                                        <p:tgtEl>
                                          <p:spTgt spid="9"/>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9"/>
                                        </p:tgtEl>
                                      </p:cBhvr>
                                    </p:animEffect>
                                    <p:animScale>
                                      <p:cBhvr>
                                        <p:cTn id="21" dur="500" decel="100000" fill="hold">
                                          <p:stCondLst>
                                            <p:cond delay="0"/>
                                          </p:stCondLst>
                                        </p:cTn>
                                        <p:tgtEl>
                                          <p:spTgt spid="9"/>
                                        </p:tgtEl>
                                      </p:cBhvr>
                                      <p:by x="100000" y="100000"/>
                                      <p:from x="110000" y="110000"/>
                                      <p:to x="100000" y="100000"/>
                                    </p:animScale>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down)">
                                      <p:cBhvr>
                                        <p:cTn id="39" dur="500"/>
                                        <p:tgtEl>
                                          <p:spTgt spid="23"/>
                                        </p:tgtEl>
                                      </p:cBhvr>
                                    </p:animEffect>
                                  </p:childTnLst>
                                </p:cTn>
                              </p:par>
                              <p:par>
                                <p:cTn id="40" presetID="22" presetClass="entr" presetSubtype="8"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500"/>
                                        <p:tgtEl>
                                          <p:spTgt spid="24"/>
                                        </p:tgtEl>
                                      </p:cBhvr>
                                    </p:animEffect>
                                  </p:childTnLst>
                                </p:cTn>
                              </p:par>
                            </p:childTnLst>
                          </p:cTn>
                        </p:par>
                        <p:par>
                          <p:cTn id="43" fill="hold">
                            <p:stCondLst>
                              <p:cond delay="500"/>
                            </p:stCondLst>
                            <p:childTnLst>
                              <p:par>
                                <p:cTn id="44" presetID="10" presetClass="entr" presetSubtype="0" fill="hold" grpId="0" nodeType="afterEffect">
                                  <p:stCondLst>
                                    <p:cond delay="0"/>
                                  </p:stCondLst>
                                  <p:iterate type="wd">
                                    <p:tmPct val="10000"/>
                                  </p:iterate>
                                  <p:childTnLst>
                                    <p:set>
                                      <p:cBhvr>
                                        <p:cTn id="45" dur="1" fill="hold">
                                          <p:stCondLst>
                                            <p:cond delay="0"/>
                                          </p:stCondLst>
                                        </p:cTn>
                                        <p:tgtEl>
                                          <p:spTgt spid="28"/>
                                        </p:tgtEl>
                                        <p:attrNameLst>
                                          <p:attrName>style.visibility</p:attrName>
                                        </p:attrNameLst>
                                      </p:cBhvr>
                                      <p:to>
                                        <p:strVal val="visible"/>
                                      </p:to>
                                    </p:set>
                                    <p:anim to="0" calcmode="lin" valueType="num">
                                      <p:cBhvr>
                                        <p:cTn id="46" dur="500" decel="100000" fill="hold">
                                          <p:stCondLst>
                                            <p:cond delay="0"/>
                                          </p:stCondLst>
                                        </p:cTn>
                                        <p:tgtEl>
                                          <p:spTgt spid="28"/>
                                        </p:tgtEl>
                                        <p:attrNameLst>
                                          <p:attrName>ppt_y</p:attrName>
                                        </p:attrNameLst>
                                      </p:cBhvr>
                                      <p:tavLst>
                                        <p:tav tm="0">
                                          <p:val>
                                            <p:strVal val="ppt_y+0.02"/>
                                          </p:val>
                                        </p:tav>
                                        <p:tav tm="100000">
                                          <p:val>
                                            <p:strVal val="#ppt_y"/>
                                          </p:val>
                                        </p:tav>
                                      </p:tavLst>
                                    </p:anim>
                                    <p:animEffect transition="in" filter="fade">
                                      <p:cBhvr>
                                        <p:cTn id="47" dur="500">
                                          <p:stCondLst>
                                            <p:cond delay="0"/>
                                          </p:stCondLst>
                                        </p:cTn>
                                        <p:tgtEl>
                                          <p:spTgt spid="28"/>
                                        </p:tgtEl>
                                      </p:cBhvr>
                                    </p:animEffect>
                                    <p:animScale>
                                      <p:cBhvr>
                                        <p:cTn id="48" dur="500" decel="100000" fill="hold">
                                          <p:stCondLst>
                                            <p:cond delay="0"/>
                                          </p:stCondLst>
                                        </p:cTn>
                                        <p:tgtEl>
                                          <p:spTgt spid="28"/>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P spid="9"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2681602" y="653569"/>
            <a:ext cx="6434454" cy="553998"/>
          </a:xfrm>
          <a:prstGeom prst="rect">
            <a:avLst/>
          </a:prstGeom>
          <a:noFill/>
        </p:spPr>
        <p:txBody>
          <a:bodyPr wrap="none" lIns="0" tIns="0" rIns="0" bIns="0" rtlCol="0">
            <a:spAutoFit/>
          </a:bodyPr>
          <a:lstStyle/>
          <a:p>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安全问题</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3</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：数据容易被监听</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 IP</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协议未提供加密机制</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9" name="矩形 8"/>
          <p:cNvSpPr/>
          <p:nvPr/>
        </p:nvSpPr>
        <p:spPr>
          <a:xfrm>
            <a:off x="968188" y="2139911"/>
            <a:ext cx="10018339" cy="517065"/>
          </a:xfrm>
          <a:prstGeom prst="rect">
            <a:avLst/>
          </a:prstGeom>
        </p:spPr>
        <p:txBody>
          <a:bodyPr wrap="square">
            <a:spAutoFit/>
          </a:bodyPr>
          <a:lstStyle/>
          <a:p>
            <a:pPr marL="1257300" lvl="2" indent="-342900">
              <a:lnSpc>
                <a:spcPct val="12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 数据报在传输过程中容易被攻击者</a:t>
            </a:r>
            <a:r>
              <a:rPr lang="zh-CN" altLang="en-US" sz="2400" dirty="0">
                <a:solidFill>
                  <a:srgbClr val="FF0000"/>
                </a:solidFill>
                <a:latin typeface="方正正大黑简体" panose="02000000000000000000" pitchFamily="2" charset="-122"/>
                <a:ea typeface="方正正大黑简体" panose="02000000000000000000" pitchFamily="2" charset="-122"/>
              </a:rPr>
              <a:t>监听</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zh-CN" altLang="en-US" sz="2400" dirty="0">
                <a:solidFill>
                  <a:srgbClr val="FF0000"/>
                </a:solidFill>
                <a:latin typeface="方正正大黑简体" panose="02000000000000000000" pitchFamily="2" charset="-122"/>
                <a:ea typeface="方正正大黑简体" panose="02000000000000000000" pitchFamily="2" charset="-122"/>
              </a:rPr>
              <a:t>窃取</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8" name="文本框 27"/>
          <p:cNvSpPr txBox="1"/>
          <p:nvPr/>
        </p:nvSpPr>
        <p:spPr>
          <a:xfrm>
            <a:off x="1450375" y="5641868"/>
            <a:ext cx="7433146" cy="517065"/>
          </a:xfrm>
          <a:prstGeom prst="rect">
            <a:avLst/>
          </a:prstGeom>
          <a:noFill/>
        </p:spPr>
        <p:txBody>
          <a:bodyPr wrap="square" rtlCol="0">
            <a:spAutoFit/>
          </a:bodyPr>
          <a:lstStyle/>
          <a:p>
            <a:pPr marL="800100" lvl="1" indent="-342900">
              <a:lnSpc>
                <a:spcPct val="120000"/>
              </a:lnSpc>
              <a:spcAft>
                <a:spcPts val="600"/>
              </a:spcAft>
              <a:buClr>
                <a:srgbClr val="15449F"/>
              </a:buClr>
              <a:buFont typeface="Wingdings" panose="05000000000000000000" pitchFamily="2" charset="2"/>
              <a:buChar char="l"/>
              <a:defRPr/>
            </a:pPr>
            <a:r>
              <a:rPr lang="zh-CN" altLang="en-US" sz="2400" dirty="0">
                <a:solidFill>
                  <a:srgbClr val="FF0000"/>
                </a:solidFill>
                <a:latin typeface="方正正大黑简体" panose="02000000000000000000" pitchFamily="2" charset="-122"/>
                <a:ea typeface="方正正大黑简体" panose="02000000000000000000" pitchFamily="2" charset="-122"/>
              </a:rPr>
              <a:t>防范措施：</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采用加密措施。</a:t>
            </a:r>
            <a:endPar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grpSp>
        <p:nvGrpSpPr>
          <p:cNvPr id="29" name="组合 28"/>
          <p:cNvGrpSpPr/>
          <p:nvPr/>
        </p:nvGrpSpPr>
        <p:grpSpPr>
          <a:xfrm>
            <a:off x="4552243" y="2987342"/>
            <a:ext cx="3674255" cy="2155813"/>
            <a:chOff x="956364" y="4103494"/>
            <a:chExt cx="2860674" cy="1520825"/>
          </a:xfrm>
        </p:grpSpPr>
        <p:sp>
          <p:nvSpPr>
            <p:cNvPr id="30" name="椭圆 8"/>
            <p:cNvSpPr>
              <a:spLocks noChangeArrowheads="1"/>
            </p:cNvSpPr>
            <p:nvPr/>
          </p:nvSpPr>
          <p:spPr bwMode="auto">
            <a:xfrm>
              <a:off x="2674039" y="4471794"/>
              <a:ext cx="142875" cy="142875"/>
            </a:xfrm>
            <a:prstGeom prst="ellipse">
              <a:avLst/>
            </a:prstGeom>
            <a:solidFill>
              <a:srgbClr val="4D4DFD"/>
            </a:solidFill>
            <a:ln w="12700" algn="ctr">
              <a:solidFill>
                <a:schemeClr val="tx1"/>
              </a:solidFill>
              <a:round/>
              <a:tailEnd type="none" w="med" len="sm"/>
            </a:ln>
          </p:spPr>
          <p:txBody>
            <a:bodyPr wrap="none"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3"/>
                </a:buBlip>
                <a:defRPr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kumimoji="1" lang="zh-CN" altLang="en-US" sz="1000">
                <a:solidFill>
                  <a:schemeClr val="tx1"/>
                </a:solidFill>
                <a:latin typeface="Times New Roman" panose="02020603050405020304" pitchFamily="18" charset="0"/>
              </a:endParaRPr>
            </a:p>
          </p:txBody>
        </p:sp>
        <p:grpSp>
          <p:nvGrpSpPr>
            <p:cNvPr id="31" name="组合 30"/>
            <p:cNvGrpSpPr/>
            <p:nvPr/>
          </p:nvGrpSpPr>
          <p:grpSpPr>
            <a:xfrm>
              <a:off x="956364" y="4103494"/>
              <a:ext cx="2860674" cy="1520825"/>
              <a:chOff x="956364" y="4103494"/>
              <a:chExt cx="2860674" cy="1520825"/>
            </a:xfrm>
          </p:grpSpPr>
          <p:sp>
            <p:nvSpPr>
              <p:cNvPr id="32" name="椭圆 7"/>
              <p:cNvSpPr>
                <a:spLocks noChangeArrowheads="1"/>
              </p:cNvSpPr>
              <p:nvPr/>
            </p:nvSpPr>
            <p:spPr bwMode="auto">
              <a:xfrm>
                <a:off x="1172264" y="4471794"/>
                <a:ext cx="142875" cy="142875"/>
              </a:xfrm>
              <a:prstGeom prst="ellipse">
                <a:avLst/>
              </a:prstGeom>
              <a:solidFill>
                <a:srgbClr val="4D4DFD"/>
              </a:solidFill>
              <a:ln w="12700" algn="ctr">
                <a:solidFill>
                  <a:schemeClr val="tx1"/>
                </a:solidFill>
                <a:round/>
                <a:tailEnd type="none" w="med" len="sm"/>
              </a:ln>
            </p:spPr>
            <p:txBody>
              <a:bodyPr wrap="none"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3"/>
                  </a:buBlip>
                  <a:defRPr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kumimoji="1" lang="zh-CN" altLang="en-US" sz="1000">
                  <a:solidFill>
                    <a:schemeClr val="tx1"/>
                  </a:solidFill>
                  <a:latin typeface="Times New Roman" panose="02020603050405020304" pitchFamily="18" charset="0"/>
                </a:endParaRPr>
              </a:p>
            </p:txBody>
          </p:sp>
          <p:cxnSp>
            <p:nvCxnSpPr>
              <p:cNvPr id="33" name="直接箭头连接符 32"/>
              <p:cNvCxnSpPr>
                <a:cxnSpLocks noChangeShapeType="1"/>
                <a:stCxn id="32" idx="6"/>
                <a:endCxn id="30" idx="2"/>
              </p:cNvCxnSpPr>
              <p:nvPr/>
            </p:nvCxnSpPr>
            <p:spPr bwMode="auto">
              <a:xfrm>
                <a:off x="1315139" y="4543231"/>
                <a:ext cx="1358900" cy="0"/>
              </a:xfrm>
              <a:prstGeom prst="straightConnector1">
                <a:avLst/>
              </a:prstGeom>
              <a:noFill/>
              <a:ln w="19050" algn="ctr">
                <a:solidFill>
                  <a:schemeClr val="tx1"/>
                </a:solidFill>
                <a:round/>
                <a:tailEnd type="arrow" w="med" len="med"/>
              </a:ln>
              <a:extLst>
                <a:ext uri="{909E8E84-426E-40DD-AFC4-6F175D3DCCD1}">
                  <a14:hiddenFill xmlns:a14="http://schemas.microsoft.com/office/drawing/2010/main">
                    <a:noFill/>
                  </a14:hiddenFill>
                </a:ext>
              </a:extLst>
            </p:spPr>
          </p:cxnSp>
          <p:sp>
            <p:nvSpPr>
              <p:cNvPr id="34" name="椭圆 15"/>
              <p:cNvSpPr>
                <a:spLocks noChangeArrowheads="1"/>
              </p:cNvSpPr>
              <p:nvPr/>
            </p:nvSpPr>
            <p:spPr bwMode="auto">
              <a:xfrm>
                <a:off x="1819964" y="4967094"/>
                <a:ext cx="428625" cy="285750"/>
              </a:xfrm>
              <a:prstGeom prst="ellipse">
                <a:avLst/>
              </a:prstGeom>
              <a:solidFill>
                <a:srgbClr val="FF0000"/>
              </a:solidFill>
              <a:ln w="12700" algn="ctr">
                <a:solidFill>
                  <a:schemeClr val="tx1"/>
                </a:solidFill>
                <a:round/>
                <a:tailEnd type="none" w="med" len="sm"/>
              </a:ln>
            </p:spPr>
            <p:txBody>
              <a:bodyPr wrap="none"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3"/>
                  </a:buBlip>
                  <a:defRPr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kumimoji="1" lang="zh-CN" altLang="en-US" sz="1000">
                  <a:solidFill>
                    <a:schemeClr val="tx1"/>
                  </a:solidFill>
                  <a:latin typeface="Times New Roman" panose="02020603050405020304" pitchFamily="18" charset="0"/>
                </a:endParaRPr>
              </a:p>
            </p:txBody>
          </p:sp>
          <p:sp>
            <p:nvSpPr>
              <p:cNvPr id="35" name="TextBox 16"/>
              <p:cNvSpPr txBox="1">
                <a:spLocks noChangeArrowheads="1"/>
              </p:cNvSpPr>
              <p:nvPr/>
            </p:nvSpPr>
            <p:spPr bwMode="auto">
              <a:xfrm>
                <a:off x="956364" y="4103494"/>
                <a:ext cx="785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3"/>
                  </a:buBlip>
                  <a:defRPr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 typeface="Arial" panose="020B0604020202020204" pitchFamily="34" charset="0"/>
                  <a:buNone/>
                </a:pPr>
                <a:r>
                  <a:rPr lang="en-US" altLang="zh-CN" sz="1800" dirty="0">
                    <a:solidFill>
                      <a:schemeClr val="tx1"/>
                    </a:solidFill>
                    <a:latin typeface="Times New Roman" panose="02020603050405020304" pitchFamily="18" charset="0"/>
                  </a:rPr>
                  <a:t>Bob</a:t>
                </a:r>
                <a:endParaRPr lang="zh-CN" altLang="en-US" sz="1800" dirty="0">
                  <a:solidFill>
                    <a:schemeClr val="tx1"/>
                  </a:solidFill>
                  <a:latin typeface="Times New Roman" panose="02020603050405020304" pitchFamily="18" charset="0"/>
                </a:endParaRPr>
              </a:p>
            </p:txBody>
          </p:sp>
          <p:sp>
            <p:nvSpPr>
              <p:cNvPr id="36" name="TextBox 17"/>
              <p:cNvSpPr txBox="1">
                <a:spLocks noChangeArrowheads="1"/>
              </p:cNvSpPr>
              <p:nvPr/>
            </p:nvSpPr>
            <p:spPr bwMode="auto">
              <a:xfrm>
                <a:off x="2180327" y="5254431"/>
                <a:ext cx="785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3"/>
                  </a:buBlip>
                  <a:defRPr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 typeface="Arial" panose="020B0604020202020204" pitchFamily="34" charset="0"/>
                  <a:buNone/>
                </a:pPr>
                <a:r>
                  <a:rPr lang="en-US" altLang="zh-CN" sz="1800" dirty="0">
                    <a:solidFill>
                      <a:schemeClr val="tx1"/>
                    </a:solidFill>
                    <a:latin typeface="Times New Roman" panose="02020603050405020304" pitchFamily="18" charset="0"/>
                  </a:rPr>
                  <a:t>Darth</a:t>
                </a:r>
                <a:endParaRPr lang="zh-CN" altLang="en-US" sz="1800" dirty="0">
                  <a:solidFill>
                    <a:schemeClr val="tx1"/>
                  </a:solidFill>
                  <a:latin typeface="Times New Roman" panose="02020603050405020304" pitchFamily="18" charset="0"/>
                </a:endParaRPr>
              </a:p>
            </p:txBody>
          </p:sp>
          <p:sp>
            <p:nvSpPr>
              <p:cNvPr id="37" name="TextBox 18"/>
              <p:cNvSpPr txBox="1">
                <a:spLocks noChangeArrowheads="1"/>
              </p:cNvSpPr>
              <p:nvPr/>
            </p:nvSpPr>
            <p:spPr bwMode="auto">
              <a:xfrm>
                <a:off x="2745476" y="4114379"/>
                <a:ext cx="10715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3"/>
                  </a:buBlip>
                  <a:defRPr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 typeface="Arial" panose="020B0604020202020204" pitchFamily="34" charset="0"/>
                  <a:buNone/>
                </a:pPr>
                <a:r>
                  <a:rPr lang="en-US" altLang="zh-CN" sz="1800" dirty="0">
                    <a:solidFill>
                      <a:schemeClr val="tx1"/>
                    </a:solidFill>
                    <a:latin typeface="Times New Roman" panose="02020603050405020304" pitchFamily="18" charset="0"/>
                  </a:rPr>
                  <a:t>Alice</a:t>
                </a:r>
                <a:endParaRPr lang="zh-CN" altLang="en-US" sz="1800" dirty="0">
                  <a:solidFill>
                    <a:schemeClr val="tx1"/>
                  </a:solidFill>
                  <a:latin typeface="Times New Roman" panose="02020603050405020304" pitchFamily="18" charset="0"/>
                </a:endParaRPr>
              </a:p>
            </p:txBody>
          </p:sp>
        </p:grpSp>
      </p:grpSp>
      <p:cxnSp>
        <p:nvCxnSpPr>
          <p:cNvPr id="38" name="形状 14"/>
          <p:cNvCxnSpPr>
            <a:cxnSpLocks noChangeShapeType="1"/>
          </p:cNvCxnSpPr>
          <p:nvPr/>
        </p:nvCxnSpPr>
        <p:spPr bwMode="auto">
          <a:xfrm>
            <a:off x="5056893" y="3724960"/>
            <a:ext cx="719138" cy="423863"/>
          </a:xfrm>
          <a:prstGeom prst="curvedConnector2">
            <a:avLst/>
          </a:prstGeom>
          <a:noFill/>
          <a:ln w="19050" algn="ctr">
            <a:solidFill>
              <a:srgbClr val="FF0000"/>
            </a:solidFill>
            <a:round/>
            <a:tailEnd type="arrow" w="med" len="med"/>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par>
                          <p:cTn id="16" fill="hold">
                            <p:stCondLst>
                              <p:cond delay="10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 to="0" calcmode="lin" valueType="num">
                                      <p:cBhvr>
                                        <p:cTn id="19" dur="500" decel="100000" fill="hold">
                                          <p:stCondLst>
                                            <p:cond delay="0"/>
                                          </p:stCondLst>
                                        </p:cTn>
                                        <p:tgtEl>
                                          <p:spTgt spid="9"/>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9"/>
                                        </p:tgtEl>
                                      </p:cBhvr>
                                    </p:animEffect>
                                    <p:animScale>
                                      <p:cBhvr>
                                        <p:cTn id="21" dur="500" decel="100000" fill="hold">
                                          <p:stCondLst>
                                            <p:cond delay="0"/>
                                          </p:stCondLst>
                                        </p:cTn>
                                        <p:tgtEl>
                                          <p:spTgt spid="9"/>
                                        </p:tgtEl>
                                      </p:cBhvr>
                                      <p:by x="100000" y="100000"/>
                                      <p:from x="110000" y="110000"/>
                                      <p:to x="100000" y="100000"/>
                                    </p:animScale>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par>
                          <p:cTn id="27" fill="hold">
                            <p:stCondLst>
                              <p:cond delay="500"/>
                            </p:stCondLst>
                            <p:childTnLst>
                              <p:par>
                                <p:cTn id="28" presetID="10" presetClass="entr" presetSubtype="0" fill="hold" grpId="0" nodeType="afterEffect">
                                  <p:stCondLst>
                                    <p:cond delay="0"/>
                                  </p:stCondLst>
                                  <p:iterate type="wd">
                                    <p:tmPct val="10000"/>
                                  </p:iterate>
                                  <p:childTnLst>
                                    <p:set>
                                      <p:cBhvr>
                                        <p:cTn id="29" dur="1" fill="hold">
                                          <p:stCondLst>
                                            <p:cond delay="0"/>
                                          </p:stCondLst>
                                        </p:cTn>
                                        <p:tgtEl>
                                          <p:spTgt spid="28"/>
                                        </p:tgtEl>
                                        <p:attrNameLst>
                                          <p:attrName>style.visibility</p:attrName>
                                        </p:attrNameLst>
                                      </p:cBhvr>
                                      <p:to>
                                        <p:strVal val="visible"/>
                                      </p:to>
                                    </p:set>
                                    <p:anim to="0" calcmode="lin" valueType="num">
                                      <p:cBhvr>
                                        <p:cTn id="30" dur="500" decel="100000" fill="hold">
                                          <p:stCondLst>
                                            <p:cond delay="0"/>
                                          </p:stCondLst>
                                        </p:cTn>
                                        <p:tgtEl>
                                          <p:spTgt spid="28"/>
                                        </p:tgtEl>
                                        <p:attrNameLst>
                                          <p:attrName>ppt_y</p:attrName>
                                        </p:attrNameLst>
                                      </p:cBhvr>
                                      <p:tavLst>
                                        <p:tav tm="0">
                                          <p:val>
                                            <p:strVal val="ppt_y+0.02"/>
                                          </p:val>
                                        </p:tav>
                                        <p:tav tm="100000">
                                          <p:val>
                                            <p:strVal val="#ppt_y"/>
                                          </p:val>
                                        </p:tav>
                                      </p:tavLst>
                                    </p:anim>
                                    <p:animEffect transition="in" filter="fade">
                                      <p:cBhvr>
                                        <p:cTn id="31" dur="500">
                                          <p:stCondLst>
                                            <p:cond delay="0"/>
                                          </p:stCondLst>
                                        </p:cTn>
                                        <p:tgtEl>
                                          <p:spTgt spid="28"/>
                                        </p:tgtEl>
                                      </p:cBhvr>
                                    </p:animEffect>
                                    <p:animScale>
                                      <p:cBhvr>
                                        <p:cTn id="32" dur="500" decel="100000" fill="hold">
                                          <p:stCondLst>
                                            <p:cond delay="0"/>
                                          </p:stCondLst>
                                        </p:cTn>
                                        <p:tgtEl>
                                          <p:spTgt spid="28"/>
                                        </p:tgtEl>
                                      </p:cBhvr>
                                      <p:by x="100000" y="100000"/>
                                      <p:from x="110000" y="110000"/>
                                      <p:to x="100000" y="100000"/>
                                    </p:animScale>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randombar(horizontal)">
                                      <p:cBhvr>
                                        <p:cTn id="3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P spid="9"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2681602" y="653569"/>
            <a:ext cx="5001369" cy="553998"/>
          </a:xfrm>
          <a:prstGeom prst="rect">
            <a:avLst/>
          </a:prstGeom>
          <a:noFill/>
        </p:spPr>
        <p:txBody>
          <a:bodyPr wrap="none" lIns="0" tIns="0" rIns="0" bIns="0" rtlCol="0">
            <a:spAutoFit/>
          </a:bodyPr>
          <a:lstStyle/>
          <a:p>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安全问题</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4</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：数据篡改</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 IP</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协议仅提供对首部的校验</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9" name="矩形 8"/>
          <p:cNvSpPr/>
          <p:nvPr/>
        </p:nvSpPr>
        <p:spPr>
          <a:xfrm>
            <a:off x="968188" y="2139911"/>
            <a:ext cx="10018339" cy="960263"/>
          </a:xfrm>
          <a:prstGeom prst="rect">
            <a:avLst/>
          </a:prstGeom>
        </p:spPr>
        <p:txBody>
          <a:bodyPr wrap="square">
            <a:spAutoFit/>
          </a:bodyPr>
          <a:lstStyle/>
          <a:p>
            <a:pPr marL="1257300" lvl="2" indent="-342900">
              <a:lnSpc>
                <a:spcPct val="12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由于</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IP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层没有采用任何机制保证数据净荷的正确性，攻击者可能截取数据报，修改数据报中的内容，将修改结果发送给接收方。</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8" name="文本框 27"/>
          <p:cNvSpPr txBox="1"/>
          <p:nvPr/>
        </p:nvSpPr>
        <p:spPr>
          <a:xfrm>
            <a:off x="1450374" y="5641868"/>
            <a:ext cx="9891092" cy="517065"/>
          </a:xfrm>
          <a:prstGeom prst="rect">
            <a:avLst/>
          </a:prstGeom>
          <a:noFill/>
        </p:spPr>
        <p:txBody>
          <a:bodyPr wrap="square" rtlCol="0">
            <a:spAutoFit/>
          </a:bodyPr>
          <a:lstStyle/>
          <a:p>
            <a:pPr marL="800100" lvl="1" indent="-342900">
              <a:lnSpc>
                <a:spcPct val="120000"/>
              </a:lnSpc>
              <a:spcAft>
                <a:spcPts val="600"/>
              </a:spcAft>
              <a:buClr>
                <a:srgbClr val="15449F"/>
              </a:buClr>
              <a:buFont typeface="Wingdings" panose="05000000000000000000" pitchFamily="2" charset="2"/>
              <a:buChar char="l"/>
              <a:defRPr/>
            </a:pPr>
            <a:r>
              <a:rPr lang="zh-CN" altLang="en-US" sz="2400" dirty="0">
                <a:solidFill>
                  <a:srgbClr val="FF0000"/>
                </a:solidFill>
                <a:latin typeface="方正正大黑简体" panose="02000000000000000000" pitchFamily="2" charset="-122"/>
                <a:ea typeface="方正正大黑简体" panose="02000000000000000000" pitchFamily="2" charset="-122"/>
              </a:rPr>
              <a:t>防范措施：</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对</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IP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数据报净荷部分实行</a:t>
            </a:r>
            <a:r>
              <a:rPr lang="zh-CN" altLang="en-US" sz="2400" dirty="0">
                <a:solidFill>
                  <a:srgbClr val="FF0000"/>
                </a:solidFill>
                <a:latin typeface="方正正大黑简体" panose="02000000000000000000" pitchFamily="2" charset="-122"/>
                <a:ea typeface="方正正大黑简体" panose="02000000000000000000" pitchFamily="2" charset="-122"/>
              </a:rPr>
              <a:t>完整性检测</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机制，</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IPSec</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endPar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grpSp>
        <p:nvGrpSpPr>
          <p:cNvPr id="38" name="组合 37"/>
          <p:cNvGrpSpPr/>
          <p:nvPr/>
        </p:nvGrpSpPr>
        <p:grpSpPr>
          <a:xfrm>
            <a:off x="4504575" y="3326596"/>
            <a:ext cx="3707095" cy="1840783"/>
            <a:chOff x="956364" y="4103494"/>
            <a:chExt cx="2860674" cy="1225085"/>
          </a:xfrm>
        </p:grpSpPr>
        <p:sp>
          <p:nvSpPr>
            <p:cNvPr id="39" name="椭圆 8"/>
            <p:cNvSpPr>
              <a:spLocks noChangeArrowheads="1"/>
            </p:cNvSpPr>
            <p:nvPr/>
          </p:nvSpPr>
          <p:spPr bwMode="auto">
            <a:xfrm>
              <a:off x="2839169" y="4359273"/>
              <a:ext cx="142875" cy="142875"/>
            </a:xfrm>
            <a:prstGeom prst="ellipse">
              <a:avLst/>
            </a:prstGeom>
            <a:solidFill>
              <a:srgbClr val="4D4DFD"/>
            </a:solidFill>
            <a:ln w="12700" algn="ctr">
              <a:solidFill>
                <a:schemeClr val="tx1"/>
              </a:solidFill>
              <a:round/>
              <a:tailEnd type="none" w="med" len="sm"/>
            </a:ln>
          </p:spPr>
          <p:txBody>
            <a:bodyPr wrap="none"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3"/>
                </a:buBlip>
                <a:defRPr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kumimoji="1" lang="zh-CN" altLang="en-US" sz="1000">
                <a:solidFill>
                  <a:schemeClr val="tx1"/>
                </a:solidFill>
                <a:latin typeface="Times New Roman" panose="02020603050405020304" pitchFamily="18" charset="0"/>
              </a:endParaRPr>
            </a:p>
          </p:txBody>
        </p:sp>
        <p:grpSp>
          <p:nvGrpSpPr>
            <p:cNvPr id="40" name="组合 39"/>
            <p:cNvGrpSpPr/>
            <p:nvPr/>
          </p:nvGrpSpPr>
          <p:grpSpPr>
            <a:xfrm>
              <a:off x="956364" y="4103494"/>
              <a:ext cx="2860674" cy="1225085"/>
              <a:chOff x="956364" y="4103494"/>
              <a:chExt cx="2860674" cy="1225085"/>
            </a:xfrm>
          </p:grpSpPr>
          <p:sp>
            <p:nvSpPr>
              <p:cNvPr id="41" name="椭圆 7"/>
              <p:cNvSpPr>
                <a:spLocks noChangeArrowheads="1"/>
              </p:cNvSpPr>
              <p:nvPr/>
            </p:nvSpPr>
            <p:spPr bwMode="auto">
              <a:xfrm>
                <a:off x="1172264" y="4471794"/>
                <a:ext cx="142875" cy="142875"/>
              </a:xfrm>
              <a:prstGeom prst="ellipse">
                <a:avLst/>
              </a:prstGeom>
              <a:solidFill>
                <a:srgbClr val="4D4DFD"/>
              </a:solidFill>
              <a:ln w="12700" algn="ctr">
                <a:solidFill>
                  <a:schemeClr val="tx1"/>
                </a:solidFill>
                <a:round/>
                <a:tailEnd type="none" w="med" len="sm"/>
              </a:ln>
            </p:spPr>
            <p:txBody>
              <a:bodyPr wrap="none"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3"/>
                  </a:buBlip>
                  <a:defRPr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kumimoji="1" lang="zh-CN" altLang="en-US" sz="1000">
                  <a:solidFill>
                    <a:schemeClr val="tx1"/>
                  </a:solidFill>
                  <a:latin typeface="Times New Roman" panose="02020603050405020304" pitchFamily="18" charset="0"/>
                </a:endParaRPr>
              </a:p>
            </p:txBody>
          </p:sp>
          <p:sp>
            <p:nvSpPr>
              <p:cNvPr id="42" name="椭圆 15"/>
              <p:cNvSpPr>
                <a:spLocks noChangeArrowheads="1"/>
              </p:cNvSpPr>
              <p:nvPr/>
            </p:nvSpPr>
            <p:spPr bwMode="auto">
              <a:xfrm>
                <a:off x="1819964" y="4967094"/>
                <a:ext cx="428625" cy="285750"/>
              </a:xfrm>
              <a:prstGeom prst="ellipse">
                <a:avLst/>
              </a:prstGeom>
              <a:solidFill>
                <a:srgbClr val="FF0000"/>
              </a:solidFill>
              <a:ln w="12700" algn="ctr">
                <a:solidFill>
                  <a:schemeClr val="tx1"/>
                </a:solidFill>
                <a:round/>
                <a:tailEnd type="none" w="med" len="sm"/>
              </a:ln>
            </p:spPr>
            <p:txBody>
              <a:bodyPr wrap="none"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3"/>
                  </a:buBlip>
                  <a:defRPr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kumimoji="1" lang="zh-CN" altLang="en-US" sz="1000">
                  <a:solidFill>
                    <a:schemeClr val="tx1"/>
                  </a:solidFill>
                  <a:latin typeface="Times New Roman" panose="02020603050405020304" pitchFamily="18" charset="0"/>
                </a:endParaRPr>
              </a:p>
            </p:txBody>
          </p:sp>
          <p:sp>
            <p:nvSpPr>
              <p:cNvPr id="43" name="TextBox 16"/>
              <p:cNvSpPr txBox="1">
                <a:spLocks noChangeArrowheads="1"/>
              </p:cNvSpPr>
              <p:nvPr/>
            </p:nvSpPr>
            <p:spPr bwMode="auto">
              <a:xfrm>
                <a:off x="956364" y="4103494"/>
                <a:ext cx="785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3"/>
                  </a:buBlip>
                  <a:defRPr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 typeface="Arial" panose="020B0604020202020204" pitchFamily="34" charset="0"/>
                  <a:buNone/>
                </a:pPr>
                <a:r>
                  <a:rPr lang="en-US" altLang="zh-CN" sz="1800" dirty="0">
                    <a:solidFill>
                      <a:schemeClr val="tx1"/>
                    </a:solidFill>
                    <a:latin typeface="Times New Roman" panose="02020603050405020304" pitchFamily="18" charset="0"/>
                  </a:rPr>
                  <a:t>Bob</a:t>
                </a:r>
                <a:endParaRPr lang="zh-CN" altLang="en-US" sz="1800" dirty="0">
                  <a:solidFill>
                    <a:schemeClr val="tx1"/>
                  </a:solidFill>
                  <a:latin typeface="Times New Roman" panose="02020603050405020304" pitchFamily="18" charset="0"/>
                </a:endParaRPr>
              </a:p>
            </p:txBody>
          </p:sp>
          <p:sp>
            <p:nvSpPr>
              <p:cNvPr id="44" name="TextBox 17"/>
              <p:cNvSpPr txBox="1">
                <a:spLocks noChangeArrowheads="1"/>
              </p:cNvSpPr>
              <p:nvPr/>
            </p:nvSpPr>
            <p:spPr bwMode="auto">
              <a:xfrm>
                <a:off x="2281133" y="4958691"/>
                <a:ext cx="785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3"/>
                  </a:buBlip>
                  <a:defRPr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 typeface="Arial" panose="020B0604020202020204" pitchFamily="34" charset="0"/>
                  <a:buNone/>
                </a:pPr>
                <a:r>
                  <a:rPr lang="en-US" altLang="zh-CN" sz="1800" dirty="0">
                    <a:solidFill>
                      <a:schemeClr val="tx1"/>
                    </a:solidFill>
                    <a:latin typeface="Times New Roman" panose="02020603050405020304" pitchFamily="18" charset="0"/>
                  </a:rPr>
                  <a:t>Darth</a:t>
                </a:r>
                <a:endParaRPr lang="zh-CN" altLang="en-US" sz="1800" dirty="0">
                  <a:solidFill>
                    <a:schemeClr val="tx1"/>
                  </a:solidFill>
                  <a:latin typeface="Times New Roman" panose="02020603050405020304" pitchFamily="18" charset="0"/>
                </a:endParaRPr>
              </a:p>
            </p:txBody>
          </p:sp>
          <p:sp>
            <p:nvSpPr>
              <p:cNvPr id="45" name="TextBox 18"/>
              <p:cNvSpPr txBox="1">
                <a:spLocks noChangeArrowheads="1"/>
              </p:cNvSpPr>
              <p:nvPr/>
            </p:nvSpPr>
            <p:spPr bwMode="auto">
              <a:xfrm>
                <a:off x="2745476" y="4114379"/>
                <a:ext cx="10715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3"/>
                  </a:buBlip>
                  <a:defRPr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 typeface="Arial" panose="020B0604020202020204" pitchFamily="34" charset="0"/>
                  <a:buNone/>
                </a:pPr>
                <a:r>
                  <a:rPr lang="en-US" altLang="zh-CN" sz="1800">
                    <a:solidFill>
                      <a:schemeClr val="tx1"/>
                    </a:solidFill>
                    <a:latin typeface="Times New Roman" panose="02020603050405020304" pitchFamily="18" charset="0"/>
                  </a:rPr>
                  <a:t>Alice</a:t>
                </a:r>
                <a:endParaRPr lang="zh-CN" altLang="en-US" sz="1800" dirty="0">
                  <a:solidFill>
                    <a:schemeClr val="tx1"/>
                  </a:solidFill>
                  <a:latin typeface="Times New Roman" panose="02020603050405020304" pitchFamily="18" charset="0"/>
                </a:endParaRPr>
              </a:p>
            </p:txBody>
          </p:sp>
        </p:grpSp>
      </p:grpSp>
      <p:cxnSp>
        <p:nvCxnSpPr>
          <p:cNvPr id="46" name="形状 14"/>
          <p:cNvCxnSpPr>
            <a:cxnSpLocks noChangeShapeType="1"/>
            <a:endCxn id="42" idx="0"/>
          </p:cNvCxnSpPr>
          <p:nvPr/>
        </p:nvCxnSpPr>
        <p:spPr bwMode="auto">
          <a:xfrm>
            <a:off x="4881531" y="3806527"/>
            <a:ext cx="1019891" cy="817693"/>
          </a:xfrm>
          <a:prstGeom prst="curvedConnector2">
            <a:avLst/>
          </a:prstGeom>
          <a:noFill/>
          <a:ln w="19050"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47" name="形状 51"/>
          <p:cNvCxnSpPr>
            <a:cxnSpLocks noChangeShapeType="1"/>
            <a:stCxn id="42" idx="7"/>
          </p:cNvCxnSpPr>
          <p:nvPr/>
        </p:nvCxnSpPr>
        <p:spPr bwMode="auto">
          <a:xfrm rot="5400000" flipH="1" flipV="1">
            <a:off x="6099802" y="3842434"/>
            <a:ext cx="842665" cy="846664"/>
          </a:xfrm>
          <a:prstGeom prst="curvedConnector2">
            <a:avLst/>
          </a:prstGeom>
          <a:noFill/>
          <a:ln w="19050" algn="ctr">
            <a:solidFill>
              <a:srgbClr val="FF0000"/>
            </a:solidFill>
            <a:round/>
            <a:tailEnd type="arrow" w="med" len="med"/>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par>
                          <p:cTn id="16" fill="hold">
                            <p:stCondLst>
                              <p:cond delay="11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 to="0" calcmode="lin" valueType="num">
                                      <p:cBhvr>
                                        <p:cTn id="19" dur="500" decel="100000" fill="hold">
                                          <p:stCondLst>
                                            <p:cond delay="0"/>
                                          </p:stCondLst>
                                        </p:cTn>
                                        <p:tgtEl>
                                          <p:spTgt spid="9"/>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9"/>
                                        </p:tgtEl>
                                      </p:cBhvr>
                                    </p:animEffect>
                                    <p:animScale>
                                      <p:cBhvr>
                                        <p:cTn id="21" dur="500" decel="100000" fill="hold">
                                          <p:stCondLst>
                                            <p:cond delay="0"/>
                                          </p:stCondLst>
                                        </p:cTn>
                                        <p:tgtEl>
                                          <p:spTgt spid="9"/>
                                        </p:tgtEl>
                                      </p:cBhvr>
                                      <p:by x="100000" y="100000"/>
                                      <p:from x="110000" y="110000"/>
                                      <p:to x="100000" y="100000"/>
                                    </p:animScale>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randombar(horizontal)">
                                      <p:cBhvr>
                                        <p:cTn id="31" dur="500"/>
                                        <p:tgtEl>
                                          <p:spTgt spid="46"/>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randombar(horizontal)">
                                      <p:cBhvr>
                                        <p:cTn id="36" dur="500"/>
                                        <p:tgtEl>
                                          <p:spTgt spid="47"/>
                                        </p:tgtEl>
                                      </p:cBhvr>
                                    </p:animEffect>
                                  </p:childTnLst>
                                </p:cTn>
                              </p:par>
                            </p:childTnLst>
                          </p:cTn>
                        </p:par>
                        <p:par>
                          <p:cTn id="37" fill="hold">
                            <p:stCondLst>
                              <p:cond delay="500"/>
                            </p:stCondLst>
                            <p:childTnLst>
                              <p:par>
                                <p:cTn id="38" presetID="10" presetClass="entr" presetSubtype="0" fill="hold" grpId="0" nodeType="afterEffect">
                                  <p:stCondLst>
                                    <p:cond delay="0"/>
                                  </p:stCondLst>
                                  <p:iterate type="wd">
                                    <p:tmPct val="10000"/>
                                  </p:iterate>
                                  <p:childTnLst>
                                    <p:set>
                                      <p:cBhvr>
                                        <p:cTn id="39" dur="1" fill="hold">
                                          <p:stCondLst>
                                            <p:cond delay="0"/>
                                          </p:stCondLst>
                                        </p:cTn>
                                        <p:tgtEl>
                                          <p:spTgt spid="28"/>
                                        </p:tgtEl>
                                        <p:attrNameLst>
                                          <p:attrName>style.visibility</p:attrName>
                                        </p:attrNameLst>
                                      </p:cBhvr>
                                      <p:to>
                                        <p:strVal val="visible"/>
                                      </p:to>
                                    </p:set>
                                    <p:anim to="0" calcmode="lin" valueType="num">
                                      <p:cBhvr>
                                        <p:cTn id="40" dur="500" decel="100000" fill="hold">
                                          <p:stCondLst>
                                            <p:cond delay="0"/>
                                          </p:stCondLst>
                                        </p:cTn>
                                        <p:tgtEl>
                                          <p:spTgt spid="28"/>
                                        </p:tgtEl>
                                        <p:attrNameLst>
                                          <p:attrName>ppt_y</p:attrName>
                                        </p:attrNameLst>
                                      </p:cBhvr>
                                      <p:tavLst>
                                        <p:tav tm="0">
                                          <p:val>
                                            <p:strVal val="ppt_y+0.02"/>
                                          </p:val>
                                        </p:tav>
                                        <p:tav tm="100000">
                                          <p:val>
                                            <p:strVal val="#ppt_y"/>
                                          </p:val>
                                        </p:tav>
                                      </p:tavLst>
                                    </p:anim>
                                    <p:animEffect transition="in" filter="fade">
                                      <p:cBhvr>
                                        <p:cTn id="41" dur="500">
                                          <p:stCondLst>
                                            <p:cond delay="0"/>
                                          </p:stCondLst>
                                        </p:cTn>
                                        <p:tgtEl>
                                          <p:spTgt spid="28"/>
                                        </p:tgtEl>
                                      </p:cBhvr>
                                    </p:animEffect>
                                    <p:animScale>
                                      <p:cBhvr>
                                        <p:cTn id="42" dur="500" decel="100000" fill="hold">
                                          <p:stCondLst>
                                            <p:cond delay="0"/>
                                          </p:stCondLst>
                                        </p:cTn>
                                        <p:tgtEl>
                                          <p:spTgt spid="28"/>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P spid="9"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2681602" y="653569"/>
            <a:ext cx="5977598" cy="553998"/>
          </a:xfrm>
          <a:prstGeom prst="rect">
            <a:avLst/>
          </a:prstGeom>
          <a:noFill/>
        </p:spPr>
        <p:txBody>
          <a:bodyPr wrap="none" lIns="0" tIns="0" rIns="0" bIns="0" rtlCol="0">
            <a:spAutoFit/>
          </a:bodyPr>
          <a:lstStyle/>
          <a:p>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安全问题</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5</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源路由欺骗</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 IP</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支持源路由选项</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9" name="矩形 8"/>
          <p:cNvSpPr/>
          <p:nvPr/>
        </p:nvSpPr>
        <p:spPr>
          <a:xfrm>
            <a:off x="968188" y="2089670"/>
            <a:ext cx="10157510" cy="1480405"/>
          </a:xfrm>
          <a:prstGeom prst="rect">
            <a:avLst/>
          </a:prstGeom>
        </p:spPr>
        <p:txBody>
          <a:bodyPr wrap="square">
            <a:spAutoFit/>
          </a:bodyPr>
          <a:lstStyle/>
          <a:p>
            <a:pPr marL="1257300" lvl="2" indent="-342900">
              <a:lnSpc>
                <a:spcPct val="120000"/>
              </a:lnSpc>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IP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数据包中有一个“</a:t>
            </a:r>
            <a:r>
              <a:rPr lang="en-US" altLang="zh-CN" sz="2400" dirty="0">
                <a:solidFill>
                  <a:srgbClr val="FF0000"/>
                </a:solidFill>
                <a:latin typeface="方正正大黑简体" panose="02000000000000000000" pitchFamily="2" charset="-122"/>
                <a:ea typeface="方正正大黑简体" panose="02000000000000000000" pitchFamily="2" charset="-122"/>
              </a:rPr>
              <a:t>IP source routing</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选项，可以</a:t>
            </a:r>
            <a:r>
              <a:rPr lang="zh-CN" altLang="en-US" sz="2400" dirty="0">
                <a:solidFill>
                  <a:srgbClr val="FF0000"/>
                </a:solidFill>
                <a:latin typeface="方正正大黑简体" panose="02000000000000000000" pitchFamily="2" charset="-122"/>
                <a:ea typeface="方正正大黑简体" panose="02000000000000000000" pitchFamily="2" charset="-122"/>
              </a:rPr>
              <a:t>指定从源到目的的路由</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，则目的到源的应答包也会沿着这个路由传递。</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257300" lvl="2" indent="-342900">
              <a:lnSpc>
                <a:spcPct val="12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攻击者可以利用该选项获取到应答数据包。</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8" name="文本框 27"/>
          <p:cNvSpPr txBox="1"/>
          <p:nvPr/>
        </p:nvSpPr>
        <p:spPr>
          <a:xfrm>
            <a:off x="6243484" y="3881898"/>
            <a:ext cx="4882214" cy="941155"/>
          </a:xfrm>
          <a:prstGeom prst="rect">
            <a:avLst/>
          </a:prstGeom>
          <a:noFill/>
        </p:spPr>
        <p:txBody>
          <a:bodyPr wrap="square" rtlCol="0">
            <a:spAutoFit/>
          </a:bodyPr>
          <a:lstStyle/>
          <a:p>
            <a:pPr marL="800100" lvl="1" indent="-342900">
              <a:lnSpc>
                <a:spcPct val="120000"/>
              </a:lnSpc>
              <a:spcAft>
                <a:spcPts val="600"/>
              </a:spcAft>
              <a:buClr>
                <a:srgbClr val="15449F"/>
              </a:buClr>
              <a:buFont typeface="Wingdings" panose="05000000000000000000" pitchFamily="2" charset="2"/>
              <a:buChar char="l"/>
              <a:defRPr/>
            </a:pPr>
            <a:r>
              <a:rPr lang="zh-CN" altLang="en-US" sz="2400" dirty="0">
                <a:solidFill>
                  <a:srgbClr val="FF0000"/>
                </a:solidFill>
                <a:latin typeface="方正正大黑简体" panose="02000000000000000000" pitchFamily="2" charset="-122"/>
                <a:ea typeface="方正正大黑简体" panose="02000000000000000000" pitchFamily="2" charset="-122"/>
              </a:rPr>
              <a:t>防范措施：</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路由器上关闭源路由功能。</a:t>
            </a:r>
            <a:endPar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pic>
        <p:nvPicPr>
          <p:cNvPr id="2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1040" y="3489420"/>
            <a:ext cx="4684895" cy="2904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par>
                          <p:cTn id="16" fill="hold">
                            <p:stCondLst>
                              <p:cond delay="9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xEl>
                                              <p:pRg st="0" end="0"/>
                                            </p:txEl>
                                          </p:spTgt>
                                        </p:tgtEl>
                                        <p:attrNameLst>
                                          <p:attrName>style.visibility</p:attrName>
                                        </p:attrNameLst>
                                      </p:cBhvr>
                                      <p:to>
                                        <p:strVal val="visible"/>
                                      </p:to>
                                    </p:set>
                                    <p:anim to="0" calcmode="lin" valueType="num">
                                      <p:cBhvr>
                                        <p:cTn id="19" dur="500" decel="100000" fill="hold">
                                          <p:stCondLst>
                                            <p:cond delay="0"/>
                                          </p:stCondLst>
                                        </p:cTn>
                                        <p:tgtEl>
                                          <p:spTgt spid="9">
                                            <p:txEl>
                                              <p:pRg st="0" end="0"/>
                                            </p:txEl>
                                          </p:spTgt>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9">
                                            <p:txEl>
                                              <p:pRg st="0" end="0"/>
                                            </p:txEl>
                                          </p:spTgt>
                                        </p:tgtEl>
                                      </p:cBhvr>
                                    </p:animEffect>
                                    <p:animScale>
                                      <p:cBhvr>
                                        <p:cTn id="21" dur="500" decel="100000" fill="hold">
                                          <p:stCondLst>
                                            <p:cond delay="0"/>
                                          </p:stCondLst>
                                        </p:cTn>
                                        <p:tgtEl>
                                          <p:spTgt spid="9">
                                            <p:txEl>
                                              <p:pRg st="0" end="0"/>
                                            </p:txEl>
                                          </p:spTgt>
                                        </p:tgtEl>
                                      </p:cBhvr>
                                      <p:by x="100000" y="100000"/>
                                      <p:from x="110000" y="110000"/>
                                      <p:to x="100000" y="100000"/>
                                    </p:animScale>
                                  </p:childTnLst>
                                </p:cTn>
                              </p:par>
                            </p:childTnLst>
                          </p:cTn>
                        </p:par>
                        <p:par>
                          <p:cTn id="22" fill="hold">
                            <p:stCondLst>
                              <p:cond delay="4599"/>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9">
                                            <p:txEl>
                                              <p:pRg st="1" end="1"/>
                                            </p:txEl>
                                          </p:spTgt>
                                        </p:tgtEl>
                                        <p:attrNameLst>
                                          <p:attrName>style.visibility</p:attrName>
                                        </p:attrNameLst>
                                      </p:cBhvr>
                                      <p:to>
                                        <p:strVal val="visible"/>
                                      </p:to>
                                    </p:set>
                                    <p:anim to="0" calcmode="lin" valueType="num">
                                      <p:cBhvr>
                                        <p:cTn id="25" dur="500" decel="100000" fill="hold">
                                          <p:stCondLst>
                                            <p:cond delay="0"/>
                                          </p:stCondLst>
                                        </p:cTn>
                                        <p:tgtEl>
                                          <p:spTgt spid="9">
                                            <p:txEl>
                                              <p:pRg st="1" end="1"/>
                                            </p:txEl>
                                          </p:spTgt>
                                        </p:tgtEl>
                                        <p:attrNameLst>
                                          <p:attrName>ppt_y</p:attrName>
                                        </p:attrNameLst>
                                      </p:cBhvr>
                                      <p:tavLst>
                                        <p:tav tm="0">
                                          <p:val>
                                            <p:strVal val="ppt_y+0.02"/>
                                          </p:val>
                                        </p:tav>
                                        <p:tav tm="100000">
                                          <p:val>
                                            <p:strVal val="#ppt_y"/>
                                          </p:val>
                                        </p:tav>
                                      </p:tavLst>
                                    </p:anim>
                                    <p:animEffect transition="in" filter="fade">
                                      <p:cBhvr>
                                        <p:cTn id="26" dur="500">
                                          <p:stCondLst>
                                            <p:cond delay="0"/>
                                          </p:stCondLst>
                                        </p:cTn>
                                        <p:tgtEl>
                                          <p:spTgt spid="9">
                                            <p:txEl>
                                              <p:pRg st="1" end="1"/>
                                            </p:txEl>
                                          </p:spTgt>
                                        </p:tgtEl>
                                      </p:cBhvr>
                                    </p:animEffect>
                                    <p:animScale>
                                      <p:cBhvr>
                                        <p:cTn id="27" dur="500" decel="100000" fill="hold">
                                          <p:stCondLst>
                                            <p:cond delay="0"/>
                                          </p:stCondLst>
                                        </p:cTn>
                                        <p:tgtEl>
                                          <p:spTgt spid="9">
                                            <p:txEl>
                                              <p:pRg st="1" end="1"/>
                                            </p:txEl>
                                          </p:spTgt>
                                        </p:tgtEl>
                                      </p:cBhvr>
                                      <p:by x="100000" y="100000"/>
                                      <p:from x="110000" y="110000"/>
                                      <p:to x="100000" y="100000"/>
                                    </p:animScale>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1000"/>
                                        <p:tgtEl>
                                          <p:spTgt spid="27"/>
                                        </p:tgtEl>
                                      </p:cBhvr>
                                    </p:animEffect>
                                    <p:anim calcmode="lin" valueType="num">
                                      <p:cBhvr>
                                        <p:cTn id="33" dur="1000" fill="hold"/>
                                        <p:tgtEl>
                                          <p:spTgt spid="27"/>
                                        </p:tgtEl>
                                        <p:attrNameLst>
                                          <p:attrName>ppt_x</p:attrName>
                                        </p:attrNameLst>
                                      </p:cBhvr>
                                      <p:tavLst>
                                        <p:tav tm="0">
                                          <p:val>
                                            <p:strVal val="#ppt_x"/>
                                          </p:val>
                                        </p:tav>
                                        <p:tav tm="100000">
                                          <p:val>
                                            <p:strVal val="#ppt_x"/>
                                          </p:val>
                                        </p:tav>
                                      </p:tavLst>
                                    </p:anim>
                                    <p:anim calcmode="lin" valueType="num">
                                      <p:cBhvr>
                                        <p:cTn id="34" dur="1000" fill="hold"/>
                                        <p:tgtEl>
                                          <p:spTgt spid="27"/>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10" presetClass="entr" presetSubtype="0" fill="hold" grpId="0" nodeType="afterEffect">
                                  <p:stCondLst>
                                    <p:cond delay="0"/>
                                  </p:stCondLst>
                                  <p:iterate type="wd">
                                    <p:tmPct val="10000"/>
                                  </p:iterate>
                                  <p:childTnLst>
                                    <p:set>
                                      <p:cBhvr>
                                        <p:cTn id="37" dur="1" fill="hold">
                                          <p:stCondLst>
                                            <p:cond delay="0"/>
                                          </p:stCondLst>
                                        </p:cTn>
                                        <p:tgtEl>
                                          <p:spTgt spid="28"/>
                                        </p:tgtEl>
                                        <p:attrNameLst>
                                          <p:attrName>style.visibility</p:attrName>
                                        </p:attrNameLst>
                                      </p:cBhvr>
                                      <p:to>
                                        <p:strVal val="visible"/>
                                      </p:to>
                                    </p:set>
                                    <p:anim to="0" calcmode="lin" valueType="num">
                                      <p:cBhvr>
                                        <p:cTn id="38" dur="500" decel="100000" fill="hold">
                                          <p:stCondLst>
                                            <p:cond delay="0"/>
                                          </p:stCondLst>
                                        </p:cTn>
                                        <p:tgtEl>
                                          <p:spTgt spid="28"/>
                                        </p:tgtEl>
                                        <p:attrNameLst>
                                          <p:attrName>ppt_y</p:attrName>
                                        </p:attrNameLst>
                                      </p:cBhvr>
                                      <p:tavLst>
                                        <p:tav tm="0">
                                          <p:val>
                                            <p:strVal val="ppt_y+0.02"/>
                                          </p:val>
                                        </p:tav>
                                        <p:tav tm="100000">
                                          <p:val>
                                            <p:strVal val="#ppt_y"/>
                                          </p:val>
                                        </p:tav>
                                      </p:tavLst>
                                    </p:anim>
                                    <p:animEffect transition="in" filter="fade">
                                      <p:cBhvr>
                                        <p:cTn id="39" dur="500">
                                          <p:stCondLst>
                                            <p:cond delay="0"/>
                                          </p:stCondLst>
                                        </p:cTn>
                                        <p:tgtEl>
                                          <p:spTgt spid="28"/>
                                        </p:tgtEl>
                                      </p:cBhvr>
                                    </p:animEffect>
                                    <p:animScale>
                                      <p:cBhvr>
                                        <p:cTn id="40" dur="500" decel="100000" fill="hold">
                                          <p:stCondLst>
                                            <p:cond delay="0"/>
                                          </p:stCondLst>
                                        </p:cTn>
                                        <p:tgtEl>
                                          <p:spTgt spid="28"/>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P spid="9" grpId="0" uiExpand="1" build="p"/>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2681602" y="653569"/>
            <a:ext cx="5656998" cy="553998"/>
          </a:xfrm>
          <a:prstGeom prst="rect">
            <a:avLst/>
          </a:prstGeom>
          <a:noFill/>
        </p:spPr>
        <p:txBody>
          <a:bodyPr wrap="none" lIns="0" tIns="0" rIns="0" bIns="0" rtlCol="0">
            <a:spAutoFit/>
          </a:bodyPr>
          <a:lstStyle/>
          <a:p>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安全问题</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6</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分片攻击</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 IP</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支持分片重组</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9" name="矩形 8"/>
          <p:cNvSpPr/>
          <p:nvPr/>
        </p:nvSpPr>
        <p:spPr>
          <a:xfrm>
            <a:off x="968188" y="2139911"/>
            <a:ext cx="10157510" cy="517065"/>
          </a:xfrm>
          <a:prstGeom prst="rect">
            <a:avLst/>
          </a:prstGeom>
        </p:spPr>
        <p:txBody>
          <a:bodyPr wrap="square">
            <a:spAutoFit/>
          </a:bodyPr>
          <a:lstStyle/>
          <a:p>
            <a:pPr marL="1257300" lvl="2" indent="-342900">
              <a:lnSpc>
                <a:spcPct val="12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针对分片重组机制的攻击</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grpSp>
        <p:nvGrpSpPr>
          <p:cNvPr id="18" name="组合 17"/>
          <p:cNvGrpSpPr/>
          <p:nvPr/>
        </p:nvGrpSpPr>
        <p:grpSpPr>
          <a:xfrm>
            <a:off x="2046389" y="3268508"/>
            <a:ext cx="676228" cy="676228"/>
            <a:chOff x="1823973" y="2129051"/>
            <a:chExt cx="1009934" cy="1009934"/>
          </a:xfrm>
        </p:grpSpPr>
        <p:sp>
          <p:nvSpPr>
            <p:cNvPr id="19" name="椭圆 18"/>
            <p:cNvSpPr/>
            <p:nvPr/>
          </p:nvSpPr>
          <p:spPr>
            <a:xfrm>
              <a:off x="1823973" y="2129051"/>
              <a:ext cx="1009934" cy="1009934"/>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0" name="组合 19"/>
            <p:cNvGrpSpPr/>
            <p:nvPr/>
          </p:nvGrpSpPr>
          <p:grpSpPr>
            <a:xfrm>
              <a:off x="2076586" y="2362899"/>
              <a:ext cx="544442" cy="536576"/>
              <a:chOff x="7603929" y="2084388"/>
              <a:chExt cx="544442" cy="536576"/>
            </a:xfrm>
            <a:solidFill>
              <a:schemeClr val="bg1"/>
            </a:solidFill>
          </p:grpSpPr>
          <p:sp>
            <p:nvSpPr>
              <p:cNvPr id="21" name="Freeform 11"/>
              <p:cNvSpPr>
                <a:spLocks noEditPoints="1"/>
              </p:cNvSpPr>
              <p:nvPr/>
            </p:nvSpPr>
            <p:spPr bwMode="auto">
              <a:xfrm>
                <a:off x="8021388" y="2314577"/>
                <a:ext cx="126983" cy="104775"/>
              </a:xfrm>
              <a:custGeom>
                <a:avLst/>
                <a:gdLst>
                  <a:gd name="T0" fmla="*/ 0 w 45"/>
                  <a:gd name="T1" fmla="*/ 37 h 37"/>
                  <a:gd name="T2" fmla="*/ 45 w 45"/>
                  <a:gd name="T3" fmla="*/ 37 h 37"/>
                  <a:gd name="T4" fmla="*/ 45 w 45"/>
                  <a:gd name="T5" fmla="*/ 0 h 37"/>
                  <a:gd name="T6" fmla="*/ 0 w 45"/>
                  <a:gd name="T7" fmla="*/ 0 h 37"/>
                  <a:gd name="T8" fmla="*/ 0 w 45"/>
                  <a:gd name="T9" fmla="*/ 37 h 37"/>
                  <a:gd name="T10" fmla="*/ 20 w 45"/>
                  <a:gd name="T11" fmla="*/ 12 h 37"/>
                  <a:gd name="T12" fmla="*/ 26 w 45"/>
                  <a:gd name="T13" fmla="*/ 19 h 37"/>
                  <a:gd name="T14" fmla="*/ 20 w 45"/>
                  <a:gd name="T15" fmla="*/ 26 h 37"/>
                  <a:gd name="T16" fmla="*/ 14 w 45"/>
                  <a:gd name="T17" fmla="*/ 19 h 37"/>
                  <a:gd name="T18" fmla="*/ 20 w 45"/>
                  <a:gd name="T19"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7">
                    <a:moveTo>
                      <a:pt x="0" y="37"/>
                    </a:moveTo>
                    <a:cubicBezTo>
                      <a:pt x="45" y="37"/>
                      <a:pt x="45" y="37"/>
                      <a:pt x="45" y="37"/>
                    </a:cubicBezTo>
                    <a:cubicBezTo>
                      <a:pt x="45" y="0"/>
                      <a:pt x="45" y="0"/>
                      <a:pt x="45" y="0"/>
                    </a:cubicBezTo>
                    <a:cubicBezTo>
                      <a:pt x="0" y="0"/>
                      <a:pt x="0" y="0"/>
                      <a:pt x="0" y="0"/>
                    </a:cubicBezTo>
                    <a:lnTo>
                      <a:pt x="0" y="37"/>
                    </a:lnTo>
                    <a:close/>
                    <a:moveTo>
                      <a:pt x="20" y="12"/>
                    </a:moveTo>
                    <a:cubicBezTo>
                      <a:pt x="23" y="12"/>
                      <a:pt x="26" y="15"/>
                      <a:pt x="26" y="19"/>
                    </a:cubicBezTo>
                    <a:cubicBezTo>
                      <a:pt x="26" y="23"/>
                      <a:pt x="23" y="26"/>
                      <a:pt x="20" y="26"/>
                    </a:cubicBezTo>
                    <a:cubicBezTo>
                      <a:pt x="17" y="26"/>
                      <a:pt x="14" y="23"/>
                      <a:pt x="14" y="19"/>
                    </a:cubicBezTo>
                    <a:cubicBezTo>
                      <a:pt x="14" y="15"/>
                      <a:pt x="17" y="12"/>
                      <a:pt x="20" y="12"/>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22" name="Freeform 14"/>
              <p:cNvSpPr>
                <a:spLocks noEditPoints="1"/>
              </p:cNvSpPr>
              <p:nvPr/>
            </p:nvSpPr>
            <p:spPr bwMode="auto">
              <a:xfrm>
                <a:off x="7694405" y="2084388"/>
                <a:ext cx="453966" cy="463550"/>
              </a:xfrm>
              <a:custGeom>
                <a:avLst/>
                <a:gdLst>
                  <a:gd name="T0" fmla="*/ 111 w 160"/>
                  <a:gd name="T1" fmla="*/ 75 h 163"/>
                  <a:gd name="T2" fmla="*/ 160 w 160"/>
                  <a:gd name="T3" fmla="*/ 75 h 163"/>
                  <a:gd name="T4" fmla="*/ 160 w 160"/>
                  <a:gd name="T5" fmla="*/ 48 h 163"/>
                  <a:gd name="T6" fmla="*/ 150 w 160"/>
                  <a:gd name="T7" fmla="*/ 36 h 163"/>
                  <a:gd name="T8" fmla="*/ 140 w 160"/>
                  <a:gd name="T9" fmla="*/ 36 h 163"/>
                  <a:gd name="T10" fmla="*/ 135 w 160"/>
                  <a:gd name="T11" fmla="*/ 13 h 163"/>
                  <a:gd name="T12" fmla="*/ 129 w 160"/>
                  <a:gd name="T13" fmla="*/ 2 h 163"/>
                  <a:gd name="T14" fmla="*/ 120 w 160"/>
                  <a:gd name="T15" fmla="*/ 1 h 163"/>
                  <a:gd name="T16" fmla="*/ 9 w 160"/>
                  <a:gd name="T17" fmla="*/ 35 h 163"/>
                  <a:gd name="T18" fmla="*/ 1 w 160"/>
                  <a:gd name="T19" fmla="*/ 41 h 163"/>
                  <a:gd name="T20" fmla="*/ 1 w 160"/>
                  <a:gd name="T21" fmla="*/ 41 h 163"/>
                  <a:gd name="T22" fmla="*/ 0 w 160"/>
                  <a:gd name="T23" fmla="*/ 48 h 163"/>
                  <a:gd name="T24" fmla="*/ 0 w 160"/>
                  <a:gd name="T25" fmla="*/ 62 h 163"/>
                  <a:gd name="T26" fmla="*/ 6 w 160"/>
                  <a:gd name="T27" fmla="*/ 62 h 163"/>
                  <a:gd name="T28" fmla="*/ 8 w 160"/>
                  <a:gd name="T29" fmla="*/ 62 h 163"/>
                  <a:gd name="T30" fmla="*/ 41 w 160"/>
                  <a:gd name="T31" fmla="*/ 98 h 163"/>
                  <a:gd name="T32" fmla="*/ 41 w 160"/>
                  <a:gd name="T33" fmla="*/ 106 h 163"/>
                  <a:gd name="T34" fmla="*/ 26 w 160"/>
                  <a:gd name="T35" fmla="*/ 106 h 163"/>
                  <a:gd name="T36" fmla="*/ 54 w 160"/>
                  <a:gd name="T37" fmla="*/ 149 h 163"/>
                  <a:gd name="T38" fmla="*/ 52 w 160"/>
                  <a:gd name="T39" fmla="*/ 163 h 163"/>
                  <a:gd name="T40" fmla="*/ 150 w 160"/>
                  <a:gd name="T41" fmla="*/ 163 h 163"/>
                  <a:gd name="T42" fmla="*/ 160 w 160"/>
                  <a:gd name="T43" fmla="*/ 151 h 163"/>
                  <a:gd name="T44" fmla="*/ 160 w 160"/>
                  <a:gd name="T45" fmla="*/ 125 h 163"/>
                  <a:gd name="T46" fmla="*/ 111 w 160"/>
                  <a:gd name="T47" fmla="*/ 125 h 163"/>
                  <a:gd name="T48" fmla="*/ 108 w 160"/>
                  <a:gd name="T49" fmla="*/ 121 h 163"/>
                  <a:gd name="T50" fmla="*/ 108 w 160"/>
                  <a:gd name="T51" fmla="*/ 78 h 163"/>
                  <a:gd name="T52" fmla="*/ 111 w 160"/>
                  <a:gd name="T53" fmla="*/ 75 h 163"/>
                  <a:gd name="T54" fmla="*/ 30 w 160"/>
                  <a:gd name="T55" fmla="*/ 36 h 163"/>
                  <a:gd name="T56" fmla="*/ 122 w 160"/>
                  <a:gd name="T57" fmla="*/ 7 h 163"/>
                  <a:gd name="T58" fmla="*/ 125 w 160"/>
                  <a:gd name="T59" fmla="*/ 8 h 163"/>
                  <a:gd name="T60" fmla="*/ 129 w 160"/>
                  <a:gd name="T61" fmla="*/ 14 h 163"/>
                  <a:gd name="T62" fmla="*/ 133 w 160"/>
                  <a:gd name="T63" fmla="*/ 36 h 163"/>
                  <a:gd name="T64" fmla="*/ 30 w 160"/>
                  <a:gd name="T65" fmla="*/ 3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63">
                    <a:moveTo>
                      <a:pt x="111" y="75"/>
                    </a:moveTo>
                    <a:cubicBezTo>
                      <a:pt x="160" y="75"/>
                      <a:pt x="160" y="75"/>
                      <a:pt x="160" y="75"/>
                    </a:cubicBezTo>
                    <a:cubicBezTo>
                      <a:pt x="160" y="48"/>
                      <a:pt x="160" y="48"/>
                      <a:pt x="160" y="48"/>
                    </a:cubicBezTo>
                    <a:cubicBezTo>
                      <a:pt x="160" y="41"/>
                      <a:pt x="155" y="36"/>
                      <a:pt x="150" y="36"/>
                    </a:cubicBezTo>
                    <a:cubicBezTo>
                      <a:pt x="140" y="36"/>
                      <a:pt x="140" y="36"/>
                      <a:pt x="140" y="36"/>
                    </a:cubicBezTo>
                    <a:cubicBezTo>
                      <a:pt x="135" y="13"/>
                      <a:pt x="135" y="13"/>
                      <a:pt x="135" y="13"/>
                    </a:cubicBezTo>
                    <a:cubicBezTo>
                      <a:pt x="135" y="8"/>
                      <a:pt x="132" y="4"/>
                      <a:pt x="129" y="2"/>
                    </a:cubicBezTo>
                    <a:cubicBezTo>
                      <a:pt x="126" y="0"/>
                      <a:pt x="123" y="0"/>
                      <a:pt x="120" y="1"/>
                    </a:cubicBezTo>
                    <a:cubicBezTo>
                      <a:pt x="9" y="35"/>
                      <a:pt x="9" y="35"/>
                      <a:pt x="9" y="35"/>
                    </a:cubicBezTo>
                    <a:cubicBezTo>
                      <a:pt x="6" y="36"/>
                      <a:pt x="3" y="38"/>
                      <a:pt x="1" y="41"/>
                    </a:cubicBezTo>
                    <a:cubicBezTo>
                      <a:pt x="1" y="41"/>
                      <a:pt x="1" y="41"/>
                      <a:pt x="1" y="41"/>
                    </a:cubicBezTo>
                    <a:cubicBezTo>
                      <a:pt x="0" y="43"/>
                      <a:pt x="0" y="45"/>
                      <a:pt x="0" y="48"/>
                    </a:cubicBezTo>
                    <a:cubicBezTo>
                      <a:pt x="0" y="62"/>
                      <a:pt x="0" y="62"/>
                      <a:pt x="0" y="62"/>
                    </a:cubicBezTo>
                    <a:cubicBezTo>
                      <a:pt x="2" y="62"/>
                      <a:pt x="4" y="62"/>
                      <a:pt x="6" y="62"/>
                    </a:cubicBezTo>
                    <a:cubicBezTo>
                      <a:pt x="8" y="62"/>
                      <a:pt x="8" y="62"/>
                      <a:pt x="8" y="62"/>
                    </a:cubicBezTo>
                    <a:cubicBezTo>
                      <a:pt x="26" y="62"/>
                      <a:pt x="41" y="78"/>
                      <a:pt x="41" y="98"/>
                    </a:cubicBezTo>
                    <a:cubicBezTo>
                      <a:pt x="41" y="106"/>
                      <a:pt x="41" y="106"/>
                      <a:pt x="41" y="106"/>
                    </a:cubicBezTo>
                    <a:cubicBezTo>
                      <a:pt x="26" y="106"/>
                      <a:pt x="26" y="106"/>
                      <a:pt x="26" y="106"/>
                    </a:cubicBezTo>
                    <a:cubicBezTo>
                      <a:pt x="43" y="114"/>
                      <a:pt x="54" y="130"/>
                      <a:pt x="54" y="149"/>
                    </a:cubicBezTo>
                    <a:cubicBezTo>
                      <a:pt x="54" y="154"/>
                      <a:pt x="53" y="159"/>
                      <a:pt x="52" y="163"/>
                    </a:cubicBezTo>
                    <a:cubicBezTo>
                      <a:pt x="150" y="163"/>
                      <a:pt x="150" y="163"/>
                      <a:pt x="150" y="163"/>
                    </a:cubicBezTo>
                    <a:cubicBezTo>
                      <a:pt x="155" y="163"/>
                      <a:pt x="160" y="158"/>
                      <a:pt x="160" y="151"/>
                    </a:cubicBezTo>
                    <a:cubicBezTo>
                      <a:pt x="160" y="125"/>
                      <a:pt x="160" y="125"/>
                      <a:pt x="160" y="125"/>
                    </a:cubicBezTo>
                    <a:cubicBezTo>
                      <a:pt x="111" y="125"/>
                      <a:pt x="111" y="125"/>
                      <a:pt x="111" y="125"/>
                    </a:cubicBezTo>
                    <a:cubicBezTo>
                      <a:pt x="109" y="125"/>
                      <a:pt x="108" y="123"/>
                      <a:pt x="108" y="121"/>
                    </a:cubicBezTo>
                    <a:cubicBezTo>
                      <a:pt x="108" y="78"/>
                      <a:pt x="108" y="78"/>
                      <a:pt x="108" y="78"/>
                    </a:cubicBezTo>
                    <a:cubicBezTo>
                      <a:pt x="108" y="76"/>
                      <a:pt x="109" y="75"/>
                      <a:pt x="111" y="75"/>
                    </a:cubicBezTo>
                    <a:close/>
                    <a:moveTo>
                      <a:pt x="30" y="36"/>
                    </a:moveTo>
                    <a:cubicBezTo>
                      <a:pt x="122" y="7"/>
                      <a:pt x="122" y="7"/>
                      <a:pt x="122" y="7"/>
                    </a:cubicBezTo>
                    <a:cubicBezTo>
                      <a:pt x="123" y="7"/>
                      <a:pt x="124" y="7"/>
                      <a:pt x="125" y="8"/>
                    </a:cubicBezTo>
                    <a:cubicBezTo>
                      <a:pt x="127" y="9"/>
                      <a:pt x="128" y="11"/>
                      <a:pt x="129" y="14"/>
                    </a:cubicBezTo>
                    <a:cubicBezTo>
                      <a:pt x="133" y="36"/>
                      <a:pt x="133" y="36"/>
                      <a:pt x="133" y="36"/>
                    </a:cubicBezTo>
                    <a:lnTo>
                      <a:pt x="30" y="36"/>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23" name="Freeform 15"/>
              <p:cNvSpPr>
                <a:spLocks noEditPoints="1"/>
              </p:cNvSpPr>
              <p:nvPr/>
            </p:nvSpPr>
            <p:spPr bwMode="auto">
              <a:xfrm>
                <a:off x="7603929" y="2282826"/>
                <a:ext cx="220634" cy="338138"/>
              </a:xfrm>
              <a:custGeom>
                <a:avLst/>
                <a:gdLst>
                  <a:gd name="T0" fmla="*/ 39 w 78"/>
                  <a:gd name="T1" fmla="*/ 40 h 119"/>
                  <a:gd name="T2" fmla="*/ 21 w 78"/>
                  <a:gd name="T3" fmla="*/ 44 h 119"/>
                  <a:gd name="T4" fmla="*/ 21 w 78"/>
                  <a:gd name="T5" fmla="*/ 28 h 119"/>
                  <a:gd name="T6" fmla="*/ 38 w 78"/>
                  <a:gd name="T7" fmla="*/ 8 h 119"/>
                  <a:gd name="T8" fmla="*/ 40 w 78"/>
                  <a:gd name="T9" fmla="*/ 8 h 119"/>
                  <a:gd name="T10" fmla="*/ 57 w 78"/>
                  <a:gd name="T11" fmla="*/ 28 h 119"/>
                  <a:gd name="T12" fmla="*/ 65 w 78"/>
                  <a:gd name="T13" fmla="*/ 28 h 119"/>
                  <a:gd name="T14" fmla="*/ 40 w 78"/>
                  <a:gd name="T15" fmla="*/ 0 h 119"/>
                  <a:gd name="T16" fmla="*/ 38 w 78"/>
                  <a:gd name="T17" fmla="*/ 0 h 119"/>
                  <a:gd name="T18" fmla="*/ 13 w 78"/>
                  <a:gd name="T19" fmla="*/ 28 h 119"/>
                  <a:gd name="T20" fmla="*/ 13 w 78"/>
                  <a:gd name="T21" fmla="*/ 50 h 119"/>
                  <a:gd name="T22" fmla="*/ 0 w 78"/>
                  <a:gd name="T23" fmla="*/ 79 h 119"/>
                  <a:gd name="T24" fmla="*/ 39 w 78"/>
                  <a:gd name="T25" fmla="*/ 119 h 119"/>
                  <a:gd name="T26" fmla="*/ 78 w 78"/>
                  <a:gd name="T27" fmla="*/ 79 h 119"/>
                  <a:gd name="T28" fmla="*/ 39 w 78"/>
                  <a:gd name="T29" fmla="*/ 40 h 119"/>
                  <a:gd name="T30" fmla="*/ 43 w 78"/>
                  <a:gd name="T31" fmla="*/ 85 h 119"/>
                  <a:gd name="T32" fmla="*/ 43 w 78"/>
                  <a:gd name="T33" fmla="*/ 101 h 119"/>
                  <a:gd name="T34" fmla="*/ 35 w 78"/>
                  <a:gd name="T35" fmla="*/ 101 h 119"/>
                  <a:gd name="T36" fmla="*/ 35 w 78"/>
                  <a:gd name="T37" fmla="*/ 85 h 119"/>
                  <a:gd name="T38" fmla="*/ 28 w 78"/>
                  <a:gd name="T39" fmla="*/ 75 h 119"/>
                  <a:gd name="T40" fmla="*/ 39 w 78"/>
                  <a:gd name="T41" fmla="*/ 64 h 119"/>
                  <a:gd name="T42" fmla="*/ 50 w 78"/>
                  <a:gd name="T43" fmla="*/ 75 h 119"/>
                  <a:gd name="T44" fmla="*/ 43 w 78"/>
                  <a:gd name="T45"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19">
                    <a:moveTo>
                      <a:pt x="39" y="40"/>
                    </a:moveTo>
                    <a:cubicBezTo>
                      <a:pt x="33" y="40"/>
                      <a:pt x="26" y="42"/>
                      <a:pt x="21" y="44"/>
                    </a:cubicBezTo>
                    <a:cubicBezTo>
                      <a:pt x="21" y="28"/>
                      <a:pt x="21" y="28"/>
                      <a:pt x="21" y="28"/>
                    </a:cubicBezTo>
                    <a:cubicBezTo>
                      <a:pt x="21" y="17"/>
                      <a:pt x="29" y="8"/>
                      <a:pt x="38" y="8"/>
                    </a:cubicBezTo>
                    <a:cubicBezTo>
                      <a:pt x="40" y="8"/>
                      <a:pt x="40" y="8"/>
                      <a:pt x="40" y="8"/>
                    </a:cubicBezTo>
                    <a:cubicBezTo>
                      <a:pt x="50" y="8"/>
                      <a:pt x="57" y="17"/>
                      <a:pt x="57" y="28"/>
                    </a:cubicBezTo>
                    <a:cubicBezTo>
                      <a:pt x="65" y="28"/>
                      <a:pt x="65" y="28"/>
                      <a:pt x="65" y="28"/>
                    </a:cubicBezTo>
                    <a:cubicBezTo>
                      <a:pt x="65" y="12"/>
                      <a:pt x="54" y="0"/>
                      <a:pt x="40" y="0"/>
                    </a:cubicBezTo>
                    <a:cubicBezTo>
                      <a:pt x="38" y="0"/>
                      <a:pt x="38" y="0"/>
                      <a:pt x="38" y="0"/>
                    </a:cubicBezTo>
                    <a:cubicBezTo>
                      <a:pt x="24" y="0"/>
                      <a:pt x="13" y="12"/>
                      <a:pt x="13" y="28"/>
                    </a:cubicBezTo>
                    <a:cubicBezTo>
                      <a:pt x="13" y="50"/>
                      <a:pt x="13" y="50"/>
                      <a:pt x="13" y="50"/>
                    </a:cubicBezTo>
                    <a:cubicBezTo>
                      <a:pt x="5" y="57"/>
                      <a:pt x="0" y="68"/>
                      <a:pt x="0" y="79"/>
                    </a:cubicBezTo>
                    <a:cubicBezTo>
                      <a:pt x="0" y="101"/>
                      <a:pt x="18" y="119"/>
                      <a:pt x="39" y="119"/>
                    </a:cubicBezTo>
                    <a:cubicBezTo>
                      <a:pt x="61" y="119"/>
                      <a:pt x="78" y="101"/>
                      <a:pt x="78" y="79"/>
                    </a:cubicBezTo>
                    <a:cubicBezTo>
                      <a:pt x="78" y="58"/>
                      <a:pt x="61" y="40"/>
                      <a:pt x="39" y="40"/>
                    </a:cubicBezTo>
                    <a:close/>
                    <a:moveTo>
                      <a:pt x="43" y="85"/>
                    </a:moveTo>
                    <a:cubicBezTo>
                      <a:pt x="43" y="101"/>
                      <a:pt x="43" y="101"/>
                      <a:pt x="43" y="101"/>
                    </a:cubicBezTo>
                    <a:cubicBezTo>
                      <a:pt x="35" y="101"/>
                      <a:pt x="35" y="101"/>
                      <a:pt x="35" y="101"/>
                    </a:cubicBezTo>
                    <a:cubicBezTo>
                      <a:pt x="35" y="85"/>
                      <a:pt x="35" y="85"/>
                      <a:pt x="35" y="85"/>
                    </a:cubicBezTo>
                    <a:cubicBezTo>
                      <a:pt x="31" y="84"/>
                      <a:pt x="28" y="80"/>
                      <a:pt x="28" y="75"/>
                    </a:cubicBezTo>
                    <a:cubicBezTo>
                      <a:pt x="28" y="69"/>
                      <a:pt x="33" y="64"/>
                      <a:pt x="39" y="64"/>
                    </a:cubicBezTo>
                    <a:cubicBezTo>
                      <a:pt x="45" y="64"/>
                      <a:pt x="50" y="69"/>
                      <a:pt x="50" y="75"/>
                    </a:cubicBezTo>
                    <a:cubicBezTo>
                      <a:pt x="50" y="80"/>
                      <a:pt x="47" y="84"/>
                      <a:pt x="43" y="85"/>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grpSp>
      </p:grpSp>
      <p:grpSp>
        <p:nvGrpSpPr>
          <p:cNvPr id="24" name="组合 23"/>
          <p:cNvGrpSpPr/>
          <p:nvPr/>
        </p:nvGrpSpPr>
        <p:grpSpPr>
          <a:xfrm>
            <a:off x="9580510" y="3268508"/>
            <a:ext cx="676228" cy="676228"/>
            <a:chOff x="9358094" y="2129051"/>
            <a:chExt cx="1009934" cy="1009934"/>
          </a:xfrm>
        </p:grpSpPr>
        <p:sp>
          <p:nvSpPr>
            <p:cNvPr id="25" name="椭圆 24"/>
            <p:cNvSpPr/>
            <p:nvPr/>
          </p:nvSpPr>
          <p:spPr>
            <a:xfrm>
              <a:off x="9358094" y="2129051"/>
              <a:ext cx="1009934" cy="1009934"/>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6" name="组合 25"/>
            <p:cNvGrpSpPr/>
            <p:nvPr/>
          </p:nvGrpSpPr>
          <p:grpSpPr>
            <a:xfrm>
              <a:off x="9602984" y="2358137"/>
              <a:ext cx="544440" cy="546100"/>
              <a:chOff x="11145182" y="2084388"/>
              <a:chExt cx="544440" cy="546100"/>
            </a:xfrm>
            <a:solidFill>
              <a:schemeClr val="bg1"/>
            </a:solidFill>
          </p:grpSpPr>
          <p:sp>
            <p:nvSpPr>
              <p:cNvPr id="29" name="Freeform 49"/>
              <p:cNvSpPr/>
              <p:nvPr/>
            </p:nvSpPr>
            <p:spPr bwMode="auto">
              <a:xfrm>
                <a:off x="11289625" y="2368552"/>
                <a:ext cx="115872" cy="119063"/>
              </a:xfrm>
              <a:custGeom>
                <a:avLst/>
                <a:gdLst>
                  <a:gd name="T0" fmla="*/ 41 w 41"/>
                  <a:gd name="T1" fmla="*/ 42 h 42"/>
                  <a:gd name="T2" fmla="*/ 41 w 41"/>
                  <a:gd name="T3" fmla="*/ 0 h 42"/>
                  <a:gd name="T4" fmla="*/ 0 w 41"/>
                  <a:gd name="T5" fmla="*/ 0 h 42"/>
                  <a:gd name="T6" fmla="*/ 6 w 41"/>
                  <a:gd name="T7" fmla="*/ 42 h 42"/>
                  <a:gd name="T8" fmla="*/ 41 w 41"/>
                  <a:gd name="T9" fmla="*/ 42 h 42"/>
                </a:gdLst>
                <a:ahLst/>
                <a:cxnLst>
                  <a:cxn ang="0">
                    <a:pos x="T0" y="T1"/>
                  </a:cxn>
                  <a:cxn ang="0">
                    <a:pos x="T2" y="T3"/>
                  </a:cxn>
                  <a:cxn ang="0">
                    <a:pos x="T4" y="T5"/>
                  </a:cxn>
                  <a:cxn ang="0">
                    <a:pos x="T6" y="T7"/>
                  </a:cxn>
                  <a:cxn ang="0">
                    <a:pos x="T8" y="T9"/>
                  </a:cxn>
                </a:cxnLst>
                <a:rect l="0" t="0" r="r" b="b"/>
                <a:pathLst>
                  <a:path w="41" h="42">
                    <a:moveTo>
                      <a:pt x="41" y="42"/>
                    </a:moveTo>
                    <a:cubicBezTo>
                      <a:pt x="41" y="0"/>
                      <a:pt x="41" y="0"/>
                      <a:pt x="41" y="0"/>
                    </a:cubicBezTo>
                    <a:cubicBezTo>
                      <a:pt x="0" y="0"/>
                      <a:pt x="0" y="0"/>
                      <a:pt x="0" y="0"/>
                    </a:cubicBezTo>
                    <a:cubicBezTo>
                      <a:pt x="1" y="15"/>
                      <a:pt x="3" y="29"/>
                      <a:pt x="6" y="42"/>
                    </a:cubicBezTo>
                    <a:lnTo>
                      <a:pt x="41" y="42"/>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30" name="Freeform 50"/>
              <p:cNvSpPr/>
              <p:nvPr/>
            </p:nvSpPr>
            <p:spPr bwMode="auto">
              <a:xfrm>
                <a:off x="11145182" y="2228851"/>
                <a:ext cx="136507" cy="115888"/>
              </a:xfrm>
              <a:custGeom>
                <a:avLst/>
                <a:gdLst>
                  <a:gd name="T0" fmla="*/ 43 w 48"/>
                  <a:gd name="T1" fmla="*/ 41 h 41"/>
                  <a:gd name="T2" fmla="*/ 48 w 48"/>
                  <a:gd name="T3" fmla="*/ 0 h 41"/>
                  <a:gd name="T4" fmla="*/ 11 w 48"/>
                  <a:gd name="T5" fmla="*/ 0 h 41"/>
                  <a:gd name="T6" fmla="*/ 0 w 48"/>
                  <a:gd name="T7" fmla="*/ 41 h 41"/>
                  <a:gd name="T8" fmla="*/ 43 w 48"/>
                  <a:gd name="T9" fmla="*/ 41 h 41"/>
                </a:gdLst>
                <a:ahLst/>
                <a:cxnLst>
                  <a:cxn ang="0">
                    <a:pos x="T0" y="T1"/>
                  </a:cxn>
                  <a:cxn ang="0">
                    <a:pos x="T2" y="T3"/>
                  </a:cxn>
                  <a:cxn ang="0">
                    <a:pos x="T4" y="T5"/>
                  </a:cxn>
                  <a:cxn ang="0">
                    <a:pos x="T6" y="T7"/>
                  </a:cxn>
                  <a:cxn ang="0">
                    <a:pos x="T8" y="T9"/>
                  </a:cxn>
                </a:cxnLst>
                <a:rect l="0" t="0" r="r" b="b"/>
                <a:pathLst>
                  <a:path w="48" h="41">
                    <a:moveTo>
                      <a:pt x="43" y="41"/>
                    </a:moveTo>
                    <a:cubicBezTo>
                      <a:pt x="44" y="27"/>
                      <a:pt x="45" y="13"/>
                      <a:pt x="48" y="0"/>
                    </a:cubicBezTo>
                    <a:cubicBezTo>
                      <a:pt x="11" y="0"/>
                      <a:pt x="11" y="0"/>
                      <a:pt x="11" y="0"/>
                    </a:cubicBezTo>
                    <a:cubicBezTo>
                      <a:pt x="4" y="13"/>
                      <a:pt x="0" y="27"/>
                      <a:pt x="0" y="41"/>
                    </a:cubicBezTo>
                    <a:lnTo>
                      <a:pt x="43" y="41"/>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31" name="Freeform 51"/>
              <p:cNvSpPr/>
              <p:nvPr/>
            </p:nvSpPr>
            <p:spPr bwMode="auto">
              <a:xfrm>
                <a:off x="11189625" y="2509838"/>
                <a:ext cx="161904" cy="114300"/>
              </a:xfrm>
              <a:custGeom>
                <a:avLst/>
                <a:gdLst>
                  <a:gd name="T0" fmla="*/ 35 w 57"/>
                  <a:gd name="T1" fmla="*/ 0 h 40"/>
                  <a:gd name="T2" fmla="*/ 0 w 57"/>
                  <a:gd name="T3" fmla="*/ 0 h 40"/>
                  <a:gd name="T4" fmla="*/ 57 w 57"/>
                  <a:gd name="T5" fmla="*/ 40 h 40"/>
                  <a:gd name="T6" fmla="*/ 35 w 57"/>
                  <a:gd name="T7" fmla="*/ 0 h 40"/>
                </a:gdLst>
                <a:ahLst/>
                <a:cxnLst>
                  <a:cxn ang="0">
                    <a:pos x="T0" y="T1"/>
                  </a:cxn>
                  <a:cxn ang="0">
                    <a:pos x="T2" y="T3"/>
                  </a:cxn>
                  <a:cxn ang="0">
                    <a:pos x="T4" y="T5"/>
                  </a:cxn>
                  <a:cxn ang="0">
                    <a:pos x="T6" y="T7"/>
                  </a:cxn>
                </a:cxnLst>
                <a:rect l="0" t="0" r="r" b="b"/>
                <a:pathLst>
                  <a:path w="57" h="40">
                    <a:moveTo>
                      <a:pt x="35" y="0"/>
                    </a:moveTo>
                    <a:cubicBezTo>
                      <a:pt x="0" y="0"/>
                      <a:pt x="0" y="0"/>
                      <a:pt x="0" y="0"/>
                    </a:cubicBezTo>
                    <a:cubicBezTo>
                      <a:pt x="13" y="20"/>
                      <a:pt x="34" y="34"/>
                      <a:pt x="57" y="40"/>
                    </a:cubicBezTo>
                    <a:cubicBezTo>
                      <a:pt x="48" y="31"/>
                      <a:pt x="40" y="17"/>
                      <a:pt x="35" y="0"/>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32" name="Freeform 52"/>
              <p:cNvSpPr/>
              <p:nvPr/>
            </p:nvSpPr>
            <p:spPr bwMode="auto">
              <a:xfrm>
                <a:off x="11189625" y="2092326"/>
                <a:ext cx="161904" cy="114300"/>
              </a:xfrm>
              <a:custGeom>
                <a:avLst/>
                <a:gdLst>
                  <a:gd name="T0" fmla="*/ 35 w 57"/>
                  <a:gd name="T1" fmla="*/ 40 h 40"/>
                  <a:gd name="T2" fmla="*/ 57 w 57"/>
                  <a:gd name="T3" fmla="*/ 0 h 40"/>
                  <a:gd name="T4" fmla="*/ 0 w 57"/>
                  <a:gd name="T5" fmla="*/ 40 h 40"/>
                  <a:gd name="T6" fmla="*/ 35 w 57"/>
                  <a:gd name="T7" fmla="*/ 40 h 40"/>
                </a:gdLst>
                <a:ahLst/>
                <a:cxnLst>
                  <a:cxn ang="0">
                    <a:pos x="T0" y="T1"/>
                  </a:cxn>
                  <a:cxn ang="0">
                    <a:pos x="T2" y="T3"/>
                  </a:cxn>
                  <a:cxn ang="0">
                    <a:pos x="T4" y="T5"/>
                  </a:cxn>
                  <a:cxn ang="0">
                    <a:pos x="T6" y="T7"/>
                  </a:cxn>
                </a:cxnLst>
                <a:rect l="0" t="0" r="r" b="b"/>
                <a:pathLst>
                  <a:path w="57" h="40">
                    <a:moveTo>
                      <a:pt x="35" y="40"/>
                    </a:moveTo>
                    <a:cubicBezTo>
                      <a:pt x="40" y="23"/>
                      <a:pt x="47" y="9"/>
                      <a:pt x="57" y="0"/>
                    </a:cubicBezTo>
                    <a:cubicBezTo>
                      <a:pt x="33" y="6"/>
                      <a:pt x="13" y="20"/>
                      <a:pt x="0" y="40"/>
                    </a:cubicBezTo>
                    <a:lnTo>
                      <a:pt x="35" y="40"/>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33" name="Freeform 53"/>
              <p:cNvSpPr/>
              <p:nvPr/>
            </p:nvSpPr>
            <p:spPr bwMode="auto">
              <a:xfrm>
                <a:off x="11315021" y="2509838"/>
                <a:ext cx="90476" cy="120650"/>
              </a:xfrm>
              <a:custGeom>
                <a:avLst/>
                <a:gdLst>
                  <a:gd name="T0" fmla="*/ 32 w 32"/>
                  <a:gd name="T1" fmla="*/ 42 h 42"/>
                  <a:gd name="T2" fmla="*/ 32 w 32"/>
                  <a:gd name="T3" fmla="*/ 0 h 42"/>
                  <a:gd name="T4" fmla="*/ 0 w 32"/>
                  <a:gd name="T5" fmla="*/ 0 h 42"/>
                  <a:gd name="T6" fmla="*/ 32 w 32"/>
                  <a:gd name="T7" fmla="*/ 42 h 42"/>
                </a:gdLst>
                <a:ahLst/>
                <a:cxnLst>
                  <a:cxn ang="0">
                    <a:pos x="T0" y="T1"/>
                  </a:cxn>
                  <a:cxn ang="0">
                    <a:pos x="T2" y="T3"/>
                  </a:cxn>
                  <a:cxn ang="0">
                    <a:pos x="T4" y="T5"/>
                  </a:cxn>
                  <a:cxn ang="0">
                    <a:pos x="T6" y="T7"/>
                  </a:cxn>
                </a:cxnLst>
                <a:rect l="0" t="0" r="r" b="b"/>
                <a:pathLst>
                  <a:path w="32" h="42">
                    <a:moveTo>
                      <a:pt x="32" y="42"/>
                    </a:moveTo>
                    <a:cubicBezTo>
                      <a:pt x="32" y="0"/>
                      <a:pt x="32" y="0"/>
                      <a:pt x="32" y="0"/>
                    </a:cubicBezTo>
                    <a:cubicBezTo>
                      <a:pt x="0" y="0"/>
                      <a:pt x="0" y="0"/>
                      <a:pt x="0" y="0"/>
                    </a:cubicBezTo>
                    <a:cubicBezTo>
                      <a:pt x="7" y="22"/>
                      <a:pt x="18" y="37"/>
                      <a:pt x="32" y="42"/>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34" name="Freeform 54"/>
              <p:cNvSpPr/>
              <p:nvPr/>
            </p:nvSpPr>
            <p:spPr bwMode="auto">
              <a:xfrm>
                <a:off x="11145182" y="2368552"/>
                <a:ext cx="138095" cy="119063"/>
              </a:xfrm>
              <a:custGeom>
                <a:avLst/>
                <a:gdLst>
                  <a:gd name="T0" fmla="*/ 43 w 49"/>
                  <a:gd name="T1" fmla="*/ 0 h 42"/>
                  <a:gd name="T2" fmla="*/ 0 w 49"/>
                  <a:gd name="T3" fmla="*/ 0 h 42"/>
                  <a:gd name="T4" fmla="*/ 11 w 49"/>
                  <a:gd name="T5" fmla="*/ 42 h 42"/>
                  <a:gd name="T6" fmla="*/ 49 w 49"/>
                  <a:gd name="T7" fmla="*/ 42 h 42"/>
                  <a:gd name="T8" fmla="*/ 43 w 49"/>
                  <a:gd name="T9" fmla="*/ 0 h 42"/>
                </a:gdLst>
                <a:ahLst/>
                <a:cxnLst>
                  <a:cxn ang="0">
                    <a:pos x="T0" y="T1"/>
                  </a:cxn>
                  <a:cxn ang="0">
                    <a:pos x="T2" y="T3"/>
                  </a:cxn>
                  <a:cxn ang="0">
                    <a:pos x="T4" y="T5"/>
                  </a:cxn>
                  <a:cxn ang="0">
                    <a:pos x="T6" y="T7"/>
                  </a:cxn>
                  <a:cxn ang="0">
                    <a:pos x="T8" y="T9"/>
                  </a:cxn>
                </a:cxnLst>
                <a:rect l="0" t="0" r="r" b="b"/>
                <a:pathLst>
                  <a:path w="49" h="42">
                    <a:moveTo>
                      <a:pt x="43" y="0"/>
                    </a:moveTo>
                    <a:cubicBezTo>
                      <a:pt x="0" y="0"/>
                      <a:pt x="0" y="0"/>
                      <a:pt x="0" y="0"/>
                    </a:cubicBezTo>
                    <a:cubicBezTo>
                      <a:pt x="0" y="15"/>
                      <a:pt x="4" y="29"/>
                      <a:pt x="11" y="42"/>
                    </a:cubicBezTo>
                    <a:cubicBezTo>
                      <a:pt x="49" y="42"/>
                      <a:pt x="49" y="42"/>
                      <a:pt x="49" y="42"/>
                    </a:cubicBezTo>
                    <a:cubicBezTo>
                      <a:pt x="45" y="29"/>
                      <a:pt x="44" y="15"/>
                      <a:pt x="43" y="0"/>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35" name="Freeform 55"/>
              <p:cNvSpPr/>
              <p:nvPr/>
            </p:nvSpPr>
            <p:spPr bwMode="auto">
              <a:xfrm>
                <a:off x="11289625" y="2228851"/>
                <a:ext cx="115872" cy="115888"/>
              </a:xfrm>
              <a:custGeom>
                <a:avLst/>
                <a:gdLst>
                  <a:gd name="T0" fmla="*/ 0 w 41"/>
                  <a:gd name="T1" fmla="*/ 41 h 41"/>
                  <a:gd name="T2" fmla="*/ 41 w 41"/>
                  <a:gd name="T3" fmla="*/ 41 h 41"/>
                  <a:gd name="T4" fmla="*/ 41 w 41"/>
                  <a:gd name="T5" fmla="*/ 0 h 41"/>
                  <a:gd name="T6" fmla="*/ 6 w 41"/>
                  <a:gd name="T7" fmla="*/ 0 h 41"/>
                  <a:gd name="T8" fmla="*/ 0 w 41"/>
                  <a:gd name="T9" fmla="*/ 41 h 41"/>
                </a:gdLst>
                <a:ahLst/>
                <a:cxnLst>
                  <a:cxn ang="0">
                    <a:pos x="T0" y="T1"/>
                  </a:cxn>
                  <a:cxn ang="0">
                    <a:pos x="T2" y="T3"/>
                  </a:cxn>
                  <a:cxn ang="0">
                    <a:pos x="T4" y="T5"/>
                  </a:cxn>
                  <a:cxn ang="0">
                    <a:pos x="T6" y="T7"/>
                  </a:cxn>
                  <a:cxn ang="0">
                    <a:pos x="T8" y="T9"/>
                  </a:cxn>
                </a:cxnLst>
                <a:rect l="0" t="0" r="r" b="b"/>
                <a:pathLst>
                  <a:path w="41" h="41">
                    <a:moveTo>
                      <a:pt x="0" y="41"/>
                    </a:moveTo>
                    <a:cubicBezTo>
                      <a:pt x="41" y="41"/>
                      <a:pt x="41" y="41"/>
                      <a:pt x="41" y="41"/>
                    </a:cubicBezTo>
                    <a:cubicBezTo>
                      <a:pt x="41" y="0"/>
                      <a:pt x="41" y="0"/>
                      <a:pt x="41" y="0"/>
                    </a:cubicBezTo>
                    <a:cubicBezTo>
                      <a:pt x="6" y="0"/>
                      <a:pt x="6" y="0"/>
                      <a:pt x="6" y="0"/>
                    </a:cubicBezTo>
                    <a:cubicBezTo>
                      <a:pt x="3" y="13"/>
                      <a:pt x="1" y="27"/>
                      <a:pt x="0" y="41"/>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36" name="Freeform 56"/>
              <p:cNvSpPr/>
              <p:nvPr/>
            </p:nvSpPr>
            <p:spPr bwMode="auto">
              <a:xfrm>
                <a:off x="11311847" y="2084388"/>
                <a:ext cx="93650" cy="122238"/>
              </a:xfrm>
              <a:custGeom>
                <a:avLst/>
                <a:gdLst>
                  <a:gd name="T0" fmla="*/ 33 w 33"/>
                  <a:gd name="T1" fmla="*/ 43 h 43"/>
                  <a:gd name="T2" fmla="*/ 33 w 33"/>
                  <a:gd name="T3" fmla="*/ 0 h 43"/>
                  <a:gd name="T4" fmla="*/ 32 w 33"/>
                  <a:gd name="T5" fmla="*/ 1 h 43"/>
                  <a:gd name="T6" fmla="*/ 0 w 33"/>
                  <a:gd name="T7" fmla="*/ 43 h 43"/>
                  <a:gd name="T8" fmla="*/ 33 w 33"/>
                  <a:gd name="T9" fmla="*/ 43 h 43"/>
                </a:gdLst>
                <a:ahLst/>
                <a:cxnLst>
                  <a:cxn ang="0">
                    <a:pos x="T0" y="T1"/>
                  </a:cxn>
                  <a:cxn ang="0">
                    <a:pos x="T2" y="T3"/>
                  </a:cxn>
                  <a:cxn ang="0">
                    <a:pos x="T4" y="T5"/>
                  </a:cxn>
                  <a:cxn ang="0">
                    <a:pos x="T6" y="T7"/>
                  </a:cxn>
                  <a:cxn ang="0">
                    <a:pos x="T8" y="T9"/>
                  </a:cxn>
                </a:cxnLst>
                <a:rect l="0" t="0" r="r" b="b"/>
                <a:pathLst>
                  <a:path w="33" h="43">
                    <a:moveTo>
                      <a:pt x="33" y="43"/>
                    </a:moveTo>
                    <a:cubicBezTo>
                      <a:pt x="33" y="0"/>
                      <a:pt x="33" y="0"/>
                      <a:pt x="33" y="0"/>
                    </a:cubicBezTo>
                    <a:cubicBezTo>
                      <a:pt x="32" y="1"/>
                      <a:pt x="32" y="0"/>
                      <a:pt x="32" y="1"/>
                    </a:cubicBezTo>
                    <a:cubicBezTo>
                      <a:pt x="19" y="5"/>
                      <a:pt x="8" y="21"/>
                      <a:pt x="0" y="43"/>
                    </a:cubicBezTo>
                    <a:lnTo>
                      <a:pt x="33" y="43"/>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37" name="Freeform 57"/>
              <p:cNvSpPr>
                <a:spLocks noEditPoints="1"/>
              </p:cNvSpPr>
              <p:nvPr/>
            </p:nvSpPr>
            <p:spPr bwMode="auto">
              <a:xfrm>
                <a:off x="11429306" y="2084388"/>
                <a:ext cx="260316" cy="546100"/>
              </a:xfrm>
              <a:custGeom>
                <a:avLst/>
                <a:gdLst>
                  <a:gd name="T0" fmla="*/ 0 w 92"/>
                  <a:gd name="T1" fmla="*/ 0 h 192"/>
                  <a:gd name="T2" fmla="*/ 0 w 92"/>
                  <a:gd name="T3" fmla="*/ 88 h 192"/>
                  <a:gd name="T4" fmla="*/ 40 w 92"/>
                  <a:gd name="T5" fmla="*/ 30 h 192"/>
                  <a:gd name="T6" fmla="*/ 46 w 92"/>
                  <a:gd name="T7" fmla="*/ 29 h 192"/>
                  <a:gd name="T8" fmla="*/ 47 w 92"/>
                  <a:gd name="T9" fmla="*/ 35 h 192"/>
                  <a:gd name="T10" fmla="*/ 6 w 92"/>
                  <a:gd name="T11" fmla="*/ 94 h 192"/>
                  <a:gd name="T12" fmla="*/ 53 w 92"/>
                  <a:gd name="T13" fmla="*/ 102 h 192"/>
                  <a:gd name="T14" fmla="*/ 56 w 92"/>
                  <a:gd name="T15" fmla="*/ 107 h 192"/>
                  <a:gd name="T16" fmla="*/ 52 w 92"/>
                  <a:gd name="T17" fmla="*/ 110 h 192"/>
                  <a:gd name="T18" fmla="*/ 52 w 92"/>
                  <a:gd name="T19" fmla="*/ 110 h 192"/>
                  <a:gd name="T20" fmla="*/ 0 w 92"/>
                  <a:gd name="T21" fmla="*/ 101 h 192"/>
                  <a:gd name="T22" fmla="*/ 0 w 92"/>
                  <a:gd name="T23" fmla="*/ 192 h 192"/>
                  <a:gd name="T24" fmla="*/ 92 w 92"/>
                  <a:gd name="T25" fmla="*/ 96 h 192"/>
                  <a:gd name="T26" fmla="*/ 0 w 92"/>
                  <a:gd name="T27" fmla="*/ 0 h 192"/>
                  <a:gd name="T28" fmla="*/ 36 w 92"/>
                  <a:gd name="T29" fmla="*/ 24 h 192"/>
                  <a:gd name="T30" fmla="*/ 30 w 92"/>
                  <a:gd name="T31" fmla="*/ 36 h 192"/>
                  <a:gd name="T32" fmla="*/ 26 w 92"/>
                  <a:gd name="T33" fmla="*/ 39 h 192"/>
                  <a:gd name="T34" fmla="*/ 24 w 92"/>
                  <a:gd name="T35" fmla="*/ 38 h 192"/>
                  <a:gd name="T36" fmla="*/ 23 w 92"/>
                  <a:gd name="T37" fmla="*/ 33 h 192"/>
                  <a:gd name="T38" fmla="*/ 29 w 92"/>
                  <a:gd name="T39" fmla="*/ 20 h 192"/>
                  <a:gd name="T40" fmla="*/ 34 w 92"/>
                  <a:gd name="T41" fmla="*/ 19 h 192"/>
                  <a:gd name="T42" fmla="*/ 36 w 92"/>
                  <a:gd name="T43" fmla="*/ 24 h 192"/>
                  <a:gd name="T44" fmla="*/ 55 w 92"/>
                  <a:gd name="T45" fmla="*/ 61 h 192"/>
                  <a:gd name="T46" fmla="*/ 52 w 92"/>
                  <a:gd name="T47" fmla="*/ 62 h 192"/>
                  <a:gd name="T48" fmla="*/ 49 w 92"/>
                  <a:gd name="T49" fmla="*/ 60 h 192"/>
                  <a:gd name="T50" fmla="*/ 50 w 92"/>
                  <a:gd name="T51" fmla="*/ 54 h 192"/>
                  <a:gd name="T52" fmla="*/ 62 w 92"/>
                  <a:gd name="T53" fmla="*/ 46 h 192"/>
                  <a:gd name="T54" fmla="*/ 67 w 92"/>
                  <a:gd name="T55" fmla="*/ 47 h 192"/>
                  <a:gd name="T56" fmla="*/ 66 w 92"/>
                  <a:gd name="T57" fmla="*/ 53 h 192"/>
                  <a:gd name="T58" fmla="*/ 55 w 92"/>
                  <a:gd name="T59" fmla="*/ 61 h 192"/>
                  <a:gd name="T60" fmla="*/ 39 w 92"/>
                  <a:gd name="T61" fmla="*/ 171 h 192"/>
                  <a:gd name="T62" fmla="*/ 37 w 92"/>
                  <a:gd name="T63" fmla="*/ 172 h 192"/>
                  <a:gd name="T64" fmla="*/ 34 w 92"/>
                  <a:gd name="T65" fmla="*/ 170 h 192"/>
                  <a:gd name="T66" fmla="*/ 27 w 92"/>
                  <a:gd name="T67" fmla="*/ 158 h 192"/>
                  <a:gd name="T68" fmla="*/ 28 w 92"/>
                  <a:gd name="T69" fmla="*/ 152 h 192"/>
                  <a:gd name="T70" fmla="*/ 34 w 92"/>
                  <a:gd name="T71" fmla="*/ 154 h 192"/>
                  <a:gd name="T72" fmla="*/ 41 w 92"/>
                  <a:gd name="T73" fmla="*/ 166 h 192"/>
                  <a:gd name="T74" fmla="*/ 39 w 92"/>
                  <a:gd name="T75" fmla="*/ 171 h 192"/>
                  <a:gd name="T76" fmla="*/ 70 w 92"/>
                  <a:gd name="T77" fmla="*/ 140 h 192"/>
                  <a:gd name="T78" fmla="*/ 67 w 92"/>
                  <a:gd name="T79" fmla="*/ 142 h 192"/>
                  <a:gd name="T80" fmla="*/ 65 w 92"/>
                  <a:gd name="T81" fmla="*/ 142 h 192"/>
                  <a:gd name="T82" fmla="*/ 53 w 92"/>
                  <a:gd name="T83" fmla="*/ 135 h 192"/>
                  <a:gd name="T84" fmla="*/ 51 w 92"/>
                  <a:gd name="T85" fmla="*/ 129 h 192"/>
                  <a:gd name="T86" fmla="*/ 57 w 92"/>
                  <a:gd name="T87" fmla="*/ 128 h 192"/>
                  <a:gd name="T88" fmla="*/ 69 w 92"/>
                  <a:gd name="T89" fmla="*/ 135 h 192"/>
                  <a:gd name="T90" fmla="*/ 70 w 92"/>
                  <a:gd name="T91" fmla="*/ 140 h 192"/>
                  <a:gd name="T92" fmla="*/ 78 w 92"/>
                  <a:gd name="T93" fmla="*/ 100 h 192"/>
                  <a:gd name="T94" fmla="*/ 65 w 92"/>
                  <a:gd name="T95" fmla="*/ 100 h 192"/>
                  <a:gd name="T96" fmla="*/ 60 w 92"/>
                  <a:gd name="T97" fmla="*/ 96 h 192"/>
                  <a:gd name="T98" fmla="*/ 65 w 92"/>
                  <a:gd name="T99" fmla="*/ 92 h 192"/>
                  <a:gd name="T100" fmla="*/ 78 w 92"/>
                  <a:gd name="T101" fmla="*/ 92 h 192"/>
                  <a:gd name="T102" fmla="*/ 82 w 92"/>
                  <a:gd name="T103" fmla="*/ 96 h 192"/>
                  <a:gd name="T104" fmla="*/ 78 w 92"/>
                  <a:gd name="T105" fmla="*/ 10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92">
                    <a:moveTo>
                      <a:pt x="0" y="0"/>
                    </a:moveTo>
                    <a:cubicBezTo>
                      <a:pt x="0" y="88"/>
                      <a:pt x="0" y="88"/>
                      <a:pt x="0" y="88"/>
                    </a:cubicBezTo>
                    <a:cubicBezTo>
                      <a:pt x="40" y="30"/>
                      <a:pt x="40" y="30"/>
                      <a:pt x="40" y="30"/>
                    </a:cubicBezTo>
                    <a:cubicBezTo>
                      <a:pt x="42" y="28"/>
                      <a:pt x="44" y="28"/>
                      <a:pt x="46" y="29"/>
                    </a:cubicBezTo>
                    <a:cubicBezTo>
                      <a:pt x="48" y="30"/>
                      <a:pt x="48" y="33"/>
                      <a:pt x="47" y="35"/>
                    </a:cubicBezTo>
                    <a:cubicBezTo>
                      <a:pt x="6" y="94"/>
                      <a:pt x="6" y="94"/>
                      <a:pt x="6" y="94"/>
                    </a:cubicBezTo>
                    <a:cubicBezTo>
                      <a:pt x="53" y="102"/>
                      <a:pt x="53" y="102"/>
                      <a:pt x="53" y="102"/>
                    </a:cubicBezTo>
                    <a:cubicBezTo>
                      <a:pt x="55" y="102"/>
                      <a:pt x="57" y="104"/>
                      <a:pt x="56" y="107"/>
                    </a:cubicBezTo>
                    <a:cubicBezTo>
                      <a:pt x="56" y="108"/>
                      <a:pt x="54" y="110"/>
                      <a:pt x="52" y="110"/>
                    </a:cubicBezTo>
                    <a:cubicBezTo>
                      <a:pt x="52" y="110"/>
                      <a:pt x="52" y="110"/>
                      <a:pt x="52" y="110"/>
                    </a:cubicBezTo>
                    <a:cubicBezTo>
                      <a:pt x="0" y="101"/>
                      <a:pt x="0" y="101"/>
                      <a:pt x="0" y="101"/>
                    </a:cubicBezTo>
                    <a:cubicBezTo>
                      <a:pt x="0" y="192"/>
                      <a:pt x="0" y="192"/>
                      <a:pt x="0" y="192"/>
                    </a:cubicBezTo>
                    <a:cubicBezTo>
                      <a:pt x="51" y="190"/>
                      <a:pt x="92" y="148"/>
                      <a:pt x="92" y="96"/>
                    </a:cubicBezTo>
                    <a:cubicBezTo>
                      <a:pt x="92" y="45"/>
                      <a:pt x="51" y="3"/>
                      <a:pt x="0" y="0"/>
                    </a:cubicBezTo>
                    <a:close/>
                    <a:moveTo>
                      <a:pt x="36" y="24"/>
                    </a:moveTo>
                    <a:cubicBezTo>
                      <a:pt x="30" y="36"/>
                      <a:pt x="30" y="36"/>
                      <a:pt x="30" y="36"/>
                    </a:cubicBezTo>
                    <a:cubicBezTo>
                      <a:pt x="29" y="38"/>
                      <a:pt x="28" y="39"/>
                      <a:pt x="26" y="39"/>
                    </a:cubicBezTo>
                    <a:cubicBezTo>
                      <a:pt x="26" y="39"/>
                      <a:pt x="25" y="38"/>
                      <a:pt x="24" y="38"/>
                    </a:cubicBezTo>
                    <a:cubicBezTo>
                      <a:pt x="22" y="37"/>
                      <a:pt x="22" y="35"/>
                      <a:pt x="23" y="33"/>
                    </a:cubicBezTo>
                    <a:cubicBezTo>
                      <a:pt x="29" y="20"/>
                      <a:pt x="29" y="20"/>
                      <a:pt x="29" y="20"/>
                    </a:cubicBezTo>
                    <a:cubicBezTo>
                      <a:pt x="30" y="18"/>
                      <a:pt x="32" y="18"/>
                      <a:pt x="34" y="19"/>
                    </a:cubicBezTo>
                    <a:cubicBezTo>
                      <a:pt x="36" y="20"/>
                      <a:pt x="37" y="22"/>
                      <a:pt x="36" y="24"/>
                    </a:cubicBezTo>
                    <a:close/>
                    <a:moveTo>
                      <a:pt x="55" y="61"/>
                    </a:moveTo>
                    <a:cubicBezTo>
                      <a:pt x="54" y="61"/>
                      <a:pt x="53" y="62"/>
                      <a:pt x="52" y="62"/>
                    </a:cubicBezTo>
                    <a:cubicBezTo>
                      <a:pt x="51" y="62"/>
                      <a:pt x="50" y="61"/>
                      <a:pt x="49" y="60"/>
                    </a:cubicBezTo>
                    <a:cubicBezTo>
                      <a:pt x="48" y="58"/>
                      <a:pt x="48" y="55"/>
                      <a:pt x="50" y="54"/>
                    </a:cubicBezTo>
                    <a:cubicBezTo>
                      <a:pt x="62" y="46"/>
                      <a:pt x="62" y="46"/>
                      <a:pt x="62" y="46"/>
                    </a:cubicBezTo>
                    <a:cubicBezTo>
                      <a:pt x="63" y="45"/>
                      <a:pt x="66" y="46"/>
                      <a:pt x="67" y="47"/>
                    </a:cubicBezTo>
                    <a:cubicBezTo>
                      <a:pt x="68" y="49"/>
                      <a:pt x="68" y="52"/>
                      <a:pt x="66" y="53"/>
                    </a:cubicBezTo>
                    <a:lnTo>
                      <a:pt x="55" y="61"/>
                    </a:lnTo>
                    <a:close/>
                    <a:moveTo>
                      <a:pt x="39" y="171"/>
                    </a:moveTo>
                    <a:cubicBezTo>
                      <a:pt x="39" y="172"/>
                      <a:pt x="38" y="172"/>
                      <a:pt x="37" y="172"/>
                    </a:cubicBezTo>
                    <a:cubicBezTo>
                      <a:pt x="36" y="172"/>
                      <a:pt x="35" y="171"/>
                      <a:pt x="34" y="170"/>
                    </a:cubicBezTo>
                    <a:cubicBezTo>
                      <a:pt x="27" y="158"/>
                      <a:pt x="27" y="158"/>
                      <a:pt x="27" y="158"/>
                    </a:cubicBezTo>
                    <a:cubicBezTo>
                      <a:pt x="26" y="156"/>
                      <a:pt x="26" y="153"/>
                      <a:pt x="28" y="152"/>
                    </a:cubicBezTo>
                    <a:cubicBezTo>
                      <a:pt x="30" y="151"/>
                      <a:pt x="33" y="152"/>
                      <a:pt x="34" y="154"/>
                    </a:cubicBezTo>
                    <a:cubicBezTo>
                      <a:pt x="41" y="166"/>
                      <a:pt x="41" y="166"/>
                      <a:pt x="41" y="166"/>
                    </a:cubicBezTo>
                    <a:cubicBezTo>
                      <a:pt x="42" y="168"/>
                      <a:pt x="41" y="170"/>
                      <a:pt x="39" y="171"/>
                    </a:cubicBezTo>
                    <a:close/>
                    <a:moveTo>
                      <a:pt x="70" y="140"/>
                    </a:moveTo>
                    <a:cubicBezTo>
                      <a:pt x="70" y="142"/>
                      <a:pt x="68" y="142"/>
                      <a:pt x="67" y="142"/>
                    </a:cubicBezTo>
                    <a:cubicBezTo>
                      <a:pt x="66" y="142"/>
                      <a:pt x="65" y="142"/>
                      <a:pt x="65" y="142"/>
                    </a:cubicBezTo>
                    <a:cubicBezTo>
                      <a:pt x="53" y="135"/>
                      <a:pt x="53" y="135"/>
                      <a:pt x="53" y="135"/>
                    </a:cubicBezTo>
                    <a:cubicBezTo>
                      <a:pt x="51" y="134"/>
                      <a:pt x="50" y="131"/>
                      <a:pt x="51" y="129"/>
                    </a:cubicBezTo>
                    <a:cubicBezTo>
                      <a:pt x="53" y="127"/>
                      <a:pt x="55" y="127"/>
                      <a:pt x="57" y="128"/>
                    </a:cubicBezTo>
                    <a:cubicBezTo>
                      <a:pt x="69" y="135"/>
                      <a:pt x="69" y="135"/>
                      <a:pt x="69" y="135"/>
                    </a:cubicBezTo>
                    <a:cubicBezTo>
                      <a:pt x="71" y="136"/>
                      <a:pt x="71" y="138"/>
                      <a:pt x="70" y="140"/>
                    </a:cubicBezTo>
                    <a:close/>
                    <a:moveTo>
                      <a:pt x="78" y="100"/>
                    </a:moveTo>
                    <a:cubicBezTo>
                      <a:pt x="65" y="100"/>
                      <a:pt x="65" y="100"/>
                      <a:pt x="65" y="100"/>
                    </a:cubicBezTo>
                    <a:cubicBezTo>
                      <a:pt x="62" y="100"/>
                      <a:pt x="60" y="99"/>
                      <a:pt x="60" y="96"/>
                    </a:cubicBezTo>
                    <a:cubicBezTo>
                      <a:pt x="60" y="94"/>
                      <a:pt x="62" y="92"/>
                      <a:pt x="65" y="92"/>
                    </a:cubicBezTo>
                    <a:cubicBezTo>
                      <a:pt x="78" y="92"/>
                      <a:pt x="78" y="92"/>
                      <a:pt x="78" y="92"/>
                    </a:cubicBezTo>
                    <a:cubicBezTo>
                      <a:pt x="81" y="92"/>
                      <a:pt x="82" y="94"/>
                      <a:pt x="82" y="96"/>
                    </a:cubicBezTo>
                    <a:cubicBezTo>
                      <a:pt x="82" y="99"/>
                      <a:pt x="81" y="100"/>
                      <a:pt x="78" y="100"/>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grpSp>
      </p:grpSp>
      <p:grpSp>
        <p:nvGrpSpPr>
          <p:cNvPr id="38" name="组合 37"/>
          <p:cNvGrpSpPr/>
          <p:nvPr/>
        </p:nvGrpSpPr>
        <p:grpSpPr>
          <a:xfrm>
            <a:off x="4557763" y="3268508"/>
            <a:ext cx="676228" cy="676228"/>
            <a:chOff x="4335347" y="2129051"/>
            <a:chExt cx="1009934" cy="1009934"/>
          </a:xfrm>
        </p:grpSpPr>
        <p:sp>
          <p:nvSpPr>
            <p:cNvPr id="39" name="椭圆 38"/>
            <p:cNvSpPr/>
            <p:nvPr/>
          </p:nvSpPr>
          <p:spPr>
            <a:xfrm>
              <a:off x="4335347" y="2129051"/>
              <a:ext cx="1009934" cy="1009934"/>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 name="Freeform 68"/>
            <p:cNvSpPr>
              <a:spLocks noEditPoints="1"/>
            </p:cNvSpPr>
            <p:nvPr/>
          </p:nvSpPr>
          <p:spPr bwMode="auto">
            <a:xfrm>
              <a:off x="4591839" y="2358137"/>
              <a:ext cx="546029" cy="546100"/>
            </a:xfrm>
            <a:custGeom>
              <a:avLst/>
              <a:gdLst>
                <a:gd name="T0" fmla="*/ 12 w 192"/>
                <a:gd name="T1" fmla="*/ 0 h 192"/>
                <a:gd name="T2" fmla="*/ 0 w 192"/>
                <a:gd name="T3" fmla="*/ 180 h 192"/>
                <a:gd name="T4" fmla="*/ 179 w 192"/>
                <a:gd name="T5" fmla="*/ 192 h 192"/>
                <a:gd name="T6" fmla="*/ 192 w 192"/>
                <a:gd name="T7" fmla="*/ 13 h 192"/>
                <a:gd name="T8" fmla="*/ 105 w 192"/>
                <a:gd name="T9" fmla="*/ 19 h 192"/>
                <a:gd name="T10" fmla="*/ 134 w 192"/>
                <a:gd name="T11" fmla="*/ 23 h 192"/>
                <a:gd name="T12" fmla="*/ 105 w 192"/>
                <a:gd name="T13" fmla="*/ 27 h 192"/>
                <a:gd name="T14" fmla="*/ 105 w 192"/>
                <a:gd name="T15" fmla="*/ 19 h 192"/>
                <a:gd name="T16" fmla="*/ 87 w 192"/>
                <a:gd name="T17" fmla="*/ 19 h 192"/>
                <a:gd name="T18" fmla="*/ 87 w 192"/>
                <a:gd name="T19" fmla="*/ 27 h 192"/>
                <a:gd name="T20" fmla="*/ 58 w 192"/>
                <a:gd name="T21" fmla="*/ 23 h 192"/>
                <a:gd name="T22" fmla="*/ 19 w 192"/>
                <a:gd name="T23" fmla="*/ 19 h 192"/>
                <a:gd name="T24" fmla="*/ 48 w 192"/>
                <a:gd name="T25" fmla="*/ 23 h 192"/>
                <a:gd name="T26" fmla="*/ 19 w 192"/>
                <a:gd name="T27" fmla="*/ 27 h 192"/>
                <a:gd name="T28" fmla="*/ 19 w 192"/>
                <a:gd name="T29" fmla="*/ 19 h 192"/>
                <a:gd name="T30" fmla="*/ 168 w 192"/>
                <a:gd name="T31" fmla="*/ 64 h 192"/>
                <a:gd name="T32" fmla="*/ 134 w 192"/>
                <a:gd name="T33" fmla="*/ 150 h 192"/>
                <a:gd name="T34" fmla="*/ 127 w 192"/>
                <a:gd name="T35" fmla="*/ 151 h 192"/>
                <a:gd name="T36" fmla="*/ 94 w 192"/>
                <a:gd name="T37" fmla="*/ 128 h 192"/>
                <a:gd name="T38" fmla="*/ 87 w 192"/>
                <a:gd name="T39" fmla="*/ 126 h 192"/>
                <a:gd name="T40" fmla="*/ 55 w 192"/>
                <a:gd name="T41" fmla="*/ 154 h 192"/>
                <a:gd name="T42" fmla="*/ 47 w 192"/>
                <a:gd name="T43" fmla="*/ 154 h 192"/>
                <a:gd name="T44" fmla="*/ 23 w 192"/>
                <a:gd name="T45" fmla="*/ 155 h 192"/>
                <a:gd name="T46" fmla="*/ 17 w 192"/>
                <a:gd name="T47" fmla="*/ 156 h 192"/>
                <a:gd name="T48" fmla="*/ 34 w 192"/>
                <a:gd name="T49" fmla="*/ 115 h 192"/>
                <a:gd name="T50" fmla="*/ 41 w 192"/>
                <a:gd name="T51" fmla="*/ 115 h 192"/>
                <a:gd name="T52" fmla="*/ 77 w 192"/>
                <a:gd name="T53" fmla="*/ 82 h 192"/>
                <a:gd name="T54" fmla="*/ 84 w 192"/>
                <a:gd name="T55" fmla="*/ 83 h 192"/>
                <a:gd name="T56" fmla="*/ 106 w 192"/>
                <a:gd name="T57" fmla="*/ 107 h 192"/>
                <a:gd name="T58" fmla="*/ 112 w 192"/>
                <a:gd name="T59" fmla="*/ 108 h 192"/>
                <a:gd name="T60" fmla="*/ 161 w 192"/>
                <a:gd name="T61" fmla="*/ 39 h 192"/>
                <a:gd name="T62" fmla="*/ 165 w 192"/>
                <a:gd name="T63" fmla="*/ 36 h 192"/>
                <a:gd name="T64" fmla="*/ 176 w 192"/>
                <a:gd name="T65" fmla="*/ 6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2" h="192">
                  <a:moveTo>
                    <a:pt x="179" y="0"/>
                  </a:moveTo>
                  <a:cubicBezTo>
                    <a:pt x="12" y="0"/>
                    <a:pt x="12" y="0"/>
                    <a:pt x="12" y="0"/>
                  </a:cubicBezTo>
                  <a:cubicBezTo>
                    <a:pt x="5" y="0"/>
                    <a:pt x="0" y="6"/>
                    <a:pt x="0" y="13"/>
                  </a:cubicBezTo>
                  <a:cubicBezTo>
                    <a:pt x="0" y="180"/>
                    <a:pt x="0" y="180"/>
                    <a:pt x="0" y="180"/>
                  </a:cubicBezTo>
                  <a:cubicBezTo>
                    <a:pt x="0" y="187"/>
                    <a:pt x="5" y="192"/>
                    <a:pt x="12" y="192"/>
                  </a:cubicBezTo>
                  <a:cubicBezTo>
                    <a:pt x="179" y="192"/>
                    <a:pt x="179" y="192"/>
                    <a:pt x="179" y="192"/>
                  </a:cubicBezTo>
                  <a:cubicBezTo>
                    <a:pt x="186" y="192"/>
                    <a:pt x="192" y="187"/>
                    <a:pt x="192" y="180"/>
                  </a:cubicBezTo>
                  <a:cubicBezTo>
                    <a:pt x="192" y="13"/>
                    <a:pt x="192" y="13"/>
                    <a:pt x="192" y="13"/>
                  </a:cubicBezTo>
                  <a:cubicBezTo>
                    <a:pt x="192" y="6"/>
                    <a:pt x="186" y="0"/>
                    <a:pt x="179" y="0"/>
                  </a:cubicBezTo>
                  <a:close/>
                  <a:moveTo>
                    <a:pt x="105" y="19"/>
                  </a:moveTo>
                  <a:cubicBezTo>
                    <a:pt x="130" y="19"/>
                    <a:pt x="130" y="19"/>
                    <a:pt x="130" y="19"/>
                  </a:cubicBezTo>
                  <a:cubicBezTo>
                    <a:pt x="133" y="19"/>
                    <a:pt x="134" y="21"/>
                    <a:pt x="134" y="23"/>
                  </a:cubicBezTo>
                  <a:cubicBezTo>
                    <a:pt x="134" y="25"/>
                    <a:pt x="133" y="27"/>
                    <a:pt x="130" y="27"/>
                  </a:cubicBezTo>
                  <a:cubicBezTo>
                    <a:pt x="105" y="27"/>
                    <a:pt x="105" y="27"/>
                    <a:pt x="105" y="27"/>
                  </a:cubicBezTo>
                  <a:cubicBezTo>
                    <a:pt x="103" y="27"/>
                    <a:pt x="101" y="25"/>
                    <a:pt x="101" y="23"/>
                  </a:cubicBezTo>
                  <a:cubicBezTo>
                    <a:pt x="101" y="21"/>
                    <a:pt x="103" y="19"/>
                    <a:pt x="105" y="19"/>
                  </a:cubicBezTo>
                  <a:close/>
                  <a:moveTo>
                    <a:pt x="62" y="19"/>
                  </a:moveTo>
                  <a:cubicBezTo>
                    <a:pt x="87" y="19"/>
                    <a:pt x="87" y="19"/>
                    <a:pt x="87" y="19"/>
                  </a:cubicBezTo>
                  <a:cubicBezTo>
                    <a:pt x="90" y="19"/>
                    <a:pt x="91" y="21"/>
                    <a:pt x="91" y="23"/>
                  </a:cubicBezTo>
                  <a:cubicBezTo>
                    <a:pt x="91" y="25"/>
                    <a:pt x="90" y="27"/>
                    <a:pt x="87" y="27"/>
                  </a:cubicBezTo>
                  <a:cubicBezTo>
                    <a:pt x="62" y="27"/>
                    <a:pt x="62" y="27"/>
                    <a:pt x="62" y="27"/>
                  </a:cubicBezTo>
                  <a:cubicBezTo>
                    <a:pt x="60" y="27"/>
                    <a:pt x="58" y="25"/>
                    <a:pt x="58" y="23"/>
                  </a:cubicBezTo>
                  <a:cubicBezTo>
                    <a:pt x="58" y="21"/>
                    <a:pt x="60" y="19"/>
                    <a:pt x="62" y="19"/>
                  </a:cubicBezTo>
                  <a:close/>
                  <a:moveTo>
                    <a:pt x="19" y="19"/>
                  </a:moveTo>
                  <a:cubicBezTo>
                    <a:pt x="44" y="19"/>
                    <a:pt x="44" y="19"/>
                    <a:pt x="44" y="19"/>
                  </a:cubicBezTo>
                  <a:cubicBezTo>
                    <a:pt x="47" y="19"/>
                    <a:pt x="48" y="21"/>
                    <a:pt x="48" y="23"/>
                  </a:cubicBezTo>
                  <a:cubicBezTo>
                    <a:pt x="48" y="25"/>
                    <a:pt x="47" y="27"/>
                    <a:pt x="44" y="27"/>
                  </a:cubicBezTo>
                  <a:cubicBezTo>
                    <a:pt x="19" y="27"/>
                    <a:pt x="19" y="27"/>
                    <a:pt x="19" y="27"/>
                  </a:cubicBezTo>
                  <a:cubicBezTo>
                    <a:pt x="17" y="27"/>
                    <a:pt x="15" y="25"/>
                    <a:pt x="15" y="23"/>
                  </a:cubicBezTo>
                  <a:cubicBezTo>
                    <a:pt x="15" y="21"/>
                    <a:pt x="17" y="19"/>
                    <a:pt x="19" y="19"/>
                  </a:cubicBezTo>
                  <a:close/>
                  <a:moveTo>
                    <a:pt x="173" y="66"/>
                  </a:moveTo>
                  <a:cubicBezTo>
                    <a:pt x="171" y="67"/>
                    <a:pt x="169" y="66"/>
                    <a:pt x="168" y="64"/>
                  </a:cubicBezTo>
                  <a:cubicBezTo>
                    <a:pt x="165" y="54"/>
                    <a:pt x="165" y="54"/>
                    <a:pt x="165" y="54"/>
                  </a:cubicBezTo>
                  <a:cubicBezTo>
                    <a:pt x="134" y="150"/>
                    <a:pt x="134" y="150"/>
                    <a:pt x="134" y="150"/>
                  </a:cubicBezTo>
                  <a:cubicBezTo>
                    <a:pt x="134" y="152"/>
                    <a:pt x="132" y="153"/>
                    <a:pt x="131" y="153"/>
                  </a:cubicBezTo>
                  <a:cubicBezTo>
                    <a:pt x="129" y="153"/>
                    <a:pt x="128" y="152"/>
                    <a:pt x="127" y="151"/>
                  </a:cubicBezTo>
                  <a:cubicBezTo>
                    <a:pt x="107" y="117"/>
                    <a:pt x="107" y="117"/>
                    <a:pt x="107" y="117"/>
                  </a:cubicBezTo>
                  <a:cubicBezTo>
                    <a:pt x="94" y="128"/>
                    <a:pt x="94" y="128"/>
                    <a:pt x="94" y="128"/>
                  </a:cubicBezTo>
                  <a:cubicBezTo>
                    <a:pt x="93" y="129"/>
                    <a:pt x="91" y="129"/>
                    <a:pt x="90" y="129"/>
                  </a:cubicBezTo>
                  <a:cubicBezTo>
                    <a:pt x="89" y="128"/>
                    <a:pt x="88" y="127"/>
                    <a:pt x="87" y="126"/>
                  </a:cubicBezTo>
                  <a:cubicBezTo>
                    <a:pt x="80" y="96"/>
                    <a:pt x="80" y="96"/>
                    <a:pt x="80" y="96"/>
                  </a:cubicBezTo>
                  <a:cubicBezTo>
                    <a:pt x="55" y="154"/>
                    <a:pt x="55" y="154"/>
                    <a:pt x="55" y="154"/>
                  </a:cubicBezTo>
                  <a:cubicBezTo>
                    <a:pt x="54" y="156"/>
                    <a:pt x="53" y="157"/>
                    <a:pt x="51" y="157"/>
                  </a:cubicBezTo>
                  <a:cubicBezTo>
                    <a:pt x="49" y="157"/>
                    <a:pt x="48" y="156"/>
                    <a:pt x="47" y="154"/>
                  </a:cubicBezTo>
                  <a:cubicBezTo>
                    <a:pt x="37" y="127"/>
                    <a:pt x="37" y="127"/>
                    <a:pt x="37" y="127"/>
                  </a:cubicBezTo>
                  <a:cubicBezTo>
                    <a:pt x="23" y="155"/>
                    <a:pt x="23" y="155"/>
                    <a:pt x="23" y="155"/>
                  </a:cubicBezTo>
                  <a:cubicBezTo>
                    <a:pt x="22" y="156"/>
                    <a:pt x="20" y="157"/>
                    <a:pt x="19" y="157"/>
                  </a:cubicBezTo>
                  <a:cubicBezTo>
                    <a:pt x="18" y="157"/>
                    <a:pt x="18" y="157"/>
                    <a:pt x="17" y="156"/>
                  </a:cubicBezTo>
                  <a:cubicBezTo>
                    <a:pt x="15" y="155"/>
                    <a:pt x="14" y="153"/>
                    <a:pt x="15" y="151"/>
                  </a:cubicBezTo>
                  <a:cubicBezTo>
                    <a:pt x="34" y="115"/>
                    <a:pt x="34" y="115"/>
                    <a:pt x="34" y="115"/>
                  </a:cubicBezTo>
                  <a:cubicBezTo>
                    <a:pt x="35" y="113"/>
                    <a:pt x="36" y="113"/>
                    <a:pt x="38" y="113"/>
                  </a:cubicBezTo>
                  <a:cubicBezTo>
                    <a:pt x="39" y="113"/>
                    <a:pt x="41" y="114"/>
                    <a:pt x="41" y="115"/>
                  </a:cubicBezTo>
                  <a:cubicBezTo>
                    <a:pt x="51" y="142"/>
                    <a:pt x="51" y="142"/>
                    <a:pt x="51" y="142"/>
                  </a:cubicBezTo>
                  <a:cubicBezTo>
                    <a:pt x="77" y="82"/>
                    <a:pt x="77" y="82"/>
                    <a:pt x="77" y="82"/>
                  </a:cubicBezTo>
                  <a:cubicBezTo>
                    <a:pt x="77" y="81"/>
                    <a:pt x="79" y="80"/>
                    <a:pt x="81" y="80"/>
                  </a:cubicBezTo>
                  <a:cubicBezTo>
                    <a:pt x="83" y="80"/>
                    <a:pt x="84" y="81"/>
                    <a:pt x="84" y="83"/>
                  </a:cubicBezTo>
                  <a:cubicBezTo>
                    <a:pt x="94" y="118"/>
                    <a:pt x="94" y="118"/>
                    <a:pt x="94" y="118"/>
                  </a:cubicBezTo>
                  <a:cubicBezTo>
                    <a:pt x="106" y="107"/>
                    <a:pt x="106" y="107"/>
                    <a:pt x="106" y="107"/>
                  </a:cubicBezTo>
                  <a:cubicBezTo>
                    <a:pt x="107" y="107"/>
                    <a:pt x="108" y="106"/>
                    <a:pt x="109" y="106"/>
                  </a:cubicBezTo>
                  <a:cubicBezTo>
                    <a:pt x="110" y="107"/>
                    <a:pt x="111" y="107"/>
                    <a:pt x="112" y="108"/>
                  </a:cubicBezTo>
                  <a:cubicBezTo>
                    <a:pt x="129" y="139"/>
                    <a:pt x="129" y="139"/>
                    <a:pt x="129" y="139"/>
                  </a:cubicBezTo>
                  <a:cubicBezTo>
                    <a:pt x="161" y="39"/>
                    <a:pt x="161" y="39"/>
                    <a:pt x="161" y="39"/>
                  </a:cubicBezTo>
                  <a:cubicBezTo>
                    <a:pt x="162" y="37"/>
                    <a:pt x="164" y="36"/>
                    <a:pt x="165" y="36"/>
                  </a:cubicBezTo>
                  <a:cubicBezTo>
                    <a:pt x="165" y="36"/>
                    <a:pt x="165" y="36"/>
                    <a:pt x="165" y="36"/>
                  </a:cubicBezTo>
                  <a:cubicBezTo>
                    <a:pt x="167" y="36"/>
                    <a:pt x="169" y="37"/>
                    <a:pt x="169" y="39"/>
                  </a:cubicBezTo>
                  <a:cubicBezTo>
                    <a:pt x="176" y="61"/>
                    <a:pt x="176" y="61"/>
                    <a:pt x="176" y="61"/>
                  </a:cubicBezTo>
                  <a:cubicBezTo>
                    <a:pt x="177" y="64"/>
                    <a:pt x="175" y="66"/>
                    <a:pt x="173" y="66"/>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41" name="组合 40"/>
          <p:cNvGrpSpPr/>
          <p:nvPr/>
        </p:nvGrpSpPr>
        <p:grpSpPr>
          <a:xfrm>
            <a:off x="7069137" y="3268508"/>
            <a:ext cx="676228" cy="676228"/>
            <a:chOff x="6846721" y="2129051"/>
            <a:chExt cx="1009934" cy="1009934"/>
          </a:xfrm>
        </p:grpSpPr>
        <p:sp>
          <p:nvSpPr>
            <p:cNvPr id="42" name="椭圆 41"/>
            <p:cNvSpPr/>
            <p:nvPr/>
          </p:nvSpPr>
          <p:spPr>
            <a:xfrm>
              <a:off x="6846721" y="2129051"/>
              <a:ext cx="1009934" cy="1009934"/>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3" name="Freeform 145"/>
            <p:cNvSpPr>
              <a:spLocks noEditPoints="1"/>
            </p:cNvSpPr>
            <p:nvPr/>
          </p:nvSpPr>
          <p:spPr bwMode="auto">
            <a:xfrm>
              <a:off x="7170582" y="2358137"/>
              <a:ext cx="423807" cy="546100"/>
            </a:xfrm>
            <a:custGeom>
              <a:avLst/>
              <a:gdLst>
                <a:gd name="T0" fmla="*/ 147 w 149"/>
                <a:gd name="T1" fmla="*/ 48 h 192"/>
                <a:gd name="T2" fmla="*/ 94 w 149"/>
                <a:gd name="T3" fmla="*/ 0 h 192"/>
                <a:gd name="T4" fmla="*/ 3 w 149"/>
                <a:gd name="T5" fmla="*/ 0 h 192"/>
                <a:gd name="T6" fmla="*/ 0 w 149"/>
                <a:gd name="T7" fmla="*/ 188 h 192"/>
                <a:gd name="T8" fmla="*/ 145 w 149"/>
                <a:gd name="T9" fmla="*/ 192 h 192"/>
                <a:gd name="T10" fmla="*/ 149 w 149"/>
                <a:gd name="T11" fmla="*/ 52 h 192"/>
                <a:gd name="T12" fmla="*/ 137 w 149"/>
                <a:gd name="T13" fmla="*/ 49 h 192"/>
                <a:gd name="T14" fmla="*/ 96 w 149"/>
                <a:gd name="T15" fmla="*/ 11 h 192"/>
                <a:gd name="T16" fmla="*/ 27 w 149"/>
                <a:gd name="T17" fmla="*/ 26 h 192"/>
                <a:gd name="T18" fmla="*/ 71 w 149"/>
                <a:gd name="T19" fmla="*/ 30 h 192"/>
                <a:gd name="T20" fmla="*/ 27 w 149"/>
                <a:gd name="T21" fmla="*/ 34 h 192"/>
                <a:gd name="T22" fmla="*/ 27 w 149"/>
                <a:gd name="T23" fmla="*/ 26 h 192"/>
                <a:gd name="T24" fmla="*/ 67 w 149"/>
                <a:gd name="T25" fmla="*/ 43 h 192"/>
                <a:gd name="T26" fmla="*/ 67 w 149"/>
                <a:gd name="T27" fmla="*/ 51 h 192"/>
                <a:gd name="T28" fmla="*/ 23 w 149"/>
                <a:gd name="T29" fmla="*/ 47 h 192"/>
                <a:gd name="T30" fmla="*/ 27 w 149"/>
                <a:gd name="T31" fmla="*/ 61 h 192"/>
                <a:gd name="T32" fmla="*/ 71 w 149"/>
                <a:gd name="T33" fmla="*/ 65 h 192"/>
                <a:gd name="T34" fmla="*/ 27 w 149"/>
                <a:gd name="T35" fmla="*/ 68 h 192"/>
                <a:gd name="T36" fmla="*/ 27 w 149"/>
                <a:gd name="T37" fmla="*/ 61 h 192"/>
                <a:gd name="T38" fmla="*/ 81 w 149"/>
                <a:gd name="T39" fmla="*/ 169 h 192"/>
                <a:gd name="T40" fmla="*/ 81 w 149"/>
                <a:gd name="T41" fmla="*/ 161 h 192"/>
                <a:gd name="T42" fmla="*/ 125 w 149"/>
                <a:gd name="T43" fmla="*/ 165 h 192"/>
                <a:gd name="T44" fmla="*/ 121 w 149"/>
                <a:gd name="T45" fmla="*/ 153 h 192"/>
                <a:gd name="T46" fmla="*/ 77 w 149"/>
                <a:gd name="T47" fmla="*/ 149 h 192"/>
                <a:gd name="T48" fmla="*/ 121 w 149"/>
                <a:gd name="T49" fmla="*/ 145 h 192"/>
                <a:gd name="T50" fmla="*/ 121 w 149"/>
                <a:gd name="T51" fmla="*/ 153 h 192"/>
                <a:gd name="T52" fmla="*/ 96 w 149"/>
                <a:gd name="T53" fmla="*/ 121 h 192"/>
                <a:gd name="T54" fmla="*/ 90 w 149"/>
                <a:gd name="T55" fmla="*/ 121 h 192"/>
                <a:gd name="T56" fmla="*/ 58 w 149"/>
                <a:gd name="T57" fmla="*/ 155 h 192"/>
                <a:gd name="T58" fmla="*/ 55 w 149"/>
                <a:gd name="T59" fmla="*/ 157 h 192"/>
                <a:gd name="T60" fmla="*/ 40 w 149"/>
                <a:gd name="T61" fmla="*/ 132 h 192"/>
                <a:gd name="T62" fmla="*/ 22 w 149"/>
                <a:gd name="T63" fmla="*/ 164 h 192"/>
                <a:gd name="T64" fmla="*/ 18 w 149"/>
                <a:gd name="T65" fmla="*/ 158 h 192"/>
                <a:gd name="T66" fmla="*/ 41 w 149"/>
                <a:gd name="T67" fmla="*/ 119 h 192"/>
                <a:gd name="T68" fmla="*/ 55 w 149"/>
                <a:gd name="T69" fmla="*/ 143 h 192"/>
                <a:gd name="T70" fmla="*/ 78 w 149"/>
                <a:gd name="T71" fmla="*/ 95 h 192"/>
                <a:gd name="T72" fmla="*/ 93 w 149"/>
                <a:gd name="T73" fmla="*/ 112 h 192"/>
                <a:gd name="T74" fmla="*/ 130 w 149"/>
                <a:gd name="T75" fmla="*/ 7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9" h="192">
                  <a:moveTo>
                    <a:pt x="149" y="51"/>
                  </a:moveTo>
                  <a:cubicBezTo>
                    <a:pt x="149" y="50"/>
                    <a:pt x="148" y="49"/>
                    <a:pt x="147" y="48"/>
                  </a:cubicBezTo>
                  <a:cubicBezTo>
                    <a:pt x="96" y="1"/>
                    <a:pt x="96" y="1"/>
                    <a:pt x="96" y="1"/>
                  </a:cubicBezTo>
                  <a:cubicBezTo>
                    <a:pt x="95" y="0"/>
                    <a:pt x="94" y="0"/>
                    <a:pt x="94" y="0"/>
                  </a:cubicBezTo>
                  <a:cubicBezTo>
                    <a:pt x="93" y="0"/>
                    <a:pt x="92" y="0"/>
                    <a:pt x="92" y="0"/>
                  </a:cubicBezTo>
                  <a:cubicBezTo>
                    <a:pt x="3" y="0"/>
                    <a:pt x="3" y="0"/>
                    <a:pt x="3" y="0"/>
                  </a:cubicBezTo>
                  <a:cubicBezTo>
                    <a:pt x="1" y="0"/>
                    <a:pt x="0" y="1"/>
                    <a:pt x="0" y="4"/>
                  </a:cubicBezTo>
                  <a:cubicBezTo>
                    <a:pt x="0" y="188"/>
                    <a:pt x="0" y="188"/>
                    <a:pt x="0" y="188"/>
                  </a:cubicBezTo>
                  <a:cubicBezTo>
                    <a:pt x="0" y="190"/>
                    <a:pt x="1" y="192"/>
                    <a:pt x="3" y="192"/>
                  </a:cubicBezTo>
                  <a:cubicBezTo>
                    <a:pt x="145" y="192"/>
                    <a:pt x="145" y="192"/>
                    <a:pt x="145" y="192"/>
                  </a:cubicBezTo>
                  <a:cubicBezTo>
                    <a:pt x="147" y="192"/>
                    <a:pt x="149" y="190"/>
                    <a:pt x="149" y="188"/>
                  </a:cubicBezTo>
                  <a:cubicBezTo>
                    <a:pt x="149" y="52"/>
                    <a:pt x="149" y="52"/>
                    <a:pt x="149" y="52"/>
                  </a:cubicBezTo>
                  <a:cubicBezTo>
                    <a:pt x="149" y="52"/>
                    <a:pt x="149" y="52"/>
                    <a:pt x="149" y="51"/>
                  </a:cubicBezTo>
                  <a:close/>
                  <a:moveTo>
                    <a:pt x="137" y="49"/>
                  </a:moveTo>
                  <a:cubicBezTo>
                    <a:pt x="96" y="49"/>
                    <a:pt x="96" y="49"/>
                    <a:pt x="96" y="49"/>
                  </a:cubicBezTo>
                  <a:cubicBezTo>
                    <a:pt x="96" y="11"/>
                    <a:pt x="96" y="11"/>
                    <a:pt x="96" y="11"/>
                  </a:cubicBezTo>
                  <a:lnTo>
                    <a:pt x="137" y="49"/>
                  </a:lnTo>
                  <a:close/>
                  <a:moveTo>
                    <a:pt x="27" y="26"/>
                  </a:moveTo>
                  <a:cubicBezTo>
                    <a:pt x="67" y="26"/>
                    <a:pt x="67" y="26"/>
                    <a:pt x="67" y="26"/>
                  </a:cubicBezTo>
                  <a:cubicBezTo>
                    <a:pt x="69" y="26"/>
                    <a:pt x="71" y="28"/>
                    <a:pt x="71" y="30"/>
                  </a:cubicBezTo>
                  <a:cubicBezTo>
                    <a:pt x="71" y="32"/>
                    <a:pt x="69" y="34"/>
                    <a:pt x="67" y="34"/>
                  </a:cubicBezTo>
                  <a:cubicBezTo>
                    <a:pt x="27" y="34"/>
                    <a:pt x="27" y="34"/>
                    <a:pt x="27" y="34"/>
                  </a:cubicBezTo>
                  <a:cubicBezTo>
                    <a:pt x="25" y="34"/>
                    <a:pt x="23" y="32"/>
                    <a:pt x="23" y="30"/>
                  </a:cubicBezTo>
                  <a:cubicBezTo>
                    <a:pt x="23" y="28"/>
                    <a:pt x="25" y="26"/>
                    <a:pt x="27" y="26"/>
                  </a:cubicBezTo>
                  <a:close/>
                  <a:moveTo>
                    <a:pt x="27" y="43"/>
                  </a:moveTo>
                  <a:cubicBezTo>
                    <a:pt x="67" y="43"/>
                    <a:pt x="67" y="43"/>
                    <a:pt x="67" y="43"/>
                  </a:cubicBezTo>
                  <a:cubicBezTo>
                    <a:pt x="69" y="43"/>
                    <a:pt x="71" y="45"/>
                    <a:pt x="71" y="47"/>
                  </a:cubicBezTo>
                  <a:cubicBezTo>
                    <a:pt x="71" y="50"/>
                    <a:pt x="69" y="51"/>
                    <a:pt x="67" y="51"/>
                  </a:cubicBezTo>
                  <a:cubicBezTo>
                    <a:pt x="27" y="51"/>
                    <a:pt x="27" y="51"/>
                    <a:pt x="27" y="51"/>
                  </a:cubicBezTo>
                  <a:cubicBezTo>
                    <a:pt x="25" y="51"/>
                    <a:pt x="23" y="50"/>
                    <a:pt x="23" y="47"/>
                  </a:cubicBezTo>
                  <a:cubicBezTo>
                    <a:pt x="23" y="45"/>
                    <a:pt x="25" y="43"/>
                    <a:pt x="27" y="43"/>
                  </a:cubicBezTo>
                  <a:close/>
                  <a:moveTo>
                    <a:pt x="27" y="61"/>
                  </a:moveTo>
                  <a:cubicBezTo>
                    <a:pt x="67" y="61"/>
                    <a:pt x="67" y="61"/>
                    <a:pt x="67" y="61"/>
                  </a:cubicBezTo>
                  <a:cubicBezTo>
                    <a:pt x="69" y="61"/>
                    <a:pt x="71" y="62"/>
                    <a:pt x="71" y="65"/>
                  </a:cubicBezTo>
                  <a:cubicBezTo>
                    <a:pt x="71" y="67"/>
                    <a:pt x="69" y="68"/>
                    <a:pt x="67" y="68"/>
                  </a:cubicBezTo>
                  <a:cubicBezTo>
                    <a:pt x="27" y="68"/>
                    <a:pt x="27" y="68"/>
                    <a:pt x="27" y="68"/>
                  </a:cubicBezTo>
                  <a:cubicBezTo>
                    <a:pt x="25" y="68"/>
                    <a:pt x="23" y="67"/>
                    <a:pt x="23" y="65"/>
                  </a:cubicBezTo>
                  <a:cubicBezTo>
                    <a:pt x="23" y="62"/>
                    <a:pt x="25" y="61"/>
                    <a:pt x="27" y="61"/>
                  </a:cubicBezTo>
                  <a:close/>
                  <a:moveTo>
                    <a:pt x="121" y="169"/>
                  </a:moveTo>
                  <a:cubicBezTo>
                    <a:pt x="81" y="169"/>
                    <a:pt x="81" y="169"/>
                    <a:pt x="81" y="169"/>
                  </a:cubicBezTo>
                  <a:cubicBezTo>
                    <a:pt x="79" y="169"/>
                    <a:pt x="77" y="168"/>
                    <a:pt x="77" y="165"/>
                  </a:cubicBezTo>
                  <a:cubicBezTo>
                    <a:pt x="77" y="163"/>
                    <a:pt x="79" y="161"/>
                    <a:pt x="81" y="161"/>
                  </a:cubicBezTo>
                  <a:cubicBezTo>
                    <a:pt x="121" y="161"/>
                    <a:pt x="121" y="161"/>
                    <a:pt x="121" y="161"/>
                  </a:cubicBezTo>
                  <a:cubicBezTo>
                    <a:pt x="123" y="161"/>
                    <a:pt x="125" y="163"/>
                    <a:pt x="125" y="165"/>
                  </a:cubicBezTo>
                  <a:cubicBezTo>
                    <a:pt x="125" y="168"/>
                    <a:pt x="123" y="169"/>
                    <a:pt x="121" y="169"/>
                  </a:cubicBezTo>
                  <a:close/>
                  <a:moveTo>
                    <a:pt x="121" y="153"/>
                  </a:moveTo>
                  <a:cubicBezTo>
                    <a:pt x="81" y="153"/>
                    <a:pt x="81" y="153"/>
                    <a:pt x="81" y="153"/>
                  </a:cubicBezTo>
                  <a:cubicBezTo>
                    <a:pt x="79" y="153"/>
                    <a:pt x="77" y="151"/>
                    <a:pt x="77" y="149"/>
                  </a:cubicBezTo>
                  <a:cubicBezTo>
                    <a:pt x="77" y="147"/>
                    <a:pt x="79" y="145"/>
                    <a:pt x="81" y="145"/>
                  </a:cubicBezTo>
                  <a:cubicBezTo>
                    <a:pt x="121" y="145"/>
                    <a:pt x="121" y="145"/>
                    <a:pt x="121" y="145"/>
                  </a:cubicBezTo>
                  <a:cubicBezTo>
                    <a:pt x="123" y="145"/>
                    <a:pt x="125" y="147"/>
                    <a:pt x="125" y="149"/>
                  </a:cubicBezTo>
                  <a:cubicBezTo>
                    <a:pt x="125" y="151"/>
                    <a:pt x="123" y="153"/>
                    <a:pt x="121" y="153"/>
                  </a:cubicBezTo>
                  <a:close/>
                  <a:moveTo>
                    <a:pt x="130" y="77"/>
                  </a:moveTo>
                  <a:cubicBezTo>
                    <a:pt x="96" y="121"/>
                    <a:pt x="96" y="121"/>
                    <a:pt x="96" y="121"/>
                  </a:cubicBezTo>
                  <a:cubicBezTo>
                    <a:pt x="96" y="122"/>
                    <a:pt x="94" y="123"/>
                    <a:pt x="93" y="123"/>
                  </a:cubicBezTo>
                  <a:cubicBezTo>
                    <a:pt x="92" y="123"/>
                    <a:pt x="91" y="122"/>
                    <a:pt x="90" y="121"/>
                  </a:cubicBezTo>
                  <a:cubicBezTo>
                    <a:pt x="79" y="107"/>
                    <a:pt x="79" y="107"/>
                    <a:pt x="79" y="107"/>
                  </a:cubicBezTo>
                  <a:cubicBezTo>
                    <a:pt x="58" y="155"/>
                    <a:pt x="58" y="155"/>
                    <a:pt x="58" y="155"/>
                  </a:cubicBezTo>
                  <a:cubicBezTo>
                    <a:pt x="58" y="156"/>
                    <a:pt x="56" y="157"/>
                    <a:pt x="55" y="157"/>
                  </a:cubicBezTo>
                  <a:cubicBezTo>
                    <a:pt x="55" y="157"/>
                    <a:pt x="55" y="157"/>
                    <a:pt x="55" y="157"/>
                  </a:cubicBezTo>
                  <a:cubicBezTo>
                    <a:pt x="53" y="157"/>
                    <a:pt x="52" y="156"/>
                    <a:pt x="51" y="155"/>
                  </a:cubicBezTo>
                  <a:cubicBezTo>
                    <a:pt x="40" y="132"/>
                    <a:pt x="40" y="132"/>
                    <a:pt x="40" y="132"/>
                  </a:cubicBezTo>
                  <a:cubicBezTo>
                    <a:pt x="25" y="162"/>
                    <a:pt x="25" y="162"/>
                    <a:pt x="25" y="162"/>
                  </a:cubicBezTo>
                  <a:cubicBezTo>
                    <a:pt x="24" y="163"/>
                    <a:pt x="23" y="164"/>
                    <a:pt x="22" y="164"/>
                  </a:cubicBezTo>
                  <a:cubicBezTo>
                    <a:pt x="21" y="164"/>
                    <a:pt x="20" y="164"/>
                    <a:pt x="20" y="163"/>
                  </a:cubicBezTo>
                  <a:cubicBezTo>
                    <a:pt x="18" y="162"/>
                    <a:pt x="17" y="160"/>
                    <a:pt x="18" y="158"/>
                  </a:cubicBezTo>
                  <a:cubicBezTo>
                    <a:pt x="37" y="121"/>
                    <a:pt x="37" y="121"/>
                    <a:pt x="37" y="121"/>
                  </a:cubicBezTo>
                  <a:cubicBezTo>
                    <a:pt x="38" y="120"/>
                    <a:pt x="39" y="119"/>
                    <a:pt x="41" y="119"/>
                  </a:cubicBezTo>
                  <a:cubicBezTo>
                    <a:pt x="42" y="119"/>
                    <a:pt x="44" y="120"/>
                    <a:pt x="44" y="121"/>
                  </a:cubicBezTo>
                  <a:cubicBezTo>
                    <a:pt x="55" y="143"/>
                    <a:pt x="55" y="143"/>
                    <a:pt x="55" y="143"/>
                  </a:cubicBezTo>
                  <a:cubicBezTo>
                    <a:pt x="75" y="98"/>
                    <a:pt x="75" y="98"/>
                    <a:pt x="75" y="98"/>
                  </a:cubicBezTo>
                  <a:cubicBezTo>
                    <a:pt x="75" y="96"/>
                    <a:pt x="76" y="95"/>
                    <a:pt x="78" y="95"/>
                  </a:cubicBezTo>
                  <a:cubicBezTo>
                    <a:pt x="79" y="95"/>
                    <a:pt x="81" y="96"/>
                    <a:pt x="81" y="97"/>
                  </a:cubicBezTo>
                  <a:cubicBezTo>
                    <a:pt x="93" y="112"/>
                    <a:pt x="93" y="112"/>
                    <a:pt x="93" y="112"/>
                  </a:cubicBezTo>
                  <a:cubicBezTo>
                    <a:pt x="124" y="72"/>
                    <a:pt x="124" y="72"/>
                    <a:pt x="124" y="72"/>
                  </a:cubicBezTo>
                  <a:cubicBezTo>
                    <a:pt x="125" y="70"/>
                    <a:pt x="128" y="70"/>
                    <a:pt x="130" y="71"/>
                  </a:cubicBezTo>
                  <a:cubicBezTo>
                    <a:pt x="131" y="72"/>
                    <a:pt x="132" y="75"/>
                    <a:pt x="130" y="7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46" name="文本框 45"/>
          <p:cNvSpPr txBox="1"/>
          <p:nvPr/>
        </p:nvSpPr>
        <p:spPr>
          <a:xfrm>
            <a:off x="1733738" y="4414598"/>
            <a:ext cx="1343026" cy="830997"/>
          </a:xfrm>
          <a:prstGeom prst="rect">
            <a:avLst/>
          </a:prstGeom>
          <a:noFill/>
        </p:spPr>
        <p:txBody>
          <a:bodyPr wrap="square">
            <a:spAutoFit/>
          </a:bodyPr>
          <a:lstStyle/>
          <a:p>
            <a:pPr algn="ct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大包分片攻击</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49" name="文本框 48"/>
          <p:cNvSpPr txBox="1"/>
          <p:nvPr/>
        </p:nvSpPr>
        <p:spPr>
          <a:xfrm>
            <a:off x="4285869" y="4414598"/>
            <a:ext cx="1343026" cy="830997"/>
          </a:xfrm>
          <a:prstGeom prst="rect">
            <a:avLst/>
          </a:prstGeom>
          <a:noFill/>
        </p:spPr>
        <p:txBody>
          <a:bodyPr wrap="square">
            <a:spAutoFit/>
          </a:bodyPr>
          <a:lstStyle/>
          <a:p>
            <a:pPr algn="ct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极小碎片攻击</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2" name="文本框 51"/>
          <p:cNvSpPr txBox="1"/>
          <p:nvPr/>
        </p:nvSpPr>
        <p:spPr>
          <a:xfrm>
            <a:off x="6838000" y="4414598"/>
            <a:ext cx="1343026" cy="830997"/>
          </a:xfrm>
          <a:prstGeom prst="rect">
            <a:avLst/>
          </a:prstGeom>
          <a:noFill/>
        </p:spPr>
        <p:txBody>
          <a:bodyPr wrap="square">
            <a:spAutoFit/>
          </a:bodyPr>
          <a:lstStyle/>
          <a:p>
            <a:pPr algn="ct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分片重叠攻击</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5" name="文本框 54"/>
          <p:cNvSpPr txBox="1"/>
          <p:nvPr/>
        </p:nvSpPr>
        <p:spPr>
          <a:xfrm>
            <a:off x="9197788" y="4414598"/>
            <a:ext cx="1535370" cy="830997"/>
          </a:xfrm>
          <a:prstGeom prst="rect">
            <a:avLst/>
          </a:prstGeom>
          <a:noFill/>
        </p:spPr>
        <p:txBody>
          <a:bodyPr wrap="square">
            <a:spAutoFit/>
          </a:bodyPr>
          <a:lstStyle/>
          <a:p>
            <a:pPr algn="ct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分片</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DoS</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攻击</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par>
                          <p:cTn id="16" fill="hold">
                            <p:stCondLst>
                              <p:cond delay="8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xEl>
                                              <p:pRg st="0" end="0"/>
                                            </p:txEl>
                                          </p:spTgt>
                                        </p:tgtEl>
                                        <p:attrNameLst>
                                          <p:attrName>style.visibility</p:attrName>
                                        </p:attrNameLst>
                                      </p:cBhvr>
                                      <p:to>
                                        <p:strVal val="visible"/>
                                      </p:to>
                                    </p:set>
                                    <p:anim to="0" calcmode="lin" valueType="num">
                                      <p:cBhvr>
                                        <p:cTn id="19" dur="500" decel="100000" fill="hold">
                                          <p:stCondLst>
                                            <p:cond delay="0"/>
                                          </p:stCondLst>
                                        </p:cTn>
                                        <p:tgtEl>
                                          <p:spTgt spid="9">
                                            <p:txEl>
                                              <p:pRg st="0" end="0"/>
                                            </p:txEl>
                                          </p:spTgt>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9">
                                            <p:txEl>
                                              <p:pRg st="0" end="0"/>
                                            </p:txEl>
                                          </p:spTgt>
                                        </p:tgtEl>
                                      </p:cBhvr>
                                    </p:animEffect>
                                    <p:animScale>
                                      <p:cBhvr>
                                        <p:cTn id="21" dur="500" decel="100000" fill="hold">
                                          <p:stCondLst>
                                            <p:cond delay="0"/>
                                          </p:stCondLst>
                                        </p:cTn>
                                        <p:tgtEl>
                                          <p:spTgt spid="9">
                                            <p:txEl>
                                              <p:pRg st="0" end="0"/>
                                            </p:txEl>
                                          </p:spTgt>
                                        </p:tgtEl>
                                      </p:cBhvr>
                                      <p:by x="100000" y="100000"/>
                                      <p:from x="110000" y="110000"/>
                                      <p:to x="100000" y="100000"/>
                                    </p:animScale>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p:cTn id="31" dur="500" fill="hold"/>
                                        <p:tgtEl>
                                          <p:spTgt spid="46"/>
                                        </p:tgtEl>
                                        <p:attrNameLst>
                                          <p:attrName>ppt_w</p:attrName>
                                        </p:attrNameLst>
                                      </p:cBhvr>
                                      <p:tavLst>
                                        <p:tav tm="0">
                                          <p:val>
                                            <p:fltVal val="0"/>
                                          </p:val>
                                        </p:tav>
                                        <p:tav tm="100000">
                                          <p:val>
                                            <p:strVal val="#ppt_w"/>
                                          </p:val>
                                        </p:tav>
                                      </p:tavLst>
                                    </p:anim>
                                    <p:anim calcmode="lin" valueType="num">
                                      <p:cBhvr>
                                        <p:cTn id="32" dur="500" fill="hold"/>
                                        <p:tgtEl>
                                          <p:spTgt spid="46"/>
                                        </p:tgtEl>
                                        <p:attrNameLst>
                                          <p:attrName>ppt_h</p:attrName>
                                        </p:attrNameLst>
                                      </p:cBhvr>
                                      <p:tavLst>
                                        <p:tav tm="0">
                                          <p:val>
                                            <p:fltVal val="0"/>
                                          </p:val>
                                        </p:tav>
                                        <p:tav tm="100000">
                                          <p:val>
                                            <p:strVal val="#ppt_h"/>
                                          </p:val>
                                        </p:tav>
                                      </p:tavLst>
                                    </p:anim>
                                    <p:animEffect transition="in" filter="fade">
                                      <p:cBhvr>
                                        <p:cTn id="33" dur="500"/>
                                        <p:tgtEl>
                                          <p:spTgt spid="46"/>
                                        </p:tgtEl>
                                      </p:cBhvr>
                                    </p:animEffect>
                                  </p:childTnLst>
                                </p:cTn>
                              </p:par>
                            </p:childTnLst>
                          </p:cTn>
                        </p:par>
                        <p:par>
                          <p:cTn id="34" fill="hold">
                            <p:stCondLst>
                              <p:cond delay="500"/>
                            </p:stCondLst>
                            <p:childTnLst>
                              <p:par>
                                <p:cTn id="35" presetID="53" presetClass="entr" presetSubtype="16"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p:cTn id="37" dur="500" fill="hold"/>
                                        <p:tgtEl>
                                          <p:spTgt spid="38"/>
                                        </p:tgtEl>
                                        <p:attrNameLst>
                                          <p:attrName>ppt_w</p:attrName>
                                        </p:attrNameLst>
                                      </p:cBhvr>
                                      <p:tavLst>
                                        <p:tav tm="0">
                                          <p:val>
                                            <p:fltVal val="0"/>
                                          </p:val>
                                        </p:tav>
                                        <p:tav tm="100000">
                                          <p:val>
                                            <p:strVal val="#ppt_w"/>
                                          </p:val>
                                        </p:tav>
                                      </p:tavLst>
                                    </p:anim>
                                    <p:anim calcmode="lin" valueType="num">
                                      <p:cBhvr>
                                        <p:cTn id="38" dur="500" fill="hold"/>
                                        <p:tgtEl>
                                          <p:spTgt spid="38"/>
                                        </p:tgtEl>
                                        <p:attrNameLst>
                                          <p:attrName>ppt_h</p:attrName>
                                        </p:attrNameLst>
                                      </p:cBhvr>
                                      <p:tavLst>
                                        <p:tav tm="0">
                                          <p:val>
                                            <p:fltVal val="0"/>
                                          </p:val>
                                        </p:tav>
                                        <p:tav tm="100000">
                                          <p:val>
                                            <p:strVal val="#ppt_h"/>
                                          </p:val>
                                        </p:tav>
                                      </p:tavLst>
                                    </p:anim>
                                    <p:animEffect transition="in" filter="fade">
                                      <p:cBhvr>
                                        <p:cTn id="39" dur="500"/>
                                        <p:tgtEl>
                                          <p:spTgt spid="3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49"/>
                                        </p:tgtEl>
                                        <p:attrNameLst>
                                          <p:attrName>style.visibility</p:attrName>
                                        </p:attrNameLst>
                                      </p:cBhvr>
                                      <p:to>
                                        <p:strVal val="visible"/>
                                      </p:to>
                                    </p:set>
                                    <p:anim calcmode="lin" valueType="num">
                                      <p:cBhvr>
                                        <p:cTn id="42" dur="500" fill="hold"/>
                                        <p:tgtEl>
                                          <p:spTgt spid="49"/>
                                        </p:tgtEl>
                                        <p:attrNameLst>
                                          <p:attrName>ppt_w</p:attrName>
                                        </p:attrNameLst>
                                      </p:cBhvr>
                                      <p:tavLst>
                                        <p:tav tm="0">
                                          <p:val>
                                            <p:fltVal val="0"/>
                                          </p:val>
                                        </p:tav>
                                        <p:tav tm="100000">
                                          <p:val>
                                            <p:strVal val="#ppt_w"/>
                                          </p:val>
                                        </p:tav>
                                      </p:tavLst>
                                    </p:anim>
                                    <p:anim calcmode="lin" valueType="num">
                                      <p:cBhvr>
                                        <p:cTn id="43" dur="500" fill="hold"/>
                                        <p:tgtEl>
                                          <p:spTgt spid="49"/>
                                        </p:tgtEl>
                                        <p:attrNameLst>
                                          <p:attrName>ppt_h</p:attrName>
                                        </p:attrNameLst>
                                      </p:cBhvr>
                                      <p:tavLst>
                                        <p:tav tm="0">
                                          <p:val>
                                            <p:fltVal val="0"/>
                                          </p:val>
                                        </p:tav>
                                        <p:tav tm="100000">
                                          <p:val>
                                            <p:strVal val="#ppt_h"/>
                                          </p:val>
                                        </p:tav>
                                      </p:tavLst>
                                    </p:anim>
                                    <p:animEffect transition="in" filter="fade">
                                      <p:cBhvr>
                                        <p:cTn id="44" dur="500"/>
                                        <p:tgtEl>
                                          <p:spTgt spid="49"/>
                                        </p:tgtEl>
                                      </p:cBhvr>
                                    </p:animEffect>
                                  </p:childTnLst>
                                </p:cTn>
                              </p:par>
                            </p:childTnLst>
                          </p:cTn>
                        </p:par>
                        <p:par>
                          <p:cTn id="45" fill="hold">
                            <p:stCondLst>
                              <p:cond delay="1000"/>
                            </p:stCondLst>
                            <p:childTnLst>
                              <p:par>
                                <p:cTn id="46" presetID="53" presetClass="entr" presetSubtype="16" fill="hold" nodeType="after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p:cTn id="48" dur="500" fill="hold"/>
                                        <p:tgtEl>
                                          <p:spTgt spid="41"/>
                                        </p:tgtEl>
                                        <p:attrNameLst>
                                          <p:attrName>ppt_w</p:attrName>
                                        </p:attrNameLst>
                                      </p:cBhvr>
                                      <p:tavLst>
                                        <p:tav tm="0">
                                          <p:val>
                                            <p:fltVal val="0"/>
                                          </p:val>
                                        </p:tav>
                                        <p:tav tm="100000">
                                          <p:val>
                                            <p:strVal val="#ppt_w"/>
                                          </p:val>
                                        </p:tav>
                                      </p:tavLst>
                                    </p:anim>
                                    <p:anim calcmode="lin" valueType="num">
                                      <p:cBhvr>
                                        <p:cTn id="49" dur="500" fill="hold"/>
                                        <p:tgtEl>
                                          <p:spTgt spid="41"/>
                                        </p:tgtEl>
                                        <p:attrNameLst>
                                          <p:attrName>ppt_h</p:attrName>
                                        </p:attrNameLst>
                                      </p:cBhvr>
                                      <p:tavLst>
                                        <p:tav tm="0">
                                          <p:val>
                                            <p:fltVal val="0"/>
                                          </p:val>
                                        </p:tav>
                                        <p:tav tm="100000">
                                          <p:val>
                                            <p:strVal val="#ppt_h"/>
                                          </p:val>
                                        </p:tav>
                                      </p:tavLst>
                                    </p:anim>
                                    <p:animEffect transition="in" filter="fade">
                                      <p:cBhvr>
                                        <p:cTn id="50" dur="500"/>
                                        <p:tgtEl>
                                          <p:spTgt spid="41"/>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 calcmode="lin" valueType="num">
                                      <p:cBhvr>
                                        <p:cTn id="53" dur="500" fill="hold"/>
                                        <p:tgtEl>
                                          <p:spTgt spid="52"/>
                                        </p:tgtEl>
                                        <p:attrNameLst>
                                          <p:attrName>ppt_w</p:attrName>
                                        </p:attrNameLst>
                                      </p:cBhvr>
                                      <p:tavLst>
                                        <p:tav tm="0">
                                          <p:val>
                                            <p:fltVal val="0"/>
                                          </p:val>
                                        </p:tav>
                                        <p:tav tm="100000">
                                          <p:val>
                                            <p:strVal val="#ppt_w"/>
                                          </p:val>
                                        </p:tav>
                                      </p:tavLst>
                                    </p:anim>
                                    <p:anim calcmode="lin" valueType="num">
                                      <p:cBhvr>
                                        <p:cTn id="54" dur="500" fill="hold"/>
                                        <p:tgtEl>
                                          <p:spTgt spid="52"/>
                                        </p:tgtEl>
                                        <p:attrNameLst>
                                          <p:attrName>ppt_h</p:attrName>
                                        </p:attrNameLst>
                                      </p:cBhvr>
                                      <p:tavLst>
                                        <p:tav tm="0">
                                          <p:val>
                                            <p:fltVal val="0"/>
                                          </p:val>
                                        </p:tav>
                                        <p:tav tm="100000">
                                          <p:val>
                                            <p:strVal val="#ppt_h"/>
                                          </p:val>
                                        </p:tav>
                                      </p:tavLst>
                                    </p:anim>
                                    <p:animEffect transition="in" filter="fade">
                                      <p:cBhvr>
                                        <p:cTn id="55" dur="500"/>
                                        <p:tgtEl>
                                          <p:spTgt spid="52"/>
                                        </p:tgtEl>
                                      </p:cBhvr>
                                    </p:animEffect>
                                  </p:childTnLst>
                                </p:cTn>
                              </p:par>
                            </p:childTnLst>
                          </p:cTn>
                        </p:par>
                        <p:par>
                          <p:cTn id="56" fill="hold">
                            <p:stCondLst>
                              <p:cond delay="1500"/>
                            </p:stCondLst>
                            <p:childTnLst>
                              <p:par>
                                <p:cTn id="57" presetID="53" presetClass="entr" presetSubtype="16"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p:cTn id="59" dur="500" fill="hold"/>
                                        <p:tgtEl>
                                          <p:spTgt spid="24"/>
                                        </p:tgtEl>
                                        <p:attrNameLst>
                                          <p:attrName>ppt_w</p:attrName>
                                        </p:attrNameLst>
                                      </p:cBhvr>
                                      <p:tavLst>
                                        <p:tav tm="0">
                                          <p:val>
                                            <p:fltVal val="0"/>
                                          </p:val>
                                        </p:tav>
                                        <p:tav tm="100000">
                                          <p:val>
                                            <p:strVal val="#ppt_w"/>
                                          </p:val>
                                        </p:tav>
                                      </p:tavLst>
                                    </p:anim>
                                    <p:anim calcmode="lin" valueType="num">
                                      <p:cBhvr>
                                        <p:cTn id="60" dur="500" fill="hold"/>
                                        <p:tgtEl>
                                          <p:spTgt spid="24"/>
                                        </p:tgtEl>
                                        <p:attrNameLst>
                                          <p:attrName>ppt_h</p:attrName>
                                        </p:attrNameLst>
                                      </p:cBhvr>
                                      <p:tavLst>
                                        <p:tav tm="0">
                                          <p:val>
                                            <p:fltVal val="0"/>
                                          </p:val>
                                        </p:tav>
                                        <p:tav tm="100000">
                                          <p:val>
                                            <p:strVal val="#ppt_h"/>
                                          </p:val>
                                        </p:tav>
                                      </p:tavLst>
                                    </p:anim>
                                    <p:animEffect transition="in" filter="fade">
                                      <p:cBhvr>
                                        <p:cTn id="61" dur="500"/>
                                        <p:tgtEl>
                                          <p:spTgt spid="24"/>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55"/>
                                        </p:tgtEl>
                                        <p:attrNameLst>
                                          <p:attrName>style.visibility</p:attrName>
                                        </p:attrNameLst>
                                      </p:cBhvr>
                                      <p:to>
                                        <p:strVal val="visible"/>
                                      </p:to>
                                    </p:set>
                                    <p:anim calcmode="lin" valueType="num">
                                      <p:cBhvr>
                                        <p:cTn id="64" dur="500" fill="hold"/>
                                        <p:tgtEl>
                                          <p:spTgt spid="55"/>
                                        </p:tgtEl>
                                        <p:attrNameLst>
                                          <p:attrName>ppt_w</p:attrName>
                                        </p:attrNameLst>
                                      </p:cBhvr>
                                      <p:tavLst>
                                        <p:tav tm="0">
                                          <p:val>
                                            <p:fltVal val="0"/>
                                          </p:val>
                                        </p:tav>
                                        <p:tav tm="100000">
                                          <p:val>
                                            <p:strVal val="#ppt_w"/>
                                          </p:val>
                                        </p:tav>
                                      </p:tavLst>
                                    </p:anim>
                                    <p:anim calcmode="lin" valueType="num">
                                      <p:cBhvr>
                                        <p:cTn id="65" dur="500" fill="hold"/>
                                        <p:tgtEl>
                                          <p:spTgt spid="55"/>
                                        </p:tgtEl>
                                        <p:attrNameLst>
                                          <p:attrName>ppt_h</p:attrName>
                                        </p:attrNameLst>
                                      </p:cBhvr>
                                      <p:tavLst>
                                        <p:tav tm="0">
                                          <p:val>
                                            <p:fltVal val="0"/>
                                          </p:val>
                                        </p:tav>
                                        <p:tav tm="100000">
                                          <p:val>
                                            <p:strVal val="#ppt_h"/>
                                          </p:val>
                                        </p:tav>
                                      </p:tavLst>
                                    </p:anim>
                                    <p:animEffect transition="in" filter="fade">
                                      <p:cBhvr>
                                        <p:cTn id="6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P spid="9" grpId="0" uiExpand="1" build="p"/>
      <p:bldP spid="46" grpId="0"/>
      <p:bldP spid="49" grpId="0"/>
      <p:bldP spid="52" grpId="0"/>
      <p:bldP spid="5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4711003" y="653569"/>
            <a:ext cx="2769989"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大包分片攻击</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大包分片攻击：</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09" name="PA-矩形 4"/>
          <p:cNvSpPr>
            <a:spLocks noChangeArrowheads="1"/>
          </p:cNvSpPr>
          <p:nvPr>
            <p:custDataLst>
              <p:tags r:id="rId3"/>
            </p:custDataLst>
          </p:nvPr>
        </p:nvSpPr>
        <p:spPr bwMode="auto">
          <a:xfrm>
            <a:off x="1491464" y="2244805"/>
            <a:ext cx="907566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分片重组之后的长度超过</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65535</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字节，使得事先分配的缓冲区溢出，造成系统崩溃。</a:t>
            </a:r>
            <a:endParaRPr lang="en-US" altLang="zh-CN" sz="32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t="7235" b="14810"/>
          <a:stretch>
            <a:fillRect/>
          </a:stretch>
        </p:blipFill>
        <p:spPr>
          <a:xfrm>
            <a:off x="3977904" y="3603223"/>
            <a:ext cx="4437353" cy="2306085"/>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par>
                          <p:cTn id="16" fill="hold">
                            <p:stCondLst>
                              <p:cond delay="8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09"/>
                                        </p:tgtEl>
                                        <p:attrNameLst>
                                          <p:attrName>style.visibility</p:attrName>
                                        </p:attrNameLst>
                                      </p:cBhvr>
                                      <p:to>
                                        <p:strVal val="visible"/>
                                      </p:to>
                                    </p:set>
                                    <p:anim to="0" calcmode="lin" valueType="num">
                                      <p:cBhvr>
                                        <p:cTn id="19" dur="500" decel="100000" fill="hold">
                                          <p:stCondLst>
                                            <p:cond delay="0"/>
                                          </p:stCondLst>
                                        </p:cTn>
                                        <p:tgtEl>
                                          <p:spTgt spid="109"/>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109"/>
                                        </p:tgtEl>
                                      </p:cBhvr>
                                    </p:animEffect>
                                    <p:animScale>
                                      <p:cBhvr>
                                        <p:cTn id="21" dur="500" decel="100000" fill="hold">
                                          <p:stCondLst>
                                            <p:cond delay="0"/>
                                          </p:stCondLst>
                                        </p:cTn>
                                        <p:tgtEl>
                                          <p:spTgt spid="109"/>
                                        </p:tgtEl>
                                      </p:cBhvr>
                                      <p:by x="100000" y="100000"/>
                                      <p:from x="110000" y="110000"/>
                                      <p:to x="100000" y="100000"/>
                                    </p:animScale>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P spid="10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4711003" y="653569"/>
            <a:ext cx="2769989"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大包分片攻击</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大包分片攻击：</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09" name="PA-矩形 4"/>
          <p:cNvSpPr>
            <a:spLocks noChangeArrowheads="1"/>
          </p:cNvSpPr>
          <p:nvPr>
            <p:custDataLst>
              <p:tags r:id="rId3"/>
            </p:custDataLst>
          </p:nvPr>
        </p:nvSpPr>
        <p:spPr bwMode="auto">
          <a:xfrm>
            <a:off x="1491464" y="2244805"/>
            <a:ext cx="9075660" cy="2222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en-US" altLang="zh-CN" sz="2400" dirty="0">
                <a:solidFill>
                  <a:srgbClr val="FF0000"/>
                </a:solidFill>
                <a:latin typeface="方正正大黑简体" panose="02000000000000000000" pitchFamily="2" charset="-122"/>
                <a:ea typeface="方正正大黑简体" panose="02000000000000000000" pitchFamily="2" charset="-122"/>
              </a:rPr>
              <a:t>Ping of Death</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程序：发送</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ICMP echo</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请求数据包，数据包中的</a:t>
            </a:r>
            <a:r>
              <a:rPr lang="zh-CN" altLang="en-US" sz="2400" dirty="0">
                <a:solidFill>
                  <a:srgbClr val="FF0000"/>
                </a:solidFill>
                <a:latin typeface="方正正大黑简体" panose="02000000000000000000" pitchFamily="2" charset="-122"/>
                <a:ea typeface="方正正大黑简体" panose="02000000000000000000" pitchFamily="2" charset="-122"/>
              </a:rPr>
              <a:t>数据超过</a:t>
            </a:r>
            <a:r>
              <a:rPr lang="en-US" altLang="zh-CN" sz="2400" dirty="0">
                <a:solidFill>
                  <a:srgbClr val="FF0000"/>
                </a:solidFill>
                <a:latin typeface="方正正大黑简体" panose="02000000000000000000" pitchFamily="2" charset="-122"/>
                <a:ea typeface="方正正大黑简体" panose="02000000000000000000" pitchFamily="2" charset="-122"/>
              </a:rPr>
              <a:t>65507</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字节，使得某些系统事先分配的缓冲区溢出，导致系统崩溃和重启。</a:t>
            </a:r>
            <a:endPar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r>
              <a:rPr lang="en-US" altLang="zh-CN" sz="2400" b="1" dirty="0">
                <a:latin typeface="Times New Roman" panose="02020603050405020304" pitchFamily="18" charset="0"/>
                <a:cs typeface="Times New Roman" panose="02020603050405020304" pitchFamily="18" charset="0"/>
              </a:rPr>
              <a:t>ping -l</a:t>
            </a:r>
            <a:r>
              <a:rPr lang="en-US" altLang="zh-CN" sz="2400" b="1" dirty="0">
                <a:solidFill>
                  <a:srgbClr val="002060"/>
                </a:solidFill>
                <a:latin typeface="Times New Roman" panose="02020603050405020304" pitchFamily="18" charset="0"/>
                <a:cs typeface="Times New Roman" panose="02020603050405020304" pitchFamily="18" charset="0"/>
              </a:rPr>
              <a:t> </a:t>
            </a:r>
            <a:r>
              <a:rPr lang="en-US" altLang="zh-CN" sz="2400" b="1" dirty="0">
                <a:solidFill>
                  <a:srgbClr val="FF0000"/>
                </a:solidFill>
                <a:latin typeface="Times New Roman" panose="02020603050405020304" pitchFamily="18" charset="0"/>
                <a:cs typeface="Times New Roman" panose="02020603050405020304" pitchFamily="18" charset="0"/>
              </a:rPr>
              <a:t>65510</a:t>
            </a:r>
            <a:r>
              <a:rPr lang="en-US" altLang="zh-CN" sz="2400" b="1" dirty="0">
                <a:solidFill>
                  <a:srgbClr val="002060"/>
                </a:solidFill>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victim.host.ip.address</a:t>
            </a:r>
            <a:r>
              <a:rPr lang="en-US" altLang="zh-CN" sz="2400" b="1" dirty="0">
                <a:latin typeface="Times New Roman" panose="02020603050405020304" pitchFamily="18" charset="0"/>
                <a:cs typeface="Times New Roman" panose="02020603050405020304" pitchFamily="18" charset="0"/>
              </a:rPr>
              <a:t> </a:t>
            </a:r>
            <a:r>
              <a:rPr lang="zh-CN" altLang="en-US" sz="2400" b="1" dirty="0">
                <a:solidFill>
                  <a:srgbClr val="002060"/>
                </a:solidFill>
                <a:latin typeface="Times New Roman" panose="02020603050405020304" pitchFamily="18" charset="0"/>
                <a:cs typeface="Times New Roman" panose="02020603050405020304" pitchFamily="18" charset="0"/>
              </a:rPr>
              <a:t>　</a:t>
            </a:r>
            <a:endParaRPr lang="en-US" altLang="zh-CN" sz="2400" b="1" dirty="0">
              <a:solidFill>
                <a:srgbClr val="002060"/>
              </a:solidFill>
              <a:latin typeface="Times New Roman" panose="02020603050405020304" pitchFamily="18" charset="0"/>
              <a:cs typeface="Times New Roman" panose="02020603050405020304" pitchFamily="18" charset="0"/>
            </a:endParaRPr>
          </a:p>
        </p:txBody>
      </p:sp>
      <p:graphicFrame>
        <p:nvGraphicFramePr>
          <p:cNvPr id="21" name="表格 20"/>
          <p:cNvGraphicFramePr>
            <a:graphicFrameLocks noGrp="1"/>
          </p:cNvGraphicFramePr>
          <p:nvPr/>
        </p:nvGraphicFramePr>
        <p:xfrm>
          <a:off x="2711624" y="4867835"/>
          <a:ext cx="6768752" cy="1228165"/>
        </p:xfrm>
        <a:graphic>
          <a:graphicData uri="http://schemas.openxmlformats.org/drawingml/2006/table">
            <a:tbl>
              <a:tblPr firstRow="1" firstCol="1" bandRow="1">
                <a:tableStyleId>{FABFCF23-3B69-468F-B69F-88F6DE6A72F2}</a:tableStyleId>
              </a:tblPr>
              <a:tblGrid>
                <a:gridCol w="2308722"/>
                <a:gridCol w="1999019"/>
                <a:gridCol w="2461011"/>
              </a:tblGrid>
              <a:tr h="550403">
                <a:tc>
                  <a:txBody>
                    <a:bodyPr/>
                    <a:lstStyle/>
                    <a:p>
                      <a:pPr algn="ctr"/>
                      <a:r>
                        <a:rPr lang="en-US" sz="2400" b="0" kern="100" dirty="0">
                          <a:effectLst/>
                          <a:latin typeface="方正正大黑简体" panose="02000000000000000000" pitchFamily="2" charset="-122"/>
                          <a:ea typeface="方正正大黑简体" panose="02000000000000000000" pitchFamily="2" charset="-122"/>
                        </a:rPr>
                        <a:t>IP</a:t>
                      </a:r>
                      <a:r>
                        <a:rPr lang="zh-CN" sz="2400" b="0" kern="100" dirty="0">
                          <a:effectLst/>
                          <a:latin typeface="方正正大黑简体" panose="02000000000000000000" pitchFamily="2" charset="-122"/>
                          <a:ea typeface="方正正大黑简体" panose="02000000000000000000" pitchFamily="2" charset="-122"/>
                        </a:rPr>
                        <a:t>首部</a:t>
                      </a:r>
                      <a:endParaRPr lang="zh-CN" sz="1600" b="0" kern="100" dirty="0">
                        <a:effectLst/>
                        <a:latin typeface="方正正大黑简体" panose="02000000000000000000" pitchFamily="2" charset="-122"/>
                        <a:ea typeface="方正正大黑简体" panose="02000000000000000000"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kern="100" dirty="0">
                          <a:effectLst/>
                          <a:latin typeface="方正正大黑简体" panose="02000000000000000000" pitchFamily="2" charset="-122"/>
                          <a:ea typeface="方正正大黑简体" panose="02000000000000000000" pitchFamily="2" charset="-122"/>
                        </a:rPr>
                        <a:t>ICMP</a:t>
                      </a:r>
                      <a:r>
                        <a:rPr lang="zh-CN" sz="2400" b="0" kern="100" dirty="0">
                          <a:effectLst/>
                          <a:latin typeface="方正正大黑简体" panose="02000000000000000000" pitchFamily="2" charset="-122"/>
                          <a:ea typeface="方正正大黑简体" panose="02000000000000000000" pitchFamily="2" charset="-122"/>
                        </a:rPr>
                        <a:t>首部</a:t>
                      </a:r>
                      <a:endParaRPr lang="zh-CN" sz="1600" b="0" kern="100" dirty="0">
                        <a:effectLst/>
                        <a:latin typeface="方正正大黑简体" panose="02000000000000000000" pitchFamily="2" charset="-122"/>
                        <a:ea typeface="方正正大黑简体" panose="02000000000000000000"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sz="2400" b="0" kern="100" dirty="0">
                          <a:effectLst/>
                          <a:latin typeface="方正正大黑简体" panose="02000000000000000000" pitchFamily="2" charset="-122"/>
                          <a:ea typeface="方正正大黑简体" panose="02000000000000000000" pitchFamily="2" charset="-122"/>
                        </a:rPr>
                        <a:t>数据</a:t>
                      </a:r>
                      <a:endParaRPr lang="zh-CN" sz="1600" b="0" kern="100" dirty="0">
                        <a:effectLst/>
                        <a:latin typeface="方正正大黑简体" panose="02000000000000000000" pitchFamily="2" charset="-122"/>
                        <a:ea typeface="方正正大黑简体" panose="02000000000000000000"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77762">
                <a:tc>
                  <a:txBody>
                    <a:bodyPr/>
                    <a:lstStyle/>
                    <a:p>
                      <a:pPr marL="0" algn="ctr" defTabSz="914400" rtl="0" eaLnBrk="1" latinLnBrk="0" hangingPunct="1"/>
                      <a:r>
                        <a:rPr lang="zh-CN" altLang="en-US" sz="2400" b="0" kern="100" dirty="0">
                          <a:effectLst/>
                          <a:latin typeface="方正正大黑简体" panose="02000000000000000000" pitchFamily="2" charset="-122"/>
                          <a:ea typeface="方正正大黑简体" panose="02000000000000000000" pitchFamily="2" charset="-122"/>
                        </a:rPr>
                        <a:t>至少</a:t>
                      </a:r>
                      <a:r>
                        <a:rPr lang="en-US" sz="2400" b="0" kern="100" dirty="0">
                          <a:effectLst/>
                          <a:latin typeface="方正正大黑简体" panose="02000000000000000000" pitchFamily="2" charset="-122"/>
                          <a:ea typeface="方正正大黑简体" panose="02000000000000000000" pitchFamily="2" charset="-122"/>
                        </a:rPr>
                        <a:t>20</a:t>
                      </a:r>
                      <a:r>
                        <a:rPr lang="zh-CN" altLang="en-US" sz="2400" b="0" kern="100" dirty="0">
                          <a:effectLst/>
                          <a:latin typeface="方正正大黑简体" panose="02000000000000000000" pitchFamily="2" charset="-122"/>
                          <a:ea typeface="方正正大黑简体" panose="02000000000000000000" pitchFamily="2" charset="-122"/>
                        </a:rPr>
                        <a:t>字节</a:t>
                      </a:r>
                      <a:endParaRPr lang="zh-CN" altLang="en-US" sz="2400" b="0" kern="100" dirty="0">
                        <a:solidFill>
                          <a:schemeClr val="dk1"/>
                        </a:solidFill>
                        <a:effectLst/>
                        <a:latin typeface="方正正大黑简体" panose="02000000000000000000" pitchFamily="2" charset="-122"/>
                        <a:ea typeface="方正正大黑简体" panose="02000000000000000000" pitchFamily="2"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kern="100" dirty="0">
                          <a:effectLst/>
                          <a:latin typeface="方正正大黑简体" panose="02000000000000000000" pitchFamily="2" charset="-122"/>
                          <a:ea typeface="方正正大黑简体" panose="02000000000000000000" pitchFamily="2" charset="-122"/>
                        </a:rPr>
                        <a:t>8</a:t>
                      </a:r>
                      <a:r>
                        <a:rPr lang="zh-CN" sz="2400" b="0" kern="100" dirty="0">
                          <a:effectLst/>
                          <a:latin typeface="方正正大黑简体" panose="02000000000000000000" pitchFamily="2" charset="-122"/>
                          <a:ea typeface="方正正大黑简体" panose="02000000000000000000" pitchFamily="2" charset="-122"/>
                        </a:rPr>
                        <a:t>字节</a:t>
                      </a:r>
                      <a:endParaRPr lang="zh-CN" sz="1600" b="0" kern="100" dirty="0">
                        <a:effectLst/>
                        <a:latin typeface="方正正大黑简体" panose="02000000000000000000" pitchFamily="2" charset="-122"/>
                        <a:ea typeface="方正正大黑简体" panose="02000000000000000000"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sz="2400" b="0" kern="100" dirty="0">
                          <a:effectLst/>
                          <a:latin typeface="方正正大黑简体" panose="02000000000000000000" pitchFamily="2" charset="-122"/>
                          <a:ea typeface="方正正大黑简体" panose="02000000000000000000" pitchFamily="2" charset="-122"/>
                        </a:rPr>
                        <a:t>最</a:t>
                      </a:r>
                      <a:r>
                        <a:rPr lang="zh-CN" altLang="en-US" sz="2400" b="0" kern="100" dirty="0">
                          <a:effectLst/>
                          <a:latin typeface="方正正大黑简体" panose="02000000000000000000" pitchFamily="2" charset="-122"/>
                          <a:ea typeface="方正正大黑简体" panose="02000000000000000000" pitchFamily="2" charset="-122"/>
                        </a:rPr>
                        <a:t>长</a:t>
                      </a:r>
                      <a:r>
                        <a:rPr lang="en-US" sz="2400" b="0" kern="100" dirty="0">
                          <a:effectLst/>
                          <a:latin typeface="方正正大黑简体" panose="02000000000000000000" pitchFamily="2" charset="-122"/>
                          <a:ea typeface="方正正大黑简体" panose="02000000000000000000" pitchFamily="2" charset="-122"/>
                        </a:rPr>
                        <a:t>65507</a:t>
                      </a:r>
                      <a:r>
                        <a:rPr lang="zh-CN" altLang="en-US" sz="2400" b="0" kern="100" dirty="0">
                          <a:effectLst/>
                          <a:latin typeface="方正正大黑简体" panose="02000000000000000000" pitchFamily="2" charset="-122"/>
                          <a:ea typeface="方正正大黑简体" panose="02000000000000000000" pitchFamily="2" charset="-122"/>
                        </a:rPr>
                        <a:t>字节</a:t>
                      </a:r>
                      <a:endParaRPr lang="zh-CN" sz="1600" b="0" kern="100" dirty="0">
                        <a:effectLst/>
                        <a:latin typeface="方正正大黑简体" panose="02000000000000000000" pitchFamily="2" charset="-122"/>
                        <a:ea typeface="方正正大黑简体" panose="02000000000000000000"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09"/>
                                        </p:tgtEl>
                                        <p:attrNameLst>
                                          <p:attrName>style.visibility</p:attrName>
                                        </p:attrNameLst>
                                      </p:cBhvr>
                                      <p:to>
                                        <p:strVal val="visible"/>
                                      </p:to>
                                    </p:set>
                                    <p:anim to="0" calcmode="lin" valueType="num">
                                      <p:cBhvr>
                                        <p:cTn id="7" dur="500" decel="100000" fill="hold">
                                          <p:stCondLst>
                                            <p:cond delay="0"/>
                                          </p:stCondLst>
                                        </p:cTn>
                                        <p:tgtEl>
                                          <p:spTgt spid="109"/>
                                        </p:tgtEl>
                                        <p:attrNameLst>
                                          <p:attrName>ppt_y</p:attrName>
                                        </p:attrNameLst>
                                      </p:cBhvr>
                                      <p:tavLst>
                                        <p:tav tm="0">
                                          <p:val>
                                            <p:strVal val="ppt_y+0.02"/>
                                          </p:val>
                                        </p:tav>
                                        <p:tav tm="100000">
                                          <p:val>
                                            <p:strVal val="#ppt_y"/>
                                          </p:val>
                                        </p:tav>
                                      </p:tavLst>
                                    </p:anim>
                                    <p:animEffect transition="in" filter="fade">
                                      <p:cBhvr>
                                        <p:cTn id="8" dur="500">
                                          <p:stCondLst>
                                            <p:cond delay="0"/>
                                          </p:stCondLst>
                                        </p:cTn>
                                        <p:tgtEl>
                                          <p:spTgt spid="109"/>
                                        </p:tgtEl>
                                      </p:cBhvr>
                                    </p:animEffect>
                                    <p:animScale>
                                      <p:cBhvr>
                                        <p:cTn id="9" dur="500" decel="100000" fill="hold">
                                          <p:stCondLst>
                                            <p:cond delay="0"/>
                                          </p:stCondLst>
                                        </p:cTn>
                                        <p:tgtEl>
                                          <p:spTgt spid="109"/>
                                        </p:tgtEl>
                                      </p:cBhvr>
                                      <p:by x="100000" y="100000"/>
                                      <p:from x="110000" y="110000"/>
                                      <p:to x="100000" y="100000"/>
                                    </p:animScale>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4711003" y="653569"/>
            <a:ext cx="2769989"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大包分片攻击</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大包分片攻击：</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jolt2</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09" name="PA-矩形 4"/>
          <p:cNvSpPr>
            <a:spLocks noChangeArrowheads="1"/>
          </p:cNvSpPr>
          <p:nvPr>
            <p:custDataLst>
              <p:tags r:id="rId3"/>
            </p:custDataLst>
          </p:nvPr>
        </p:nvSpPr>
        <p:spPr bwMode="auto">
          <a:xfrm>
            <a:off x="1930741" y="2116348"/>
            <a:ext cx="8605417"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zh-CN" altLang="en-US" sz="1700" b="1" dirty="0">
                <a:solidFill>
                  <a:srgbClr val="15449F"/>
                </a:solidFill>
              </a:rPr>
              <a:t>可通过</a:t>
            </a:r>
            <a:r>
              <a:rPr lang="en-US" altLang="zh-CN" sz="1700" b="1" dirty="0">
                <a:solidFill>
                  <a:srgbClr val="15449F"/>
                </a:solidFill>
              </a:rPr>
              <a:t>jolt</a:t>
            </a:r>
            <a:r>
              <a:rPr lang="zh-CN" altLang="en-US" sz="1700" b="1" dirty="0">
                <a:solidFill>
                  <a:srgbClr val="15449F"/>
                </a:solidFill>
              </a:rPr>
              <a:t>工具发送异常大的报文发起攻击。　　 </a:t>
            </a:r>
            <a:endParaRPr lang="zh-CN" altLang="en-US" sz="1700" b="1" dirty="0">
              <a:solidFill>
                <a:srgbClr val="15449F"/>
              </a:solidFill>
            </a:endParaRPr>
          </a:p>
          <a:p>
            <a:pPr>
              <a:buFont typeface="Wingdings" panose="05000000000000000000" pitchFamily="2" charset="2"/>
              <a:buNone/>
            </a:pPr>
            <a:r>
              <a:rPr lang="en-US" altLang="zh-CN" sz="1700" b="1" dirty="0">
                <a:solidFill>
                  <a:srgbClr val="15449F"/>
                </a:solidFill>
              </a:rPr>
              <a:t>[</a:t>
            </a:r>
            <a:r>
              <a:rPr lang="en-US" altLang="zh-CN" sz="1700" b="1" dirty="0" err="1">
                <a:solidFill>
                  <a:srgbClr val="15449F"/>
                </a:solidFill>
              </a:rPr>
              <a:t>root@insecure</a:t>
            </a:r>
            <a:r>
              <a:rPr lang="en-US" altLang="zh-CN" sz="1700" b="1" dirty="0">
                <a:solidFill>
                  <a:srgbClr val="15449F"/>
                </a:solidFill>
              </a:rPr>
              <a:t> DoS]# ./jolt2 </a:t>
            </a:r>
            <a:r>
              <a:rPr lang="zh-CN" altLang="en-US" sz="1700" b="1" dirty="0">
                <a:solidFill>
                  <a:srgbClr val="15449F"/>
                </a:solidFill>
              </a:rPr>
              <a:t>　　 </a:t>
            </a:r>
            <a:endParaRPr lang="zh-CN" altLang="en-US" sz="1700" b="1" dirty="0">
              <a:solidFill>
                <a:srgbClr val="15449F"/>
              </a:solidFill>
            </a:endParaRPr>
          </a:p>
          <a:p>
            <a:pPr>
              <a:buFont typeface="Wingdings" panose="05000000000000000000" pitchFamily="2" charset="2"/>
              <a:buNone/>
            </a:pPr>
            <a:r>
              <a:rPr lang="en-US" altLang="zh-CN" sz="1700" b="1" dirty="0">
                <a:solidFill>
                  <a:srgbClr val="15449F"/>
                </a:solidFill>
              </a:rPr>
              <a:t>Usage: ./jolt2 [-s </a:t>
            </a:r>
            <a:r>
              <a:rPr lang="en-US" altLang="zh-CN" sz="1700" b="1" dirty="0" err="1">
                <a:solidFill>
                  <a:srgbClr val="15449F"/>
                </a:solidFill>
              </a:rPr>
              <a:t>src_addr</a:t>
            </a:r>
            <a:r>
              <a:rPr lang="en-US" altLang="zh-CN" sz="1700" b="1" dirty="0">
                <a:solidFill>
                  <a:srgbClr val="15449F"/>
                </a:solidFill>
              </a:rPr>
              <a:t>] [-p port] </a:t>
            </a:r>
            <a:r>
              <a:rPr lang="en-US" altLang="zh-CN" sz="1700" b="1" dirty="0" err="1">
                <a:solidFill>
                  <a:srgbClr val="15449F"/>
                </a:solidFill>
              </a:rPr>
              <a:t>dest_addr</a:t>
            </a:r>
            <a:r>
              <a:rPr lang="en-US" altLang="zh-CN" sz="1700" b="1" dirty="0">
                <a:solidFill>
                  <a:srgbClr val="15449F"/>
                </a:solidFill>
              </a:rPr>
              <a:t> </a:t>
            </a:r>
            <a:r>
              <a:rPr lang="zh-CN" altLang="en-US" sz="1700" b="1" dirty="0">
                <a:solidFill>
                  <a:srgbClr val="15449F"/>
                </a:solidFill>
              </a:rPr>
              <a:t>　　 </a:t>
            </a:r>
            <a:endParaRPr lang="zh-CN" altLang="en-US" sz="1700" b="1" dirty="0">
              <a:solidFill>
                <a:srgbClr val="15449F"/>
              </a:solidFill>
            </a:endParaRPr>
          </a:p>
          <a:p>
            <a:pPr>
              <a:buFont typeface="Wingdings" panose="05000000000000000000" pitchFamily="2" charset="2"/>
              <a:buNone/>
            </a:pPr>
            <a:r>
              <a:rPr lang="en-US" altLang="zh-CN" sz="1700" b="1" dirty="0"/>
              <a:t>Note: </a:t>
            </a:r>
            <a:r>
              <a:rPr lang="en-US" altLang="zh-CN" sz="1700" b="1" dirty="0">
                <a:solidFill>
                  <a:srgbClr val="FF0000"/>
                </a:solidFill>
              </a:rPr>
              <a:t>UDP used if a port is specified, otherwise ICMP</a:t>
            </a:r>
            <a:r>
              <a:rPr lang="en-US" altLang="zh-CN" sz="1700" b="1" dirty="0"/>
              <a:t> </a:t>
            </a:r>
            <a:r>
              <a:rPr lang="zh-CN" altLang="en-US" sz="1700" b="1" dirty="0"/>
              <a:t>　</a:t>
            </a:r>
            <a:endParaRPr lang="zh-CN" altLang="en-US" sz="1700" b="1" dirty="0"/>
          </a:p>
          <a:p>
            <a:pPr>
              <a:buFont typeface="Wingdings" panose="05000000000000000000" pitchFamily="2" charset="2"/>
              <a:buNone/>
            </a:pPr>
            <a:r>
              <a:rPr lang="zh-CN" altLang="en-US" sz="1700" b="1" dirty="0">
                <a:solidFill>
                  <a:srgbClr val="15449F"/>
                </a:solidFill>
              </a:rPr>
              <a:t>　 </a:t>
            </a:r>
            <a:endParaRPr lang="zh-CN" altLang="en-US" sz="1700" b="1" dirty="0">
              <a:solidFill>
                <a:srgbClr val="15449F"/>
              </a:solidFill>
            </a:endParaRPr>
          </a:p>
          <a:p>
            <a:pPr>
              <a:buFont typeface="Wingdings" panose="05000000000000000000" pitchFamily="2" charset="2"/>
              <a:buNone/>
            </a:pPr>
            <a:r>
              <a:rPr lang="en-US" altLang="zh-CN" sz="1700" b="1" dirty="0">
                <a:solidFill>
                  <a:srgbClr val="15449F"/>
                </a:solidFill>
              </a:rPr>
              <a:t>[</a:t>
            </a:r>
            <a:r>
              <a:rPr lang="en-US" altLang="zh-CN" sz="1700" b="1" dirty="0" err="1">
                <a:solidFill>
                  <a:srgbClr val="15449F"/>
                </a:solidFill>
              </a:rPr>
              <a:t>root@insecure</a:t>
            </a:r>
            <a:r>
              <a:rPr lang="en-US" altLang="zh-CN" sz="1700" b="1" dirty="0">
                <a:solidFill>
                  <a:srgbClr val="15449F"/>
                </a:solidFill>
              </a:rPr>
              <a:t> DoS]# ./jolt2 -p 139 192.168.0.30 </a:t>
            </a:r>
            <a:r>
              <a:rPr lang="zh-CN" altLang="en-US" sz="1700" b="1" dirty="0">
                <a:solidFill>
                  <a:srgbClr val="15449F"/>
                </a:solidFill>
              </a:rPr>
              <a:t>　　</a:t>
            </a:r>
            <a:endParaRPr lang="zh-CN" altLang="en-US" sz="1700" b="1" dirty="0">
              <a:solidFill>
                <a:srgbClr val="15449F"/>
              </a:solidFill>
            </a:endParaRPr>
          </a:p>
          <a:p>
            <a:pPr>
              <a:buFont typeface="Wingdings" panose="05000000000000000000" pitchFamily="2" charset="2"/>
              <a:buNone/>
            </a:pPr>
            <a:r>
              <a:rPr lang="zh-CN" altLang="en-US" sz="1700" b="1" dirty="0">
                <a:solidFill>
                  <a:srgbClr val="15449F"/>
                </a:solidFill>
              </a:rPr>
              <a:t>可通过</a:t>
            </a:r>
            <a:r>
              <a:rPr lang="en-US" altLang="zh-CN" sz="1700" b="1" dirty="0" err="1">
                <a:solidFill>
                  <a:srgbClr val="15449F"/>
                </a:solidFill>
              </a:rPr>
              <a:t>tcpdump</a:t>
            </a:r>
            <a:r>
              <a:rPr lang="zh-CN" altLang="en-US" sz="1700" b="1" dirty="0">
                <a:solidFill>
                  <a:srgbClr val="15449F"/>
                </a:solidFill>
              </a:rPr>
              <a:t>监控到如下内容。 　　 </a:t>
            </a:r>
            <a:endParaRPr lang="zh-CN" altLang="en-US" sz="1700" b="1" dirty="0">
              <a:solidFill>
                <a:srgbClr val="15449F"/>
              </a:solidFill>
            </a:endParaRPr>
          </a:p>
          <a:p>
            <a:pPr>
              <a:buFont typeface="Wingdings" panose="05000000000000000000" pitchFamily="2" charset="2"/>
              <a:buNone/>
            </a:pPr>
            <a:r>
              <a:rPr lang="en-US" altLang="zh-CN" sz="1700" b="1" dirty="0">
                <a:solidFill>
                  <a:srgbClr val="15449F"/>
                </a:solidFill>
              </a:rPr>
              <a:t>20:04:51.188599 test.com.cn &gt; 192.168.0.30: (frag 1109:9@65520) </a:t>
            </a:r>
            <a:r>
              <a:rPr lang="zh-CN" altLang="en-US" sz="1700" b="1" dirty="0">
                <a:solidFill>
                  <a:srgbClr val="15449F"/>
                </a:solidFill>
              </a:rPr>
              <a:t>　　 </a:t>
            </a:r>
            <a:endParaRPr lang="zh-CN" altLang="en-US" sz="1700" b="1" dirty="0">
              <a:solidFill>
                <a:srgbClr val="15449F"/>
              </a:solidFill>
            </a:endParaRPr>
          </a:p>
          <a:p>
            <a:pPr>
              <a:buFont typeface="Wingdings" panose="05000000000000000000" pitchFamily="2" charset="2"/>
              <a:buNone/>
            </a:pPr>
            <a:r>
              <a:rPr lang="en-US" altLang="zh-CN" sz="1700" b="1" dirty="0">
                <a:solidFill>
                  <a:srgbClr val="15449F"/>
                </a:solidFill>
              </a:rPr>
              <a:t>20:04:51.188850 test.com.cn &gt; 192.168.0.30: (frag 1109:9@65520) </a:t>
            </a:r>
            <a:r>
              <a:rPr lang="zh-CN" altLang="en-US" sz="1700" b="1" dirty="0">
                <a:solidFill>
                  <a:srgbClr val="15449F"/>
                </a:solidFill>
              </a:rPr>
              <a:t>　　 </a:t>
            </a:r>
            <a:endParaRPr lang="zh-CN" altLang="en-US" sz="1700" b="1" dirty="0">
              <a:solidFill>
                <a:srgbClr val="15449F"/>
              </a:solidFill>
            </a:endParaRPr>
          </a:p>
          <a:p>
            <a:pPr>
              <a:buFont typeface="Wingdings" panose="05000000000000000000" pitchFamily="2" charset="2"/>
              <a:buNone/>
            </a:pPr>
            <a:r>
              <a:rPr lang="en-US" altLang="zh-CN" sz="1700" b="1" dirty="0">
                <a:solidFill>
                  <a:srgbClr val="15449F"/>
                </a:solidFill>
              </a:rPr>
              <a:t>20:04:51.189103 test.com.cn &gt; 192.168.0.30: (frag 1109:9@65520) </a:t>
            </a:r>
            <a:r>
              <a:rPr lang="zh-CN" altLang="en-US" sz="1700" b="1" dirty="0">
                <a:solidFill>
                  <a:srgbClr val="15449F"/>
                </a:solidFill>
              </a:rPr>
              <a:t>　　 </a:t>
            </a:r>
            <a:endParaRPr lang="zh-CN" altLang="en-US" sz="1700" b="1" dirty="0">
              <a:solidFill>
                <a:srgbClr val="15449F"/>
              </a:solidFill>
            </a:endParaRPr>
          </a:p>
          <a:p>
            <a:pPr>
              <a:buFont typeface="Wingdings" panose="05000000000000000000" pitchFamily="2" charset="2"/>
              <a:buNone/>
            </a:pPr>
            <a:r>
              <a:rPr lang="en-US" altLang="zh-CN" sz="1700" b="1" dirty="0">
                <a:solidFill>
                  <a:srgbClr val="15449F"/>
                </a:solidFill>
              </a:rPr>
              <a:t>20:04:51.189358 test.com.cn &gt; 192.168.0.30: (frag 1109:9@65520) </a:t>
            </a:r>
            <a:r>
              <a:rPr lang="zh-CN" altLang="en-US" sz="1700" b="1" dirty="0">
                <a:solidFill>
                  <a:srgbClr val="15449F"/>
                </a:solidFill>
              </a:rPr>
              <a:t>　　 </a:t>
            </a:r>
            <a:endParaRPr lang="zh-CN" altLang="en-US" sz="1700" b="1" dirty="0">
              <a:solidFill>
                <a:srgbClr val="15449F"/>
              </a:solidFill>
            </a:endParaRPr>
          </a:p>
          <a:p>
            <a:pPr>
              <a:buFont typeface="Wingdings" panose="05000000000000000000" pitchFamily="2" charset="2"/>
              <a:buNone/>
            </a:pPr>
            <a:r>
              <a:rPr lang="en-US" altLang="zh-CN" sz="1700" b="1" dirty="0">
                <a:solidFill>
                  <a:srgbClr val="15449F"/>
                </a:solidFill>
              </a:rPr>
              <a:t>20:04:51.189608 test.com.cn &gt; 192.168.0.30: (frag 1109:9@65520) </a:t>
            </a:r>
            <a:r>
              <a:rPr lang="zh-CN" altLang="en-US" sz="1700" b="1" dirty="0">
                <a:solidFill>
                  <a:srgbClr val="15449F"/>
                </a:solidFill>
              </a:rPr>
              <a:t>　　 </a:t>
            </a:r>
            <a:endParaRPr lang="zh-CN" altLang="en-US" sz="1700" b="1" dirty="0">
              <a:solidFill>
                <a:srgbClr val="15449F"/>
              </a:solidFill>
            </a:endParaRPr>
          </a:p>
          <a:p>
            <a:pPr>
              <a:buFont typeface="Wingdings" panose="05000000000000000000" pitchFamily="2" charset="2"/>
              <a:buNone/>
            </a:pPr>
            <a:r>
              <a:rPr lang="en-US" altLang="zh-CN" sz="1700" b="1" dirty="0">
                <a:solidFill>
                  <a:srgbClr val="15449F"/>
                </a:solidFill>
              </a:rPr>
              <a:t>20:04:51.189864 test.com.cn &gt; 192.168.0.30: (frag 1109:9@65520) </a:t>
            </a:r>
            <a:endParaRPr lang="en-US" altLang="zh-CN" sz="1700" b="1" dirty="0">
              <a:solidFill>
                <a:srgbClr val="15449F"/>
              </a:solidFill>
            </a:endParaRPr>
          </a:p>
          <a:p>
            <a:pPr>
              <a:buFont typeface="Wingdings" panose="05000000000000000000" pitchFamily="2" charset="2"/>
              <a:buNone/>
            </a:pPr>
            <a:endParaRPr lang="en-US" altLang="zh-CN" sz="1700" b="1" dirty="0">
              <a:solidFill>
                <a:srgbClr val="15449F"/>
              </a:solidFill>
            </a:endParaRPr>
          </a:p>
          <a:p>
            <a:pPr>
              <a:buFont typeface="Wingdings" panose="05000000000000000000" pitchFamily="2" charset="2"/>
              <a:buNone/>
            </a:pPr>
            <a:r>
              <a:rPr lang="en-US" altLang="zh-CN" sz="1700" b="1" dirty="0">
                <a:solidFill>
                  <a:srgbClr val="15449F"/>
                </a:solidFill>
              </a:rPr>
              <a:t>1109</a:t>
            </a:r>
            <a:r>
              <a:rPr lang="zh-CN" altLang="en-US" sz="1700" b="1" dirty="0">
                <a:solidFill>
                  <a:srgbClr val="15449F"/>
                </a:solidFill>
              </a:rPr>
              <a:t>是</a:t>
            </a:r>
            <a:r>
              <a:rPr lang="en-US" altLang="zh-CN" sz="1700" b="1" dirty="0">
                <a:solidFill>
                  <a:srgbClr val="15449F"/>
                </a:solidFill>
              </a:rPr>
              <a:t>ID</a:t>
            </a:r>
            <a:r>
              <a:rPr lang="zh-CN" altLang="en-US" sz="1700" b="1" dirty="0">
                <a:solidFill>
                  <a:srgbClr val="15449F"/>
                </a:solidFill>
              </a:rPr>
              <a:t>表示从</a:t>
            </a:r>
            <a:r>
              <a:rPr lang="en-US" altLang="zh-CN" sz="1700" b="1" dirty="0">
                <a:solidFill>
                  <a:srgbClr val="15449F"/>
                </a:solidFill>
              </a:rPr>
              <a:t>65520</a:t>
            </a:r>
            <a:r>
              <a:rPr lang="zh-CN" altLang="en-US" sz="1700" b="1" dirty="0">
                <a:solidFill>
                  <a:srgbClr val="15449F"/>
                </a:solidFill>
              </a:rPr>
              <a:t>位置开始的</a:t>
            </a:r>
            <a:r>
              <a:rPr lang="en-US" altLang="zh-CN" sz="1700" b="1" dirty="0">
                <a:solidFill>
                  <a:srgbClr val="15449F"/>
                </a:solidFill>
              </a:rPr>
              <a:t>9</a:t>
            </a:r>
            <a:r>
              <a:rPr lang="zh-CN" altLang="en-US" sz="1700" b="1" dirty="0">
                <a:solidFill>
                  <a:srgbClr val="15449F"/>
                </a:solidFill>
              </a:rPr>
              <a:t>个字节　　 </a:t>
            </a:r>
            <a:endParaRPr lang="zh-CN" altLang="en-US" sz="1700" b="1" dirty="0">
              <a:solidFill>
                <a:srgbClr val="15449F"/>
              </a:solidFill>
            </a:endParaRPr>
          </a:p>
          <a:p>
            <a:pPr>
              <a:buFont typeface="Wingdings" panose="05000000000000000000" pitchFamily="2" charset="2"/>
              <a:buNone/>
            </a:pPr>
            <a:r>
              <a:rPr lang="zh-CN" altLang="en-US" sz="1700" b="1" dirty="0">
                <a:solidFill>
                  <a:srgbClr val="15449F"/>
                </a:solidFill>
              </a:rPr>
              <a:t>目标系统（</a:t>
            </a:r>
            <a:r>
              <a:rPr lang="en-US" altLang="zh-CN" sz="1700" b="1" dirty="0">
                <a:solidFill>
                  <a:srgbClr val="15449F"/>
                </a:solidFill>
              </a:rPr>
              <a:t>Windows NT</a:t>
            </a:r>
            <a:r>
              <a:rPr lang="zh-CN" altLang="en-US" sz="1700" b="1" dirty="0">
                <a:solidFill>
                  <a:srgbClr val="15449F"/>
                </a:solidFill>
              </a:rPr>
              <a:t>）</a:t>
            </a:r>
            <a:r>
              <a:rPr lang="en-US" altLang="zh-CN" sz="1700" b="1" dirty="0">
                <a:solidFill>
                  <a:srgbClr val="15449F"/>
                </a:solidFill>
              </a:rPr>
              <a:t>192.168.0.30</a:t>
            </a:r>
            <a:r>
              <a:rPr lang="zh-CN" altLang="en-US" sz="1700" b="1" dirty="0">
                <a:solidFill>
                  <a:srgbClr val="15449F"/>
                </a:solidFill>
              </a:rPr>
              <a:t>遭受攻击将会瘫痪。</a:t>
            </a:r>
            <a:endParaRPr lang="zh-CN" altLang="en-US" sz="1700" b="1" dirty="0">
              <a:solidFill>
                <a:srgbClr val="15449F"/>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09"/>
                                        </p:tgtEl>
                                        <p:attrNameLst>
                                          <p:attrName>style.visibility</p:attrName>
                                        </p:attrNameLst>
                                      </p:cBhvr>
                                      <p:to>
                                        <p:strVal val="visible"/>
                                      </p:to>
                                    </p:set>
                                    <p:anim to="0" calcmode="lin" valueType="num">
                                      <p:cBhvr>
                                        <p:cTn id="7" dur="500" decel="100000" fill="hold">
                                          <p:stCondLst>
                                            <p:cond delay="0"/>
                                          </p:stCondLst>
                                        </p:cTn>
                                        <p:tgtEl>
                                          <p:spTgt spid="109"/>
                                        </p:tgtEl>
                                        <p:attrNameLst>
                                          <p:attrName>ppt_y</p:attrName>
                                        </p:attrNameLst>
                                      </p:cBhvr>
                                      <p:tavLst>
                                        <p:tav tm="0">
                                          <p:val>
                                            <p:strVal val="ppt_y+0.02"/>
                                          </p:val>
                                        </p:tav>
                                        <p:tav tm="100000">
                                          <p:val>
                                            <p:strVal val="#ppt_y"/>
                                          </p:val>
                                        </p:tav>
                                      </p:tavLst>
                                    </p:anim>
                                    <p:animEffect transition="in" filter="fade">
                                      <p:cBhvr>
                                        <p:cTn id="8" dur="500">
                                          <p:stCondLst>
                                            <p:cond delay="0"/>
                                          </p:stCondLst>
                                        </p:cTn>
                                        <p:tgtEl>
                                          <p:spTgt spid="109"/>
                                        </p:tgtEl>
                                      </p:cBhvr>
                                    </p:animEffect>
                                    <p:animScale>
                                      <p:cBhvr>
                                        <p:cTn id="9" dur="500" decel="100000" fill="hold">
                                          <p:stCondLst>
                                            <p:cond delay="0"/>
                                          </p:stCondLst>
                                        </p:cTn>
                                        <p:tgtEl>
                                          <p:spTgt spid="109"/>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4711003" y="653569"/>
            <a:ext cx="2769989"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极小碎片攻击</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极小碎片攻击：</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09" name="PA-矩形 4"/>
          <p:cNvSpPr>
            <a:spLocks noChangeArrowheads="1"/>
          </p:cNvSpPr>
          <p:nvPr>
            <p:custDataLst>
              <p:tags r:id="rId3"/>
            </p:custDataLst>
          </p:nvPr>
        </p:nvSpPr>
        <p:spPr bwMode="auto">
          <a:xfrm>
            <a:off x="1491464" y="2244805"/>
            <a:ext cx="907566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攻击者通过恶意操作，发送极小的分片来绕过包过滤系统或者入侵检测系统的一种攻击手段。</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t="12335" b="17834"/>
          <a:stretch>
            <a:fillRect/>
          </a:stretch>
        </p:blipFill>
        <p:spPr>
          <a:xfrm>
            <a:off x="3654943" y="3644607"/>
            <a:ext cx="4748701" cy="2210721"/>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par>
                          <p:cTn id="16" fill="hold">
                            <p:stCondLst>
                              <p:cond delay="8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09"/>
                                        </p:tgtEl>
                                        <p:attrNameLst>
                                          <p:attrName>style.visibility</p:attrName>
                                        </p:attrNameLst>
                                      </p:cBhvr>
                                      <p:to>
                                        <p:strVal val="visible"/>
                                      </p:to>
                                    </p:set>
                                    <p:anim to="0" calcmode="lin" valueType="num">
                                      <p:cBhvr>
                                        <p:cTn id="19" dur="500" decel="100000" fill="hold">
                                          <p:stCondLst>
                                            <p:cond delay="0"/>
                                          </p:stCondLst>
                                        </p:cTn>
                                        <p:tgtEl>
                                          <p:spTgt spid="109"/>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109"/>
                                        </p:tgtEl>
                                      </p:cBhvr>
                                    </p:animEffect>
                                    <p:animScale>
                                      <p:cBhvr>
                                        <p:cTn id="21" dur="500" decel="100000" fill="hold">
                                          <p:stCondLst>
                                            <p:cond delay="0"/>
                                          </p:stCondLst>
                                        </p:cTn>
                                        <p:tgtEl>
                                          <p:spTgt spid="109"/>
                                        </p:tgtEl>
                                      </p:cBhvr>
                                      <p:by x="100000" y="100000"/>
                                      <p:from x="110000" y="110000"/>
                                      <p:to x="100000" y="100000"/>
                                    </p:animScale>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P spid="10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2" name="任意多边形: 形状 31"/>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spcBef>
                <a:spcPts val="100"/>
              </a:spcBef>
              <a:spcAft>
                <a:spcPts val="100"/>
              </a:spcAft>
            </a:pPr>
            <a:endParaRPr lang="zh-CN" altLang="en-US" dirty="0"/>
          </a:p>
        </p:txBody>
      </p:sp>
      <p:sp>
        <p:nvSpPr>
          <p:cNvPr id="59" name="文本框 58"/>
          <p:cNvSpPr txBox="1"/>
          <p:nvPr/>
        </p:nvSpPr>
        <p:spPr>
          <a:xfrm>
            <a:off x="2859534" y="653569"/>
            <a:ext cx="6472927"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第</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2</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章  </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Internet</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协议的安全性</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grpSp>
        <p:nvGrpSpPr>
          <p:cNvPr id="9" name="组合 8"/>
          <p:cNvGrpSpPr/>
          <p:nvPr/>
        </p:nvGrpSpPr>
        <p:grpSpPr>
          <a:xfrm>
            <a:off x="1920724" y="2018695"/>
            <a:ext cx="8437638" cy="1351037"/>
            <a:chOff x="1877181" y="2753481"/>
            <a:chExt cx="8437638" cy="1351037"/>
          </a:xfrm>
        </p:grpSpPr>
        <p:sp>
          <p:nvSpPr>
            <p:cNvPr id="14" name="椭圆 13"/>
            <p:cNvSpPr/>
            <p:nvPr/>
          </p:nvSpPr>
          <p:spPr>
            <a:xfrm>
              <a:off x="5420483" y="2753481"/>
              <a:ext cx="1425274" cy="1351037"/>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15439E"/>
                  </a:solidFill>
                  <a:latin typeface="方正正大黑简体" panose="02000000000000000000" pitchFamily="2" charset="-122"/>
                  <a:ea typeface="方正正大黑简体" panose="02000000000000000000" pitchFamily="2" charset="-122"/>
                </a:rPr>
                <a:t>2.2</a:t>
              </a:r>
              <a:endParaRPr lang="zh-CN" altLang="en-US" sz="3600" dirty="0">
                <a:solidFill>
                  <a:srgbClr val="15439E"/>
                </a:solidFill>
                <a:latin typeface="方正正大黑简体" panose="02000000000000000000" pitchFamily="2" charset="-122"/>
                <a:ea typeface="方正正大黑简体" panose="02000000000000000000" pitchFamily="2" charset="-122"/>
              </a:endParaRPr>
            </a:p>
          </p:txBody>
        </p:sp>
        <p:sp>
          <p:nvSpPr>
            <p:cNvPr id="18" name="椭圆 17"/>
            <p:cNvSpPr/>
            <p:nvPr/>
          </p:nvSpPr>
          <p:spPr>
            <a:xfrm>
              <a:off x="8902244" y="2753481"/>
              <a:ext cx="1412575" cy="1351037"/>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15449F"/>
                  </a:solidFill>
                  <a:latin typeface="方正正大黑简体" panose="02000000000000000000" pitchFamily="2" charset="-122"/>
                  <a:ea typeface="方正正大黑简体" panose="02000000000000000000" pitchFamily="2" charset="-122"/>
                </a:rPr>
                <a:t>2.3</a:t>
              </a:r>
              <a:endParaRPr lang="zh-CN" altLang="en-US" sz="3600" dirty="0">
                <a:solidFill>
                  <a:srgbClr val="15449F"/>
                </a:solidFill>
                <a:latin typeface="方正正大黑简体" panose="02000000000000000000" pitchFamily="2" charset="-122"/>
                <a:ea typeface="方正正大黑简体" panose="02000000000000000000" pitchFamily="2" charset="-122"/>
              </a:endParaRPr>
            </a:p>
          </p:txBody>
        </p:sp>
        <p:sp>
          <p:nvSpPr>
            <p:cNvPr id="20" name="椭圆 19"/>
            <p:cNvSpPr/>
            <p:nvPr/>
          </p:nvSpPr>
          <p:spPr>
            <a:xfrm>
              <a:off x="1877181" y="2753481"/>
              <a:ext cx="1351037" cy="1351037"/>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bg1"/>
                  </a:solidFill>
                  <a:latin typeface="方正正大黑简体" panose="02000000000000000000" pitchFamily="2" charset="-122"/>
                  <a:ea typeface="方正正大黑简体" panose="02000000000000000000" pitchFamily="2" charset="-122"/>
                </a:rPr>
                <a:t>2.1</a:t>
              </a:r>
              <a:endParaRPr lang="zh-CN" altLang="en-US" sz="3600" dirty="0">
                <a:solidFill>
                  <a:schemeClr val="bg1"/>
                </a:solidFill>
                <a:latin typeface="方正正大黑简体" panose="02000000000000000000" pitchFamily="2" charset="-122"/>
                <a:ea typeface="方正正大黑简体" panose="02000000000000000000" pitchFamily="2" charset="-122"/>
              </a:endParaRPr>
            </a:p>
          </p:txBody>
        </p:sp>
      </p:grpSp>
      <p:sp>
        <p:nvSpPr>
          <p:cNvPr id="24" name="文本框 23"/>
          <p:cNvSpPr txBox="1"/>
          <p:nvPr/>
        </p:nvSpPr>
        <p:spPr>
          <a:xfrm>
            <a:off x="1670759" y="3674051"/>
            <a:ext cx="1823331" cy="1200329"/>
          </a:xfrm>
          <a:prstGeom prst="rect">
            <a:avLst/>
          </a:prstGeom>
          <a:noFill/>
        </p:spPr>
        <p:txBody>
          <a:bodyPr wrap="square">
            <a:spAutoFit/>
          </a:bodyPr>
          <a:lstStyle/>
          <a:p>
            <a:pPr algn="ctr"/>
            <a:r>
              <a:rPr lang="zh-CN" altLang="en-US" sz="3600" dirty="0">
                <a:solidFill>
                  <a:schemeClr val="tx1">
                    <a:lumMod val="85000"/>
                    <a:lumOff val="15000"/>
                  </a:schemeClr>
                </a:solidFill>
                <a:latin typeface="方正正大黑简体" panose="02000000000000000000" pitchFamily="2" charset="-122"/>
                <a:ea typeface="方正正大黑简体" panose="02000000000000000000" pitchFamily="2" charset="-122"/>
              </a:rPr>
              <a:t>网络层协议</a:t>
            </a:r>
            <a:endParaRPr lang="zh-CN" altLang="en-US" sz="36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cxnSp>
        <p:nvCxnSpPr>
          <p:cNvPr id="12" name="直接连接符 11"/>
          <p:cNvCxnSpPr/>
          <p:nvPr/>
        </p:nvCxnSpPr>
        <p:spPr>
          <a:xfrm>
            <a:off x="4463143" y="2630714"/>
            <a:ext cx="0" cy="23749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7917543" y="2630714"/>
            <a:ext cx="0" cy="23749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5250115" y="3674051"/>
            <a:ext cx="1823331" cy="1200329"/>
          </a:xfrm>
          <a:prstGeom prst="rect">
            <a:avLst/>
          </a:prstGeom>
          <a:noFill/>
        </p:spPr>
        <p:txBody>
          <a:bodyPr wrap="square">
            <a:spAutoFit/>
          </a:bodyPr>
          <a:lstStyle/>
          <a:p>
            <a:pPr algn="ctr"/>
            <a:r>
              <a:rPr lang="zh-CN" altLang="en-US" sz="3600" dirty="0">
                <a:solidFill>
                  <a:schemeClr val="tx1">
                    <a:lumMod val="85000"/>
                    <a:lumOff val="15000"/>
                  </a:schemeClr>
                </a:solidFill>
                <a:latin typeface="方正正大黑简体" panose="02000000000000000000" pitchFamily="2" charset="-122"/>
                <a:ea typeface="方正正大黑简体" panose="02000000000000000000" pitchFamily="2" charset="-122"/>
              </a:rPr>
              <a:t>运输层协议</a:t>
            </a:r>
            <a:endParaRPr lang="zh-CN" altLang="en-US" sz="36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35" name="文本框 34"/>
          <p:cNvSpPr txBox="1"/>
          <p:nvPr/>
        </p:nvSpPr>
        <p:spPr>
          <a:xfrm>
            <a:off x="8868361" y="3674051"/>
            <a:ext cx="1823331" cy="1200329"/>
          </a:xfrm>
          <a:prstGeom prst="rect">
            <a:avLst/>
          </a:prstGeom>
          <a:noFill/>
        </p:spPr>
        <p:txBody>
          <a:bodyPr wrap="square">
            <a:spAutoFit/>
          </a:bodyPr>
          <a:lstStyle/>
          <a:p>
            <a:pPr algn="ctr"/>
            <a:r>
              <a:rPr lang="zh-CN" altLang="en-US" sz="3600" dirty="0">
                <a:solidFill>
                  <a:schemeClr val="tx1">
                    <a:lumMod val="85000"/>
                    <a:lumOff val="15000"/>
                  </a:schemeClr>
                </a:solidFill>
                <a:latin typeface="方正正大黑简体" panose="02000000000000000000" pitchFamily="2" charset="-122"/>
                <a:ea typeface="方正正大黑简体" panose="02000000000000000000" pitchFamily="2" charset="-122"/>
              </a:rPr>
              <a:t>应用层协议</a:t>
            </a:r>
            <a:endParaRPr lang="zh-CN" altLang="en-US" sz="36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par>
                                <p:cTn id="10" presetID="10" presetClass="entr" presetSubtype="0" decel="10000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stCondLst>
                                            <p:cond delay="0"/>
                                          </p:stCondLst>
                                        </p:cTn>
                                        <p:tgtEl>
                                          <p:spTgt spid="9"/>
                                        </p:tgtEl>
                                      </p:cBhvr>
                                    </p:animEffect>
                                    <p:anim to="0" calcmode="lin" valueType="num">
                                      <p:cBhvr>
                                        <p:cTn id="13" dur="500" fill="hold">
                                          <p:stCondLst>
                                            <p:cond delay="0"/>
                                          </p:stCondLst>
                                        </p:cTn>
                                        <p:tgtEl>
                                          <p:spTgt spid="9"/>
                                        </p:tgtEl>
                                        <p:attrNameLst>
                                          <p:attrName>ppt_y</p:attrName>
                                        </p:attrNameLst>
                                      </p:cBhvr>
                                      <p:tavLst>
                                        <p:tav tm="0">
                                          <p:val>
                                            <p:strVal val="#ppt_y-.05"/>
                                          </p:val>
                                        </p:tav>
                                        <p:tav tm="100000">
                                          <p:val>
                                            <p:strVal val="#ppt_y"/>
                                          </p:val>
                                        </p:tav>
                                      </p:tavLst>
                                    </p:anim>
                                  </p:childTnLst>
                                </p:cTn>
                              </p:par>
                              <p:par>
                                <p:cTn id="14" presetID="10" presetClass="entr" presetSubtype="0" decel="10000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stCondLst>
                                            <p:cond delay="0"/>
                                          </p:stCondLst>
                                        </p:cTn>
                                        <p:tgtEl>
                                          <p:spTgt spid="12"/>
                                        </p:tgtEl>
                                      </p:cBhvr>
                                    </p:animEffect>
                                    <p:anim to="0" calcmode="lin" valueType="num">
                                      <p:cBhvr>
                                        <p:cTn id="17" dur="500" fill="hold">
                                          <p:stCondLst>
                                            <p:cond delay="0"/>
                                          </p:stCondLst>
                                        </p:cTn>
                                        <p:tgtEl>
                                          <p:spTgt spid="12"/>
                                        </p:tgtEl>
                                        <p:attrNameLst>
                                          <p:attrName>ppt_y</p:attrName>
                                        </p:attrNameLst>
                                      </p:cBhvr>
                                      <p:tavLst>
                                        <p:tav tm="0">
                                          <p:val>
                                            <p:strVal val="#ppt_y-.05"/>
                                          </p:val>
                                        </p:tav>
                                        <p:tav tm="100000">
                                          <p:val>
                                            <p:strVal val="#ppt_y"/>
                                          </p:val>
                                        </p:tav>
                                      </p:tavLst>
                                    </p:anim>
                                  </p:childTnLst>
                                </p:cTn>
                              </p:par>
                              <p:par>
                                <p:cTn id="18" presetID="10" presetClass="entr" presetSubtype="0" decel="100000"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stCondLst>
                                            <p:cond delay="0"/>
                                          </p:stCondLst>
                                        </p:cTn>
                                        <p:tgtEl>
                                          <p:spTgt spid="34"/>
                                        </p:tgtEl>
                                      </p:cBhvr>
                                    </p:animEffect>
                                    <p:anim to="0" calcmode="lin" valueType="num">
                                      <p:cBhvr>
                                        <p:cTn id="21" dur="500" fill="hold">
                                          <p:stCondLst>
                                            <p:cond delay="0"/>
                                          </p:stCondLst>
                                        </p:cTn>
                                        <p:tgtEl>
                                          <p:spTgt spid="34"/>
                                        </p:tgtEl>
                                        <p:attrNameLst>
                                          <p:attrName>ppt_y</p:attrName>
                                        </p:attrNameLst>
                                      </p:cBhvr>
                                      <p:tavLst>
                                        <p:tav tm="0">
                                          <p:val>
                                            <p:strVal val="#ppt_y-.05"/>
                                          </p:val>
                                        </p:tav>
                                        <p:tav tm="100000">
                                          <p:val>
                                            <p:strVal val="#ppt_y"/>
                                          </p:val>
                                        </p:tav>
                                      </p:tavLst>
                                    </p:anim>
                                  </p:childTnLst>
                                </p:cTn>
                              </p:par>
                            </p:childTnLst>
                          </p:cTn>
                        </p:par>
                        <p:par>
                          <p:cTn id="22" fill="hold">
                            <p:stCondLst>
                              <p:cond delay="0"/>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24"/>
                                        </p:tgtEl>
                                        <p:attrNameLst>
                                          <p:attrName>style.visibility</p:attrName>
                                        </p:attrNameLst>
                                      </p:cBhvr>
                                      <p:to>
                                        <p:strVal val="visible"/>
                                      </p:to>
                                    </p:set>
                                    <p:anim to="0" calcmode="lin" valueType="num">
                                      <p:cBhvr>
                                        <p:cTn id="25" dur="500" decel="100000" fill="hold">
                                          <p:stCondLst>
                                            <p:cond delay="0"/>
                                          </p:stCondLst>
                                        </p:cTn>
                                        <p:tgtEl>
                                          <p:spTgt spid="24"/>
                                        </p:tgtEl>
                                        <p:attrNameLst>
                                          <p:attrName>ppt_y</p:attrName>
                                        </p:attrNameLst>
                                      </p:cBhvr>
                                      <p:tavLst>
                                        <p:tav tm="0">
                                          <p:val>
                                            <p:strVal val="ppt_y+0.02"/>
                                          </p:val>
                                        </p:tav>
                                        <p:tav tm="100000">
                                          <p:val>
                                            <p:strVal val="#ppt_y"/>
                                          </p:val>
                                        </p:tav>
                                      </p:tavLst>
                                    </p:anim>
                                    <p:animEffect transition="in" filter="fade">
                                      <p:cBhvr>
                                        <p:cTn id="26" dur="500">
                                          <p:stCondLst>
                                            <p:cond delay="0"/>
                                          </p:stCondLst>
                                        </p:cTn>
                                        <p:tgtEl>
                                          <p:spTgt spid="24"/>
                                        </p:tgtEl>
                                      </p:cBhvr>
                                    </p:animEffect>
                                    <p:animScale>
                                      <p:cBhvr>
                                        <p:cTn id="27" dur="500" decel="100000" fill="hold">
                                          <p:stCondLst>
                                            <p:cond delay="0"/>
                                          </p:stCondLst>
                                        </p:cTn>
                                        <p:tgtEl>
                                          <p:spTgt spid="24"/>
                                        </p:tgtEl>
                                      </p:cBhvr>
                                      <p:by x="100000" y="100000"/>
                                      <p:from x="110000" y="110000"/>
                                      <p:to x="100000" y="100000"/>
                                    </p:animScale>
                                  </p:childTnLst>
                                </p:cTn>
                              </p:par>
                            </p:childTnLst>
                          </p:cTn>
                        </p:par>
                        <p:par>
                          <p:cTn id="28" fill="hold">
                            <p:stCondLst>
                              <p:cond delay="699"/>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33"/>
                                        </p:tgtEl>
                                        <p:attrNameLst>
                                          <p:attrName>style.visibility</p:attrName>
                                        </p:attrNameLst>
                                      </p:cBhvr>
                                      <p:to>
                                        <p:strVal val="visible"/>
                                      </p:to>
                                    </p:set>
                                    <p:anim to="0" calcmode="lin" valueType="num">
                                      <p:cBhvr>
                                        <p:cTn id="31" dur="500" decel="100000" fill="hold">
                                          <p:stCondLst>
                                            <p:cond delay="0"/>
                                          </p:stCondLst>
                                        </p:cTn>
                                        <p:tgtEl>
                                          <p:spTgt spid="33"/>
                                        </p:tgtEl>
                                        <p:attrNameLst>
                                          <p:attrName>ppt_y</p:attrName>
                                        </p:attrNameLst>
                                      </p:cBhvr>
                                      <p:tavLst>
                                        <p:tav tm="0">
                                          <p:val>
                                            <p:strVal val="ppt_y+0.02"/>
                                          </p:val>
                                        </p:tav>
                                        <p:tav tm="100000">
                                          <p:val>
                                            <p:strVal val="#ppt_y"/>
                                          </p:val>
                                        </p:tav>
                                      </p:tavLst>
                                    </p:anim>
                                    <p:animEffect transition="in" filter="fade">
                                      <p:cBhvr>
                                        <p:cTn id="32" dur="500">
                                          <p:stCondLst>
                                            <p:cond delay="0"/>
                                          </p:stCondLst>
                                        </p:cTn>
                                        <p:tgtEl>
                                          <p:spTgt spid="33"/>
                                        </p:tgtEl>
                                      </p:cBhvr>
                                    </p:animEffect>
                                    <p:animScale>
                                      <p:cBhvr>
                                        <p:cTn id="33" dur="500" decel="100000" fill="hold">
                                          <p:stCondLst>
                                            <p:cond delay="0"/>
                                          </p:stCondLst>
                                        </p:cTn>
                                        <p:tgtEl>
                                          <p:spTgt spid="33"/>
                                        </p:tgtEl>
                                      </p:cBhvr>
                                      <p:by x="100000" y="100000"/>
                                      <p:from x="110000" y="110000"/>
                                      <p:to x="100000" y="100000"/>
                                    </p:animScale>
                                  </p:childTnLst>
                                </p:cTn>
                              </p:par>
                            </p:childTnLst>
                          </p:cTn>
                        </p:par>
                        <p:par>
                          <p:cTn id="34" fill="hold">
                            <p:stCondLst>
                              <p:cond delay="1399"/>
                            </p:stCondLst>
                            <p:childTnLst>
                              <p:par>
                                <p:cTn id="35" presetID="10" presetClass="entr" presetSubtype="0" fill="hold" grpId="0" nodeType="afterEffect">
                                  <p:stCondLst>
                                    <p:cond delay="0"/>
                                  </p:stCondLst>
                                  <p:iterate type="wd">
                                    <p:tmPct val="10000"/>
                                  </p:iterate>
                                  <p:childTnLst>
                                    <p:set>
                                      <p:cBhvr>
                                        <p:cTn id="36" dur="1" fill="hold">
                                          <p:stCondLst>
                                            <p:cond delay="0"/>
                                          </p:stCondLst>
                                        </p:cTn>
                                        <p:tgtEl>
                                          <p:spTgt spid="35"/>
                                        </p:tgtEl>
                                        <p:attrNameLst>
                                          <p:attrName>style.visibility</p:attrName>
                                        </p:attrNameLst>
                                      </p:cBhvr>
                                      <p:to>
                                        <p:strVal val="visible"/>
                                      </p:to>
                                    </p:set>
                                    <p:anim to="0" calcmode="lin" valueType="num">
                                      <p:cBhvr>
                                        <p:cTn id="37" dur="500" decel="100000" fill="hold">
                                          <p:stCondLst>
                                            <p:cond delay="0"/>
                                          </p:stCondLst>
                                        </p:cTn>
                                        <p:tgtEl>
                                          <p:spTgt spid="35"/>
                                        </p:tgtEl>
                                        <p:attrNameLst>
                                          <p:attrName>ppt_y</p:attrName>
                                        </p:attrNameLst>
                                      </p:cBhvr>
                                      <p:tavLst>
                                        <p:tav tm="0">
                                          <p:val>
                                            <p:strVal val="ppt_y+0.02"/>
                                          </p:val>
                                        </p:tav>
                                        <p:tav tm="100000">
                                          <p:val>
                                            <p:strVal val="#ppt_y"/>
                                          </p:val>
                                        </p:tav>
                                      </p:tavLst>
                                    </p:anim>
                                    <p:animEffect transition="in" filter="fade">
                                      <p:cBhvr>
                                        <p:cTn id="38" dur="500">
                                          <p:stCondLst>
                                            <p:cond delay="0"/>
                                          </p:stCondLst>
                                        </p:cTn>
                                        <p:tgtEl>
                                          <p:spTgt spid="35"/>
                                        </p:tgtEl>
                                      </p:cBhvr>
                                    </p:animEffect>
                                    <p:animScale>
                                      <p:cBhvr>
                                        <p:cTn id="39" dur="500" decel="100000" fill="hold">
                                          <p:stCondLst>
                                            <p:cond delay="0"/>
                                          </p:stCondLst>
                                        </p:cTn>
                                        <p:tgtEl>
                                          <p:spTgt spid="35"/>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4" grpId="0"/>
      <p:bldP spid="33" grpId="0"/>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4711003" y="653569"/>
            <a:ext cx="2769989"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极小碎片攻击</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极小碎片攻击：</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09" name="PA-矩形 4"/>
          <p:cNvSpPr>
            <a:spLocks noChangeArrowheads="1"/>
          </p:cNvSpPr>
          <p:nvPr>
            <p:custDataLst>
              <p:tags r:id="rId3"/>
            </p:custDataLst>
          </p:nvPr>
        </p:nvSpPr>
        <p:spPr bwMode="auto">
          <a:xfrm>
            <a:off x="1252192" y="2109707"/>
            <a:ext cx="10140593" cy="373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000" dirty="0">
                <a:latin typeface="方正正大黑简体" panose="02000000000000000000" pitchFamily="2" charset="-122"/>
                <a:ea typeface="方正正大黑简体" panose="02000000000000000000" pitchFamily="2" charset="-122"/>
              </a:rPr>
              <a:t>可将</a:t>
            </a:r>
            <a:r>
              <a:rPr lang="en-US" altLang="zh-CN" sz="2000" dirty="0">
                <a:latin typeface="方正正大黑简体" panose="02000000000000000000" pitchFamily="2" charset="-122"/>
                <a:ea typeface="方正正大黑简体" panose="02000000000000000000" pitchFamily="2" charset="-122"/>
              </a:rPr>
              <a:t>TCP</a:t>
            </a:r>
            <a:r>
              <a:rPr lang="zh-CN" altLang="en-US" sz="2000" dirty="0">
                <a:latin typeface="方正正大黑简体" panose="02000000000000000000" pitchFamily="2" charset="-122"/>
                <a:ea typeface="方正正大黑简体" panose="02000000000000000000" pitchFamily="2" charset="-122"/>
              </a:rPr>
              <a:t>报头分布在</a:t>
            </a:r>
            <a:r>
              <a:rPr lang="en-US" altLang="zh-CN" sz="2000" dirty="0">
                <a:latin typeface="方正正大黑简体" panose="02000000000000000000" pitchFamily="2" charset="-122"/>
                <a:ea typeface="方正正大黑简体" panose="02000000000000000000" pitchFamily="2" charset="-122"/>
              </a:rPr>
              <a:t>2</a:t>
            </a:r>
            <a:r>
              <a:rPr lang="zh-CN" altLang="en-US" sz="2000" dirty="0">
                <a:latin typeface="方正正大黑简体" panose="02000000000000000000" pitchFamily="2" charset="-122"/>
                <a:ea typeface="方正正大黑简体" panose="02000000000000000000" pitchFamily="2" charset="-122"/>
              </a:rPr>
              <a:t>个分片中，目的端口号包含在第二个分片中</a:t>
            </a:r>
            <a:r>
              <a:rPr lang="en-US" altLang="zh-CN" sz="2000" dirty="0">
                <a:latin typeface="方正正大黑简体" panose="02000000000000000000" pitchFamily="2" charset="-122"/>
                <a:ea typeface="方正正大黑简体" panose="02000000000000000000" pitchFamily="2" charset="-122"/>
              </a:rPr>
              <a:t>;</a:t>
            </a:r>
            <a:endParaRPr lang="en-US" altLang="zh-CN" sz="2000" dirty="0">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r>
              <a:rPr lang="zh-CN" altLang="en-US" sz="2000" dirty="0">
                <a:latin typeface="方正正大黑简体" panose="02000000000000000000" pitchFamily="2" charset="-122"/>
                <a:ea typeface="方正正大黑简体" panose="02000000000000000000" pitchFamily="2" charset="-122"/>
              </a:rPr>
              <a:t>若包过滤设备或者入侵检测系统通过判断</a:t>
            </a:r>
            <a:r>
              <a:rPr lang="zh-CN" altLang="en-US" sz="2000" dirty="0">
                <a:solidFill>
                  <a:srgbClr val="FF0000"/>
                </a:solidFill>
                <a:latin typeface="方正正大黑简体" panose="02000000000000000000" pitchFamily="2" charset="-122"/>
                <a:ea typeface="方正正大黑简体" panose="02000000000000000000" pitchFamily="2" charset="-122"/>
              </a:rPr>
              <a:t>目的端口号</a:t>
            </a:r>
            <a:r>
              <a:rPr lang="zh-CN" altLang="en-US" sz="2000" dirty="0">
                <a:latin typeface="方正正大黑简体" panose="02000000000000000000" pitchFamily="2" charset="-122"/>
                <a:ea typeface="方正正大黑简体" panose="02000000000000000000" pitchFamily="2" charset="-122"/>
              </a:rPr>
              <a:t>来采取允许</a:t>
            </a:r>
            <a:r>
              <a:rPr lang="en-US" altLang="zh-CN" sz="2000" dirty="0">
                <a:latin typeface="方正正大黑简体" panose="02000000000000000000" pitchFamily="2" charset="-122"/>
                <a:ea typeface="方正正大黑简体" panose="02000000000000000000" pitchFamily="2" charset="-122"/>
              </a:rPr>
              <a:t>/</a:t>
            </a:r>
            <a:r>
              <a:rPr lang="zh-CN" altLang="en-US" sz="2000" dirty="0">
                <a:latin typeface="方正正大黑简体" panose="02000000000000000000" pitchFamily="2" charset="-122"/>
                <a:ea typeface="方正正大黑简体" panose="02000000000000000000" pitchFamily="2" charset="-122"/>
              </a:rPr>
              <a:t>禁止措施，则可能放行这些分片报文，在目标主机上进行重组之后将形成各种攻击。</a:t>
            </a:r>
            <a:endParaRPr lang="en-US" altLang="zh-CN" sz="2000" dirty="0">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endParaRPr lang="en-US" altLang="zh-CN" sz="2000" dirty="0">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endParaRPr lang="zh-CN" altLang="en-US" sz="2000" dirty="0">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endParaRPr lang="en-US" altLang="zh-CN" sz="2400" dirty="0">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目前一些智能的包过滤设备直接丢掉报头中未包含端口信息的分片。 </a:t>
            </a:r>
            <a:endParaRPr lang="zh-CN" altLang="en-US" sz="2400" dirty="0">
              <a:latin typeface="方正正大黑简体" panose="02000000000000000000" pitchFamily="2" charset="-122"/>
              <a:ea typeface="方正正大黑简体" panose="02000000000000000000" pitchFamily="2" charset="-122"/>
            </a:endParaRPr>
          </a:p>
        </p:txBody>
      </p:sp>
      <p:sp>
        <p:nvSpPr>
          <p:cNvPr id="17" name="文本框 16"/>
          <p:cNvSpPr txBox="1"/>
          <p:nvPr/>
        </p:nvSpPr>
        <p:spPr>
          <a:xfrm>
            <a:off x="2491542" y="3739063"/>
            <a:ext cx="843501" cy="400110"/>
          </a:xfrm>
          <a:prstGeom prst="rect">
            <a:avLst/>
          </a:prstGeom>
          <a:noFill/>
        </p:spPr>
        <p:txBody>
          <a:bodyPr wrap="none" rtlCol="0">
            <a:spAutoFit/>
          </a:bodyPr>
          <a:lstStyle/>
          <a:p>
            <a:r>
              <a:rPr lang="zh-CN" altLang="en-US" sz="2000" b="1" dirty="0"/>
              <a:t>分片</a:t>
            </a:r>
            <a:r>
              <a:rPr lang="en-US" altLang="zh-CN" sz="2000" b="1" dirty="0"/>
              <a:t>1</a:t>
            </a:r>
            <a:endParaRPr lang="zh-CN" altLang="en-US" sz="2000" b="1" dirty="0"/>
          </a:p>
        </p:txBody>
      </p:sp>
      <p:graphicFrame>
        <p:nvGraphicFramePr>
          <p:cNvPr id="18" name="表格 2"/>
          <p:cNvGraphicFramePr>
            <a:graphicFrameLocks noGrp="1"/>
          </p:cNvGraphicFramePr>
          <p:nvPr/>
        </p:nvGraphicFramePr>
        <p:xfrm>
          <a:off x="3555741" y="3739063"/>
          <a:ext cx="4053044" cy="741680"/>
        </p:xfrm>
        <a:graphic>
          <a:graphicData uri="http://schemas.openxmlformats.org/drawingml/2006/table">
            <a:tbl>
              <a:tblPr firstRow="1" bandRow="1">
                <a:tableStyleId>{5C22544A-7EE6-4342-B048-85BDC9FD1C3A}</a:tableStyleId>
              </a:tblPr>
              <a:tblGrid>
                <a:gridCol w="2376265"/>
                <a:gridCol w="1676779"/>
              </a:tblGrid>
              <a:tr h="370840">
                <a:tc>
                  <a:txBody>
                    <a:bodyPr/>
                    <a:lstStyle/>
                    <a:p>
                      <a:pPr algn="ctr"/>
                      <a:r>
                        <a:rPr lang="en-US" altLang="zh-CN" dirty="0"/>
                        <a:t>IP</a:t>
                      </a:r>
                      <a:r>
                        <a:rPr lang="zh-CN" altLang="en-US" dirty="0"/>
                        <a:t>头</a:t>
                      </a:r>
                      <a:endParaRPr lang="zh-CN" altLang="en-US" dirty="0"/>
                    </a:p>
                  </a:txBody>
                  <a:tcPr>
                    <a:solidFill>
                      <a:srgbClr val="003399"/>
                    </a:solidFill>
                  </a:tcPr>
                </a:tc>
                <a:tc>
                  <a:txBody>
                    <a:bodyPr/>
                    <a:lstStyle/>
                    <a:p>
                      <a:pPr algn="ctr"/>
                      <a:r>
                        <a:rPr lang="en-US" altLang="zh-CN" dirty="0"/>
                        <a:t>TCP</a:t>
                      </a:r>
                      <a:r>
                        <a:rPr lang="zh-CN" altLang="en-US" dirty="0"/>
                        <a:t>头</a:t>
                      </a:r>
                      <a:endParaRPr lang="zh-CN" altLang="en-US" dirty="0"/>
                    </a:p>
                  </a:txBody>
                  <a:tcPr>
                    <a:solidFill>
                      <a:srgbClr val="003399"/>
                    </a:solidFill>
                  </a:tcPr>
                </a:tc>
              </a:tr>
              <a:tr h="370840">
                <a:tc>
                  <a:txBody>
                    <a:bodyPr/>
                    <a:lstStyle/>
                    <a:p>
                      <a:pPr algn="ctr"/>
                      <a:endParaRPr lang="zh-CN" altLang="en-US" dirty="0"/>
                    </a:p>
                  </a:txBody>
                  <a:tcPr>
                    <a:solidFill>
                      <a:srgbClr val="CCECFF"/>
                    </a:solidFill>
                  </a:tcPr>
                </a:tc>
                <a:tc>
                  <a:txBody>
                    <a:bodyPr/>
                    <a:lstStyle/>
                    <a:p>
                      <a:pPr algn="ctr"/>
                      <a:r>
                        <a:rPr lang="zh-CN" altLang="en-US" dirty="0"/>
                        <a:t>前</a:t>
                      </a:r>
                      <a:r>
                        <a:rPr lang="en-US" altLang="zh-CN" dirty="0"/>
                        <a:t>8</a:t>
                      </a:r>
                      <a:r>
                        <a:rPr lang="zh-CN" altLang="en-US" dirty="0"/>
                        <a:t>字节</a:t>
                      </a:r>
                      <a:endParaRPr lang="zh-CN" altLang="en-US" dirty="0"/>
                    </a:p>
                  </a:txBody>
                  <a:tcPr>
                    <a:solidFill>
                      <a:srgbClr val="CCECFF"/>
                    </a:solidFill>
                  </a:tcPr>
                </a:tc>
              </a:tr>
            </a:tbl>
          </a:graphicData>
        </a:graphic>
      </p:graphicFrame>
      <p:graphicFrame>
        <p:nvGraphicFramePr>
          <p:cNvPr id="19" name="表格 2"/>
          <p:cNvGraphicFramePr>
            <a:graphicFrameLocks noGrp="1"/>
          </p:cNvGraphicFramePr>
          <p:nvPr/>
        </p:nvGraphicFramePr>
        <p:xfrm>
          <a:off x="3552553" y="4605191"/>
          <a:ext cx="4805104" cy="736600"/>
        </p:xfrm>
        <a:graphic>
          <a:graphicData uri="http://schemas.openxmlformats.org/drawingml/2006/table">
            <a:tbl>
              <a:tblPr firstRow="1" bandRow="1">
                <a:tableStyleId>{5C22544A-7EE6-4342-B048-85BDC9FD1C3A}</a:tableStyleId>
              </a:tblPr>
              <a:tblGrid>
                <a:gridCol w="2356832"/>
                <a:gridCol w="2448272"/>
              </a:tblGrid>
              <a:tr h="294273">
                <a:tc>
                  <a:txBody>
                    <a:bodyPr/>
                    <a:lstStyle/>
                    <a:p>
                      <a:pPr algn="ctr"/>
                      <a:r>
                        <a:rPr lang="en-US" altLang="zh-CN" dirty="0"/>
                        <a:t>IP</a:t>
                      </a:r>
                      <a:r>
                        <a:rPr lang="zh-CN" altLang="en-US" dirty="0"/>
                        <a:t>头</a:t>
                      </a:r>
                      <a:endParaRPr lang="zh-CN" altLang="en-US" dirty="0"/>
                    </a:p>
                  </a:txBody>
                  <a:tcPr>
                    <a:solidFill>
                      <a:srgbClr val="003399"/>
                    </a:solidFill>
                  </a:tcPr>
                </a:tc>
                <a:tc>
                  <a:txBody>
                    <a:bodyPr/>
                    <a:lstStyle/>
                    <a:p>
                      <a:pPr algn="ctr"/>
                      <a:r>
                        <a:rPr lang="en-US" altLang="zh-CN" dirty="0"/>
                        <a:t>TCP</a:t>
                      </a:r>
                      <a:r>
                        <a:rPr lang="zh-CN" altLang="en-US" dirty="0"/>
                        <a:t>头</a:t>
                      </a:r>
                      <a:endParaRPr lang="zh-CN" altLang="en-US" dirty="0"/>
                    </a:p>
                  </a:txBody>
                  <a:tcPr>
                    <a:solidFill>
                      <a:srgbClr val="003399"/>
                    </a:solidFill>
                  </a:tcPr>
                </a:tc>
              </a:tr>
              <a:tr h="370840">
                <a:tc>
                  <a:txBody>
                    <a:bodyPr/>
                    <a:lstStyle/>
                    <a:p>
                      <a:pPr algn="ctr"/>
                      <a:endParaRPr lang="zh-CN" altLang="en-US" dirty="0"/>
                    </a:p>
                  </a:txBody>
                  <a:tcPr>
                    <a:solidFill>
                      <a:srgbClr val="CCECFF"/>
                    </a:solidFill>
                  </a:tcPr>
                </a:tc>
                <a:tc>
                  <a:txBody>
                    <a:bodyPr/>
                    <a:lstStyle/>
                    <a:p>
                      <a:pPr algn="ctr"/>
                      <a:r>
                        <a:rPr lang="zh-CN" altLang="en-US" dirty="0"/>
                        <a:t>剩余字节，包含</a:t>
                      </a:r>
                      <a:r>
                        <a:rPr lang="en-US" altLang="zh-CN" dirty="0"/>
                        <a:t>SYN</a:t>
                      </a:r>
                      <a:endParaRPr lang="zh-CN" altLang="en-US" dirty="0"/>
                    </a:p>
                  </a:txBody>
                  <a:tcPr>
                    <a:solidFill>
                      <a:srgbClr val="CCECFF"/>
                    </a:solidFill>
                  </a:tcPr>
                </a:tc>
              </a:tr>
            </a:tbl>
          </a:graphicData>
        </a:graphic>
      </p:graphicFrame>
      <p:sp>
        <p:nvSpPr>
          <p:cNvPr id="20" name="文本框 19"/>
          <p:cNvSpPr txBox="1"/>
          <p:nvPr/>
        </p:nvSpPr>
        <p:spPr>
          <a:xfrm>
            <a:off x="2451148" y="4773436"/>
            <a:ext cx="843501" cy="400110"/>
          </a:xfrm>
          <a:prstGeom prst="rect">
            <a:avLst/>
          </a:prstGeom>
          <a:noFill/>
        </p:spPr>
        <p:txBody>
          <a:bodyPr wrap="none" rtlCol="0">
            <a:spAutoFit/>
          </a:bodyPr>
          <a:lstStyle/>
          <a:p>
            <a:r>
              <a:rPr lang="zh-CN" altLang="en-US" sz="2000" b="1" dirty="0"/>
              <a:t>分片</a:t>
            </a:r>
            <a:r>
              <a:rPr lang="en-US" altLang="zh-CN" sz="2000" b="1" dirty="0"/>
              <a:t>2</a:t>
            </a:r>
            <a:endParaRPr lang="zh-CN" altLang="en-US" sz="2000" b="1"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09"/>
                                        </p:tgtEl>
                                        <p:attrNameLst>
                                          <p:attrName>style.visibility</p:attrName>
                                        </p:attrNameLst>
                                      </p:cBhvr>
                                      <p:to>
                                        <p:strVal val="visible"/>
                                      </p:to>
                                    </p:set>
                                    <p:anim to="0" calcmode="lin" valueType="num">
                                      <p:cBhvr>
                                        <p:cTn id="7" dur="500" decel="100000" fill="hold">
                                          <p:stCondLst>
                                            <p:cond delay="0"/>
                                          </p:stCondLst>
                                        </p:cTn>
                                        <p:tgtEl>
                                          <p:spTgt spid="109"/>
                                        </p:tgtEl>
                                        <p:attrNameLst>
                                          <p:attrName>ppt_y</p:attrName>
                                        </p:attrNameLst>
                                      </p:cBhvr>
                                      <p:tavLst>
                                        <p:tav tm="0">
                                          <p:val>
                                            <p:strVal val="ppt_y+0.02"/>
                                          </p:val>
                                        </p:tav>
                                        <p:tav tm="100000">
                                          <p:val>
                                            <p:strVal val="#ppt_y"/>
                                          </p:val>
                                        </p:tav>
                                      </p:tavLst>
                                    </p:anim>
                                    <p:animEffect transition="in" filter="fade">
                                      <p:cBhvr>
                                        <p:cTn id="8" dur="500">
                                          <p:stCondLst>
                                            <p:cond delay="0"/>
                                          </p:stCondLst>
                                        </p:cTn>
                                        <p:tgtEl>
                                          <p:spTgt spid="109"/>
                                        </p:tgtEl>
                                      </p:cBhvr>
                                    </p:animEffect>
                                    <p:animScale>
                                      <p:cBhvr>
                                        <p:cTn id="9" dur="500" decel="100000" fill="hold">
                                          <p:stCondLst>
                                            <p:cond delay="0"/>
                                          </p:stCondLst>
                                        </p:cTn>
                                        <p:tgtEl>
                                          <p:spTgt spid="109"/>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4711003" y="653569"/>
            <a:ext cx="2769989"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极小碎片攻击</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Tiny fragment</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攻击</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09" name="PA-矩形 4"/>
          <p:cNvSpPr>
            <a:spLocks noChangeArrowheads="1"/>
          </p:cNvSpPr>
          <p:nvPr>
            <p:custDataLst>
              <p:tags r:id="rId3"/>
            </p:custDataLst>
          </p:nvPr>
        </p:nvSpPr>
        <p:spPr bwMode="auto">
          <a:xfrm>
            <a:off x="1491463" y="2244805"/>
            <a:ext cx="9212395" cy="3846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通过</a:t>
            </a:r>
            <a:r>
              <a:rPr lang="en-US" altLang="zh-CN" sz="24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nmap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工具的 </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-f </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选项可以进行</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tiny fragment</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攻击，将</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TCP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报头分在多个小碎片中。</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endParaRPr lang="zh-CN" altLang="en-US"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endParaRPr lang="zh-CN" altLang="en-US"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571500" lvl="2" indent="0">
              <a:lnSpc>
                <a:spcPct val="150000"/>
              </a:lnSpc>
              <a:spcAft>
                <a:spcPts val="600"/>
              </a:spcAft>
              <a:buClr>
                <a:srgbClr val="15449F"/>
              </a:buClr>
              <a:defRPr/>
            </a:pPr>
            <a:endParaRPr lang="en-US" altLang="zh-CN"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571500" lvl="2" indent="0">
              <a:lnSpc>
                <a:spcPct val="150000"/>
              </a:lnSpc>
              <a:spcAft>
                <a:spcPts val="600"/>
              </a:spcAft>
              <a:buClr>
                <a:srgbClr val="15449F"/>
              </a:buClr>
              <a:defRPr/>
            </a:pP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r>
              <a:rPr lang="en-US" altLang="zh-CN" sz="24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nmap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成功执行了</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TCP SYN</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扫描</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zh-CN" altLang="zh-CN" sz="2400" dirty="0">
                <a:solidFill>
                  <a:srgbClr val="333333"/>
                </a:solidFill>
                <a:effectLst/>
                <a:latin typeface="Calibri" panose="020F0502020204030204" pitchFamily="34" charset="0"/>
                <a:ea typeface="微软雅黑" panose="020B0503020204020204" charset="-122"/>
                <a:cs typeface="宋体" panose="02010600030101010101" pitchFamily="2" charset="-122"/>
                <a:sym typeface="+mn-ea"/>
              </a:rPr>
              <a:t>目标主机上开放了</a:t>
            </a:r>
            <a:r>
              <a:rPr lang="en-US" altLang="zh-CN" sz="2400" dirty="0">
                <a:solidFill>
                  <a:srgbClr val="333333"/>
                </a:solidFill>
                <a:effectLst/>
                <a:latin typeface="Calibri" panose="020F0502020204030204" pitchFamily="34" charset="0"/>
                <a:ea typeface="微软雅黑" panose="020B0503020204020204" charset="-122"/>
                <a:cs typeface="宋体" panose="02010600030101010101" pitchFamily="2" charset="-122"/>
                <a:sym typeface="+mn-ea"/>
              </a:rPr>
              <a:t>23</a:t>
            </a:r>
            <a:r>
              <a:rPr lang="zh-CN" altLang="zh-CN" sz="2400" dirty="0">
                <a:solidFill>
                  <a:srgbClr val="333333"/>
                </a:solidFill>
                <a:effectLst/>
                <a:latin typeface="Calibri" panose="020F0502020204030204" pitchFamily="34" charset="0"/>
                <a:ea typeface="微软雅黑" panose="020B0503020204020204" charset="-122"/>
                <a:cs typeface="宋体" panose="02010600030101010101" pitchFamily="2" charset="-122"/>
                <a:sym typeface="+mn-ea"/>
              </a:rPr>
              <a:t>号端口</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    </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pic>
        <p:nvPicPr>
          <p:cNvPr id="17" name="图片 16"/>
          <p:cNvPicPr>
            <a:picLocks noChangeAspect="1"/>
          </p:cNvPicPr>
          <p:nvPr/>
        </p:nvPicPr>
        <p:blipFill>
          <a:blip r:embed="rId4"/>
          <a:stretch>
            <a:fillRect/>
          </a:stretch>
        </p:blipFill>
        <p:spPr>
          <a:xfrm>
            <a:off x="2521333" y="3533000"/>
            <a:ext cx="6488487" cy="1876001"/>
          </a:xfrm>
          <a:prstGeom prst="rect">
            <a:avLst/>
          </a:prstGeom>
        </p:spPr>
      </p:pic>
      <p:cxnSp>
        <p:nvCxnSpPr>
          <p:cNvPr id="18" name="直接连接符 17"/>
          <p:cNvCxnSpPr/>
          <p:nvPr/>
        </p:nvCxnSpPr>
        <p:spPr>
          <a:xfrm>
            <a:off x="2521333" y="4830015"/>
            <a:ext cx="1844479"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99"/>
                                        </p:tgtEl>
                                        <p:attrNameLst>
                                          <p:attrName>style.visibility</p:attrName>
                                        </p:attrNameLst>
                                      </p:cBhvr>
                                      <p:to>
                                        <p:strVal val="visible"/>
                                      </p:to>
                                    </p:set>
                                    <p:anim to="0" calcmode="lin" valueType="num">
                                      <p:cBhvr>
                                        <p:cTn id="7"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8" dur="500">
                                          <p:stCondLst>
                                            <p:cond delay="0"/>
                                          </p:stCondLst>
                                        </p:cTn>
                                        <p:tgtEl>
                                          <p:spTgt spid="99"/>
                                        </p:tgtEl>
                                      </p:cBhvr>
                                    </p:animEffect>
                                    <p:animScale>
                                      <p:cBhvr>
                                        <p:cTn id="9" dur="500" decel="100000" fill="hold">
                                          <p:stCondLst>
                                            <p:cond delay="0"/>
                                          </p:stCondLst>
                                        </p:cTn>
                                        <p:tgtEl>
                                          <p:spTgt spid="99"/>
                                        </p:tgtEl>
                                      </p:cBhvr>
                                      <p:by x="100000" y="100000"/>
                                      <p:from x="110000" y="110000"/>
                                      <p:to x="100000" y="100000"/>
                                    </p:animScale>
                                  </p:childTnLst>
                                </p:cTn>
                              </p:par>
                            </p:childTnLst>
                          </p:cTn>
                        </p:par>
                        <p:par>
                          <p:cTn id="10" fill="hold">
                            <p:stCondLst>
                              <p:cond delay="12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109">
                                            <p:txEl>
                                              <p:pRg st="0" end="0"/>
                                            </p:txEl>
                                          </p:spTgt>
                                        </p:tgtEl>
                                        <p:attrNameLst>
                                          <p:attrName>style.visibility</p:attrName>
                                        </p:attrNameLst>
                                      </p:cBhvr>
                                      <p:to>
                                        <p:strVal val="visible"/>
                                      </p:to>
                                    </p:set>
                                    <p:anim to="0" calcmode="lin" valueType="num">
                                      <p:cBhvr>
                                        <p:cTn id="13" dur="500" decel="100000" fill="hold">
                                          <p:stCondLst>
                                            <p:cond delay="0"/>
                                          </p:stCondLst>
                                        </p:cTn>
                                        <p:tgtEl>
                                          <p:spTgt spid="109">
                                            <p:txEl>
                                              <p:pRg st="0" end="0"/>
                                            </p:txEl>
                                          </p:spTgt>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109">
                                            <p:txEl>
                                              <p:pRg st="0" end="0"/>
                                            </p:txEl>
                                          </p:spTgt>
                                        </p:tgtEl>
                                      </p:cBhvr>
                                    </p:animEffect>
                                    <p:animScale>
                                      <p:cBhvr>
                                        <p:cTn id="15" dur="500" decel="100000" fill="hold">
                                          <p:stCondLst>
                                            <p:cond delay="0"/>
                                          </p:stCondLst>
                                        </p:cTn>
                                        <p:tgtEl>
                                          <p:spTgt spid="109">
                                            <p:txEl>
                                              <p:pRg st="0" end="0"/>
                                            </p:txEl>
                                          </p:spTgt>
                                        </p:tgtEl>
                                      </p:cBhvr>
                                      <p:by x="100000" y="100000"/>
                                      <p:from x="110000" y="110000"/>
                                      <p:to x="100000" y="100000"/>
                                    </p:animScale>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par>
                          <p:cTn id="28" fill="hold">
                            <p:stCondLst>
                              <p:cond delay="500"/>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109">
                                            <p:txEl>
                                              <p:pRg st="5" end="5"/>
                                            </p:txEl>
                                          </p:spTgt>
                                        </p:tgtEl>
                                        <p:attrNameLst>
                                          <p:attrName>style.visibility</p:attrName>
                                        </p:attrNameLst>
                                      </p:cBhvr>
                                      <p:to>
                                        <p:strVal val="visible"/>
                                      </p:to>
                                    </p:set>
                                    <p:anim to="0" calcmode="lin" valueType="num">
                                      <p:cBhvr>
                                        <p:cTn id="31" dur="500" decel="100000" fill="hold">
                                          <p:stCondLst>
                                            <p:cond delay="0"/>
                                          </p:stCondLst>
                                        </p:cTn>
                                        <p:tgtEl>
                                          <p:spTgt spid="109">
                                            <p:txEl>
                                              <p:pRg st="5" end="5"/>
                                            </p:txEl>
                                          </p:spTgt>
                                        </p:tgtEl>
                                        <p:attrNameLst>
                                          <p:attrName>ppt_y</p:attrName>
                                        </p:attrNameLst>
                                      </p:cBhvr>
                                      <p:tavLst>
                                        <p:tav tm="0">
                                          <p:val>
                                            <p:strVal val="ppt_y+0.02"/>
                                          </p:val>
                                        </p:tav>
                                        <p:tav tm="100000">
                                          <p:val>
                                            <p:strVal val="#ppt_y"/>
                                          </p:val>
                                        </p:tav>
                                      </p:tavLst>
                                    </p:anim>
                                    <p:animEffect transition="in" filter="fade">
                                      <p:cBhvr>
                                        <p:cTn id="32" dur="500">
                                          <p:stCondLst>
                                            <p:cond delay="0"/>
                                          </p:stCondLst>
                                        </p:cTn>
                                        <p:tgtEl>
                                          <p:spTgt spid="109">
                                            <p:txEl>
                                              <p:pRg st="5" end="5"/>
                                            </p:txEl>
                                          </p:spTgt>
                                        </p:tgtEl>
                                      </p:cBhvr>
                                    </p:animEffect>
                                    <p:animScale>
                                      <p:cBhvr>
                                        <p:cTn id="33" dur="500" decel="100000" fill="hold">
                                          <p:stCondLst>
                                            <p:cond delay="0"/>
                                          </p:stCondLst>
                                        </p:cTn>
                                        <p:tgtEl>
                                          <p:spTgt spid="109">
                                            <p:txEl>
                                              <p:pRg st="5" end="5"/>
                                            </p:txEl>
                                          </p:spTgt>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9"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4711003" y="653569"/>
            <a:ext cx="2769989"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极小碎片攻击</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Tiny fragment</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攻击</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09" name="PA-矩形 4"/>
          <p:cNvSpPr>
            <a:spLocks noChangeArrowheads="1"/>
          </p:cNvSpPr>
          <p:nvPr>
            <p:custDataLst>
              <p:tags r:id="rId3"/>
            </p:custDataLst>
          </p:nvPr>
        </p:nvSpPr>
        <p:spPr bwMode="auto">
          <a:xfrm>
            <a:off x="1518830" y="2039429"/>
            <a:ext cx="9634235" cy="404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 此时在目标主机通过</a:t>
            </a:r>
            <a:r>
              <a:rPr lang="en-US" altLang="zh-CN" sz="24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tcpdump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监听的结果如下：            </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571500" lvl="2" indent="0">
              <a:lnSpc>
                <a:spcPct val="150000"/>
              </a:lnSpc>
              <a:spcAft>
                <a:spcPts val="600"/>
              </a:spcAft>
              <a:buClr>
                <a:srgbClr val="15449F"/>
              </a:buClr>
              <a:defRPr/>
            </a:pP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571500" lvl="2" indent="0">
              <a:lnSpc>
                <a:spcPct val="150000"/>
              </a:lnSpc>
              <a:spcAft>
                <a:spcPts val="600"/>
              </a:spcAft>
              <a:buClr>
                <a:srgbClr val="15449F"/>
              </a:buClr>
              <a:defRPr/>
            </a:pP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 </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TCP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的</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SYN</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报文被分成了三个分片：</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571500" lvl="2" indent="0">
              <a:spcAft>
                <a:spcPts val="600"/>
              </a:spcAft>
              <a:buClr>
                <a:srgbClr val="15449F"/>
              </a:buClr>
              <a:defRPr/>
            </a:pPr>
            <a:r>
              <a:rPr lang="zh-CN" altLang="en-US"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第一个</a:t>
            </a:r>
            <a:r>
              <a:rPr lang="en-US" altLang="zh-CN"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IP</a:t>
            </a:r>
            <a:r>
              <a:rPr lang="zh-CN" altLang="en-US"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分片大小为</a:t>
            </a:r>
            <a:r>
              <a:rPr lang="en-US" altLang="zh-CN"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28</a:t>
            </a:r>
            <a:r>
              <a:rPr lang="zh-CN" altLang="en-US"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字节，</a:t>
            </a:r>
            <a:r>
              <a:rPr lang="en-US" altLang="zh-CN"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TCP</a:t>
            </a:r>
            <a:r>
              <a:rPr lang="zh-CN" altLang="en-US"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长度为</a:t>
            </a:r>
            <a:r>
              <a:rPr lang="en-US" altLang="zh-CN"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8</a:t>
            </a:r>
            <a:r>
              <a:rPr lang="zh-CN" altLang="en-US"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字节（</a:t>
            </a:r>
            <a:r>
              <a:rPr lang="en-US" altLang="zh-CN"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offset </a:t>
            </a:r>
            <a:r>
              <a:rPr lang="zh-CN" altLang="en-US"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为</a:t>
            </a:r>
            <a:r>
              <a:rPr lang="en-US" altLang="zh-CN"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0</a:t>
            </a:r>
            <a:r>
              <a:rPr lang="zh-CN" altLang="en-US"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），小于</a:t>
            </a:r>
            <a:r>
              <a:rPr lang="en-US" altLang="zh-CN"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TCP</a:t>
            </a:r>
            <a:r>
              <a:rPr lang="zh-CN" altLang="en-US"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报头长度</a:t>
            </a:r>
            <a:r>
              <a:rPr lang="en-US" altLang="zh-CN"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20</a:t>
            </a:r>
            <a:r>
              <a:rPr lang="zh-CN" altLang="en-US"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字节</a:t>
            </a:r>
            <a:endParaRPr lang="zh-CN" altLang="en-US" sz="16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571500" lvl="2" indent="0">
              <a:spcAft>
                <a:spcPts val="600"/>
              </a:spcAft>
              <a:buClr>
                <a:srgbClr val="15449F"/>
              </a:buClr>
              <a:defRPr/>
            </a:pPr>
            <a:r>
              <a:rPr lang="zh-CN" altLang="en-US"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第二个分片中</a:t>
            </a:r>
            <a:r>
              <a:rPr lang="en-US" altLang="zh-CN"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TCP</a:t>
            </a:r>
            <a:r>
              <a:rPr lang="zh-CN" altLang="en-US"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长度也是</a:t>
            </a:r>
            <a:r>
              <a:rPr lang="en-US" altLang="zh-CN"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8</a:t>
            </a:r>
            <a:r>
              <a:rPr lang="zh-CN" altLang="en-US"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字节（</a:t>
            </a:r>
            <a:r>
              <a:rPr lang="en-US" altLang="zh-CN"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offset</a:t>
            </a:r>
            <a:r>
              <a:rPr lang="zh-CN" altLang="en-US"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为</a:t>
            </a:r>
            <a:r>
              <a:rPr lang="en-US" altLang="zh-CN"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8</a:t>
            </a:r>
            <a:r>
              <a:rPr lang="zh-CN" altLang="en-US"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endParaRPr lang="en-US" altLang="zh-CN" sz="16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571500" lvl="2" indent="0">
              <a:spcAft>
                <a:spcPts val="600"/>
              </a:spcAft>
              <a:buClr>
                <a:srgbClr val="15449F"/>
              </a:buClr>
              <a:defRPr/>
            </a:pPr>
            <a:r>
              <a:rPr lang="zh-CN" altLang="en-US"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第三个分片中</a:t>
            </a:r>
            <a:r>
              <a:rPr lang="en-US" altLang="zh-CN"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TCP</a:t>
            </a:r>
            <a:r>
              <a:rPr lang="zh-CN" altLang="en-US"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长度还是</a:t>
            </a:r>
            <a:r>
              <a:rPr lang="en-US" altLang="zh-CN"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8</a:t>
            </a:r>
            <a:r>
              <a:rPr lang="zh-CN" altLang="en-US"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字节（</a:t>
            </a:r>
            <a:r>
              <a:rPr lang="en-US" altLang="zh-CN"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offset</a:t>
            </a:r>
            <a:r>
              <a:rPr lang="zh-CN" altLang="en-US"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为</a:t>
            </a:r>
            <a:r>
              <a:rPr lang="en-US" altLang="zh-CN"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16</a:t>
            </a:r>
            <a:r>
              <a:rPr lang="zh-CN" altLang="en-US" sz="16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endParaRPr lang="zh-CN" altLang="en-US" sz="16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pic>
        <p:nvPicPr>
          <p:cNvPr id="19" name="图片 18"/>
          <p:cNvPicPr>
            <a:picLocks noChangeAspect="1"/>
          </p:cNvPicPr>
          <p:nvPr/>
        </p:nvPicPr>
        <p:blipFill>
          <a:blip r:embed="rId4"/>
          <a:stretch>
            <a:fillRect/>
          </a:stretch>
        </p:blipFill>
        <p:spPr>
          <a:xfrm>
            <a:off x="2396078" y="2720377"/>
            <a:ext cx="7645825" cy="1839670"/>
          </a:xfrm>
          <a:prstGeom prst="rect">
            <a:avLst/>
          </a:prstGeom>
        </p:spPr>
      </p:pic>
      <p:cxnSp>
        <p:nvCxnSpPr>
          <p:cNvPr id="20" name="直接连接符 19"/>
          <p:cNvCxnSpPr/>
          <p:nvPr/>
        </p:nvCxnSpPr>
        <p:spPr>
          <a:xfrm>
            <a:off x="6051920" y="2887726"/>
            <a:ext cx="3609526"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095997" y="3217778"/>
            <a:ext cx="3756318"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095997" y="3503417"/>
            <a:ext cx="3756318"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6394189" y="2864553"/>
            <a:ext cx="194292" cy="20440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09">
                                            <p:txEl>
                                              <p:pRg st="0" end="0"/>
                                            </p:txEl>
                                          </p:spTgt>
                                        </p:tgtEl>
                                        <p:attrNameLst>
                                          <p:attrName>style.visibility</p:attrName>
                                        </p:attrNameLst>
                                      </p:cBhvr>
                                      <p:to>
                                        <p:strVal val="visible"/>
                                      </p:to>
                                    </p:set>
                                    <p:anim to="0" calcmode="lin" valueType="num">
                                      <p:cBhvr>
                                        <p:cTn id="7" dur="500" decel="100000" fill="hold">
                                          <p:stCondLst>
                                            <p:cond delay="0"/>
                                          </p:stCondLst>
                                        </p:cTn>
                                        <p:tgtEl>
                                          <p:spTgt spid="109">
                                            <p:txEl>
                                              <p:pRg st="0" end="0"/>
                                            </p:txEl>
                                          </p:spTgt>
                                        </p:tgtEl>
                                        <p:attrNameLst>
                                          <p:attrName>ppt_y</p:attrName>
                                        </p:attrNameLst>
                                      </p:cBhvr>
                                      <p:tavLst>
                                        <p:tav tm="0">
                                          <p:val>
                                            <p:strVal val="ppt_y+0.02"/>
                                          </p:val>
                                        </p:tav>
                                        <p:tav tm="100000">
                                          <p:val>
                                            <p:strVal val="#ppt_y"/>
                                          </p:val>
                                        </p:tav>
                                      </p:tavLst>
                                    </p:anim>
                                    <p:animEffect transition="in" filter="fade">
                                      <p:cBhvr>
                                        <p:cTn id="8" dur="500">
                                          <p:stCondLst>
                                            <p:cond delay="0"/>
                                          </p:stCondLst>
                                        </p:cTn>
                                        <p:tgtEl>
                                          <p:spTgt spid="109">
                                            <p:txEl>
                                              <p:pRg st="0" end="0"/>
                                            </p:txEl>
                                          </p:spTgt>
                                        </p:tgtEl>
                                      </p:cBhvr>
                                    </p:animEffect>
                                    <p:animScale>
                                      <p:cBhvr>
                                        <p:cTn id="9" dur="500" decel="100000" fill="hold">
                                          <p:stCondLst>
                                            <p:cond delay="0"/>
                                          </p:stCondLst>
                                        </p:cTn>
                                        <p:tgtEl>
                                          <p:spTgt spid="109">
                                            <p:txEl>
                                              <p:pRg st="0" end="0"/>
                                            </p:txEl>
                                          </p:spTgt>
                                        </p:tgtEl>
                                      </p:cBhvr>
                                      <p:by x="100000" y="100000"/>
                                      <p:from x="110000" y="110000"/>
                                      <p:to x="100000" y="100000"/>
                                    </p:animScale>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left)">
                                      <p:cBhvr>
                                        <p:cTn id="36" dur="500"/>
                                        <p:tgtEl>
                                          <p:spTgt spid="22"/>
                                        </p:tgtEl>
                                      </p:cBhvr>
                                    </p:animEffect>
                                  </p:childTnLst>
                                </p:cTn>
                              </p:par>
                            </p:childTnLst>
                          </p:cTn>
                        </p:par>
                        <p:par>
                          <p:cTn id="37" fill="hold">
                            <p:stCondLst>
                              <p:cond delay="500"/>
                            </p:stCondLst>
                            <p:childTnLst>
                              <p:par>
                                <p:cTn id="38" presetID="10" presetClass="entr" presetSubtype="0" fill="hold" grpId="0" nodeType="afterEffect">
                                  <p:stCondLst>
                                    <p:cond delay="0"/>
                                  </p:stCondLst>
                                  <p:iterate type="wd">
                                    <p:tmPct val="10000"/>
                                  </p:iterate>
                                  <p:childTnLst>
                                    <p:set>
                                      <p:cBhvr>
                                        <p:cTn id="39" dur="1" fill="hold">
                                          <p:stCondLst>
                                            <p:cond delay="0"/>
                                          </p:stCondLst>
                                        </p:cTn>
                                        <p:tgtEl>
                                          <p:spTgt spid="109">
                                            <p:txEl>
                                              <p:pRg st="4" end="4"/>
                                            </p:txEl>
                                          </p:spTgt>
                                        </p:tgtEl>
                                        <p:attrNameLst>
                                          <p:attrName>style.visibility</p:attrName>
                                        </p:attrNameLst>
                                      </p:cBhvr>
                                      <p:to>
                                        <p:strVal val="visible"/>
                                      </p:to>
                                    </p:set>
                                    <p:anim to="0" calcmode="lin" valueType="num">
                                      <p:cBhvr>
                                        <p:cTn id="40" dur="500" decel="100000" fill="hold">
                                          <p:stCondLst>
                                            <p:cond delay="0"/>
                                          </p:stCondLst>
                                        </p:cTn>
                                        <p:tgtEl>
                                          <p:spTgt spid="109">
                                            <p:txEl>
                                              <p:pRg st="4" end="4"/>
                                            </p:txEl>
                                          </p:spTgt>
                                        </p:tgtEl>
                                        <p:attrNameLst>
                                          <p:attrName>ppt_y</p:attrName>
                                        </p:attrNameLst>
                                      </p:cBhvr>
                                      <p:tavLst>
                                        <p:tav tm="0">
                                          <p:val>
                                            <p:strVal val="ppt_y+0.02"/>
                                          </p:val>
                                        </p:tav>
                                        <p:tav tm="100000">
                                          <p:val>
                                            <p:strVal val="#ppt_y"/>
                                          </p:val>
                                        </p:tav>
                                      </p:tavLst>
                                    </p:anim>
                                    <p:animEffect transition="in" filter="fade">
                                      <p:cBhvr>
                                        <p:cTn id="41" dur="500">
                                          <p:stCondLst>
                                            <p:cond delay="0"/>
                                          </p:stCondLst>
                                        </p:cTn>
                                        <p:tgtEl>
                                          <p:spTgt spid="109">
                                            <p:txEl>
                                              <p:pRg st="4" end="4"/>
                                            </p:txEl>
                                          </p:spTgt>
                                        </p:tgtEl>
                                      </p:cBhvr>
                                    </p:animEffect>
                                    <p:animScale>
                                      <p:cBhvr>
                                        <p:cTn id="42" dur="500" decel="100000" fill="hold">
                                          <p:stCondLst>
                                            <p:cond delay="0"/>
                                          </p:stCondLst>
                                        </p:cTn>
                                        <p:tgtEl>
                                          <p:spTgt spid="109">
                                            <p:txEl>
                                              <p:pRg st="4" end="4"/>
                                            </p:txEl>
                                          </p:spTgt>
                                        </p:tgtEl>
                                      </p:cBhvr>
                                      <p:by x="100000" y="100000"/>
                                      <p:from x="110000" y="110000"/>
                                      <p:to x="100000" y="100000"/>
                                    </p:animScale>
                                  </p:childTnLst>
                                </p:cTn>
                              </p:par>
                            </p:childTnLst>
                          </p:cTn>
                        </p:par>
                        <p:par>
                          <p:cTn id="43" fill="hold">
                            <p:stCondLst>
                              <p:cond delay="1899"/>
                            </p:stCondLst>
                            <p:childTnLst>
                              <p:par>
                                <p:cTn id="44" presetID="10" presetClass="entr" presetSubtype="0" fill="hold" grpId="0" nodeType="afterEffect">
                                  <p:stCondLst>
                                    <p:cond delay="0"/>
                                  </p:stCondLst>
                                  <p:iterate type="wd">
                                    <p:tmPct val="10000"/>
                                  </p:iterate>
                                  <p:childTnLst>
                                    <p:set>
                                      <p:cBhvr>
                                        <p:cTn id="45" dur="1" fill="hold">
                                          <p:stCondLst>
                                            <p:cond delay="0"/>
                                          </p:stCondLst>
                                        </p:cTn>
                                        <p:tgtEl>
                                          <p:spTgt spid="109">
                                            <p:txEl>
                                              <p:pRg st="5" end="5"/>
                                            </p:txEl>
                                          </p:spTgt>
                                        </p:tgtEl>
                                        <p:attrNameLst>
                                          <p:attrName>style.visibility</p:attrName>
                                        </p:attrNameLst>
                                      </p:cBhvr>
                                      <p:to>
                                        <p:strVal val="visible"/>
                                      </p:to>
                                    </p:set>
                                    <p:anim to="0" calcmode="lin" valueType="num">
                                      <p:cBhvr>
                                        <p:cTn id="46" dur="500" decel="100000" fill="hold">
                                          <p:stCondLst>
                                            <p:cond delay="0"/>
                                          </p:stCondLst>
                                        </p:cTn>
                                        <p:tgtEl>
                                          <p:spTgt spid="109">
                                            <p:txEl>
                                              <p:pRg st="5" end="5"/>
                                            </p:txEl>
                                          </p:spTgt>
                                        </p:tgtEl>
                                        <p:attrNameLst>
                                          <p:attrName>ppt_y</p:attrName>
                                        </p:attrNameLst>
                                      </p:cBhvr>
                                      <p:tavLst>
                                        <p:tav tm="0">
                                          <p:val>
                                            <p:strVal val="ppt_y+0.02"/>
                                          </p:val>
                                        </p:tav>
                                        <p:tav tm="100000">
                                          <p:val>
                                            <p:strVal val="#ppt_y"/>
                                          </p:val>
                                        </p:tav>
                                      </p:tavLst>
                                    </p:anim>
                                    <p:animEffect transition="in" filter="fade">
                                      <p:cBhvr>
                                        <p:cTn id="47" dur="500">
                                          <p:stCondLst>
                                            <p:cond delay="0"/>
                                          </p:stCondLst>
                                        </p:cTn>
                                        <p:tgtEl>
                                          <p:spTgt spid="109">
                                            <p:txEl>
                                              <p:pRg st="5" end="5"/>
                                            </p:txEl>
                                          </p:spTgt>
                                        </p:tgtEl>
                                      </p:cBhvr>
                                    </p:animEffect>
                                    <p:animScale>
                                      <p:cBhvr>
                                        <p:cTn id="48" dur="500" decel="100000" fill="hold">
                                          <p:stCondLst>
                                            <p:cond delay="0"/>
                                          </p:stCondLst>
                                        </p:cTn>
                                        <p:tgtEl>
                                          <p:spTgt spid="109">
                                            <p:txEl>
                                              <p:pRg st="5" end="5"/>
                                            </p:txEl>
                                          </p:spTgt>
                                        </p:tgtEl>
                                      </p:cBhvr>
                                      <p:by x="100000" y="100000"/>
                                      <p:from x="110000" y="110000"/>
                                      <p:to x="100000" y="100000"/>
                                    </p:animScale>
                                  </p:childTnLst>
                                </p:cTn>
                              </p:par>
                            </p:childTnLst>
                          </p:cTn>
                        </p:par>
                        <p:par>
                          <p:cTn id="49" fill="hold">
                            <p:stCondLst>
                              <p:cond delay="4800"/>
                            </p:stCondLst>
                            <p:childTnLst>
                              <p:par>
                                <p:cTn id="50" presetID="10" presetClass="entr" presetSubtype="0" fill="hold" grpId="0" nodeType="afterEffect">
                                  <p:stCondLst>
                                    <p:cond delay="0"/>
                                  </p:stCondLst>
                                  <p:iterate type="wd">
                                    <p:tmPct val="10000"/>
                                  </p:iterate>
                                  <p:childTnLst>
                                    <p:set>
                                      <p:cBhvr>
                                        <p:cTn id="51" dur="1" fill="hold">
                                          <p:stCondLst>
                                            <p:cond delay="0"/>
                                          </p:stCondLst>
                                        </p:cTn>
                                        <p:tgtEl>
                                          <p:spTgt spid="109">
                                            <p:txEl>
                                              <p:pRg st="6" end="6"/>
                                            </p:txEl>
                                          </p:spTgt>
                                        </p:tgtEl>
                                        <p:attrNameLst>
                                          <p:attrName>style.visibility</p:attrName>
                                        </p:attrNameLst>
                                      </p:cBhvr>
                                      <p:to>
                                        <p:strVal val="visible"/>
                                      </p:to>
                                    </p:set>
                                    <p:anim to="0" calcmode="lin" valueType="num">
                                      <p:cBhvr>
                                        <p:cTn id="52" dur="500" decel="100000" fill="hold">
                                          <p:stCondLst>
                                            <p:cond delay="0"/>
                                          </p:stCondLst>
                                        </p:cTn>
                                        <p:tgtEl>
                                          <p:spTgt spid="109">
                                            <p:txEl>
                                              <p:pRg st="6" end="6"/>
                                            </p:txEl>
                                          </p:spTgt>
                                        </p:tgtEl>
                                        <p:attrNameLst>
                                          <p:attrName>ppt_y</p:attrName>
                                        </p:attrNameLst>
                                      </p:cBhvr>
                                      <p:tavLst>
                                        <p:tav tm="0">
                                          <p:val>
                                            <p:strVal val="ppt_y+0.02"/>
                                          </p:val>
                                        </p:tav>
                                        <p:tav tm="100000">
                                          <p:val>
                                            <p:strVal val="#ppt_y"/>
                                          </p:val>
                                        </p:tav>
                                      </p:tavLst>
                                    </p:anim>
                                    <p:animEffect transition="in" filter="fade">
                                      <p:cBhvr>
                                        <p:cTn id="53" dur="500">
                                          <p:stCondLst>
                                            <p:cond delay="0"/>
                                          </p:stCondLst>
                                        </p:cTn>
                                        <p:tgtEl>
                                          <p:spTgt spid="109">
                                            <p:txEl>
                                              <p:pRg st="6" end="6"/>
                                            </p:txEl>
                                          </p:spTgt>
                                        </p:tgtEl>
                                      </p:cBhvr>
                                    </p:animEffect>
                                    <p:animScale>
                                      <p:cBhvr>
                                        <p:cTn id="54" dur="500" decel="100000" fill="hold">
                                          <p:stCondLst>
                                            <p:cond delay="0"/>
                                          </p:stCondLst>
                                        </p:cTn>
                                        <p:tgtEl>
                                          <p:spTgt spid="109">
                                            <p:txEl>
                                              <p:pRg st="6" end="6"/>
                                            </p:txEl>
                                          </p:spTgt>
                                        </p:tgtEl>
                                      </p:cBhvr>
                                      <p:by x="100000" y="100000"/>
                                      <p:from x="110000" y="110000"/>
                                      <p:to x="100000" y="100000"/>
                                    </p:animScale>
                                  </p:childTnLst>
                                </p:cTn>
                              </p:par>
                            </p:childTnLst>
                          </p:cTn>
                        </p:par>
                        <p:par>
                          <p:cTn id="55" fill="hold">
                            <p:stCondLst>
                              <p:cond delay="6550"/>
                            </p:stCondLst>
                            <p:childTnLst>
                              <p:par>
                                <p:cTn id="56" presetID="10" presetClass="entr" presetSubtype="0" fill="hold" grpId="0" nodeType="afterEffect">
                                  <p:stCondLst>
                                    <p:cond delay="0"/>
                                  </p:stCondLst>
                                  <p:iterate type="wd">
                                    <p:tmPct val="10000"/>
                                  </p:iterate>
                                  <p:childTnLst>
                                    <p:set>
                                      <p:cBhvr>
                                        <p:cTn id="57" dur="1" fill="hold">
                                          <p:stCondLst>
                                            <p:cond delay="0"/>
                                          </p:stCondLst>
                                        </p:cTn>
                                        <p:tgtEl>
                                          <p:spTgt spid="109">
                                            <p:txEl>
                                              <p:pRg st="7" end="7"/>
                                            </p:txEl>
                                          </p:spTgt>
                                        </p:tgtEl>
                                        <p:attrNameLst>
                                          <p:attrName>style.visibility</p:attrName>
                                        </p:attrNameLst>
                                      </p:cBhvr>
                                      <p:to>
                                        <p:strVal val="visible"/>
                                      </p:to>
                                    </p:set>
                                    <p:anim to="0" calcmode="lin" valueType="num">
                                      <p:cBhvr>
                                        <p:cTn id="58" dur="500" decel="100000" fill="hold">
                                          <p:stCondLst>
                                            <p:cond delay="0"/>
                                          </p:stCondLst>
                                        </p:cTn>
                                        <p:tgtEl>
                                          <p:spTgt spid="109">
                                            <p:txEl>
                                              <p:pRg st="7" end="7"/>
                                            </p:txEl>
                                          </p:spTgt>
                                        </p:tgtEl>
                                        <p:attrNameLst>
                                          <p:attrName>ppt_y</p:attrName>
                                        </p:attrNameLst>
                                      </p:cBhvr>
                                      <p:tavLst>
                                        <p:tav tm="0">
                                          <p:val>
                                            <p:strVal val="ppt_y+0.02"/>
                                          </p:val>
                                        </p:tav>
                                        <p:tav tm="100000">
                                          <p:val>
                                            <p:strVal val="#ppt_y"/>
                                          </p:val>
                                        </p:tav>
                                      </p:tavLst>
                                    </p:anim>
                                    <p:animEffect transition="in" filter="fade">
                                      <p:cBhvr>
                                        <p:cTn id="59" dur="500">
                                          <p:stCondLst>
                                            <p:cond delay="0"/>
                                          </p:stCondLst>
                                        </p:cTn>
                                        <p:tgtEl>
                                          <p:spTgt spid="109">
                                            <p:txEl>
                                              <p:pRg st="7" end="7"/>
                                            </p:txEl>
                                          </p:spTgt>
                                        </p:tgtEl>
                                      </p:cBhvr>
                                    </p:animEffect>
                                    <p:animScale>
                                      <p:cBhvr>
                                        <p:cTn id="60" dur="500" decel="100000" fill="hold">
                                          <p:stCondLst>
                                            <p:cond delay="0"/>
                                          </p:stCondLst>
                                        </p:cTn>
                                        <p:tgtEl>
                                          <p:spTgt spid="109">
                                            <p:txEl>
                                              <p:pRg st="7" end="7"/>
                                            </p:txEl>
                                          </p:spTgt>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uiExpand="1" build="p"/>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4711003" y="653569"/>
            <a:ext cx="2769989"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分片重叠攻击</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碎片重叠攻击：</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09" name="PA-矩形 4"/>
          <p:cNvSpPr>
            <a:spLocks noChangeArrowheads="1"/>
          </p:cNvSpPr>
          <p:nvPr>
            <p:custDataLst>
              <p:tags r:id="rId3"/>
            </p:custDataLst>
          </p:nvPr>
        </p:nvSpPr>
        <p:spPr bwMode="auto">
          <a:xfrm>
            <a:off x="1491464" y="2244805"/>
            <a:ext cx="942754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分片报文重组时，数据产生重叠，造成系统崩溃或绕过防火墙</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pic>
        <p:nvPicPr>
          <p:cNvPr id="17" name="图片 16"/>
          <p:cNvPicPr>
            <a:picLocks noChangeAspect="1"/>
          </p:cNvPicPr>
          <p:nvPr/>
        </p:nvPicPr>
        <p:blipFill>
          <a:blip r:embed="rId4"/>
          <a:stretch>
            <a:fillRect/>
          </a:stretch>
        </p:blipFill>
        <p:spPr>
          <a:xfrm>
            <a:off x="5216487" y="3080279"/>
            <a:ext cx="4571736" cy="1949295"/>
          </a:xfrm>
          <a:prstGeom prst="rect">
            <a:avLst/>
          </a:prstGeom>
        </p:spPr>
      </p:pic>
      <p:sp>
        <p:nvSpPr>
          <p:cNvPr id="18" name="文本框 17"/>
          <p:cNvSpPr txBox="1"/>
          <p:nvPr/>
        </p:nvSpPr>
        <p:spPr>
          <a:xfrm>
            <a:off x="2273015" y="3160128"/>
            <a:ext cx="2372765" cy="461665"/>
          </a:xfrm>
          <a:prstGeom prst="rect">
            <a:avLst/>
          </a:prstGeom>
          <a:noFill/>
        </p:spPr>
        <p:txBody>
          <a:bodyPr wrap="none" rtlCol="0">
            <a:spAutoFit/>
          </a:bodyPr>
          <a:lstStyle/>
          <a:p>
            <a:r>
              <a:rPr lang="zh-CN" altLang="en-US" sz="2400" dirty="0">
                <a:solidFill>
                  <a:srgbClr val="FF0000"/>
                </a:solidFill>
                <a:latin typeface="方正正大黑简体" panose="02000000000000000000" pitchFamily="2" charset="-122"/>
                <a:ea typeface="方正正大黑简体" panose="02000000000000000000" pitchFamily="2" charset="-122"/>
              </a:rPr>
              <a:t>正常</a:t>
            </a:r>
            <a:r>
              <a:rPr lang="en-US" altLang="zh-CN" sz="2400" dirty="0">
                <a:solidFill>
                  <a:srgbClr val="FF0000"/>
                </a:solidFill>
                <a:latin typeface="方正正大黑简体" panose="02000000000000000000" pitchFamily="2" charset="-122"/>
                <a:ea typeface="方正正大黑简体" panose="02000000000000000000" pitchFamily="2" charset="-122"/>
              </a:rPr>
              <a:t>IP</a:t>
            </a:r>
            <a:r>
              <a:rPr lang="zh-CN" altLang="en-US" sz="2400" dirty="0">
                <a:solidFill>
                  <a:srgbClr val="FF0000"/>
                </a:solidFill>
                <a:latin typeface="方正正大黑简体" panose="02000000000000000000" pitchFamily="2" charset="-122"/>
                <a:ea typeface="方正正大黑简体" panose="02000000000000000000" pitchFamily="2" charset="-122"/>
              </a:rPr>
              <a:t>分片报文</a:t>
            </a:r>
            <a:endParaRPr lang="zh-CN" altLang="en-US" sz="2400" dirty="0">
              <a:solidFill>
                <a:srgbClr val="FF0000"/>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par>
                          <p:cTn id="16" fill="hold">
                            <p:stCondLst>
                              <p:cond delay="8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09"/>
                                        </p:tgtEl>
                                        <p:attrNameLst>
                                          <p:attrName>style.visibility</p:attrName>
                                        </p:attrNameLst>
                                      </p:cBhvr>
                                      <p:to>
                                        <p:strVal val="visible"/>
                                      </p:to>
                                    </p:set>
                                    <p:anim to="0" calcmode="lin" valueType="num">
                                      <p:cBhvr>
                                        <p:cTn id="19" dur="500" decel="100000" fill="hold">
                                          <p:stCondLst>
                                            <p:cond delay="0"/>
                                          </p:stCondLst>
                                        </p:cTn>
                                        <p:tgtEl>
                                          <p:spTgt spid="109"/>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109"/>
                                        </p:tgtEl>
                                      </p:cBhvr>
                                    </p:animEffect>
                                    <p:animScale>
                                      <p:cBhvr>
                                        <p:cTn id="21" dur="500" decel="100000" fill="hold">
                                          <p:stCondLst>
                                            <p:cond delay="0"/>
                                          </p:stCondLst>
                                        </p:cTn>
                                        <p:tgtEl>
                                          <p:spTgt spid="109"/>
                                        </p:tgtEl>
                                      </p:cBhvr>
                                      <p:by x="100000" y="100000"/>
                                      <p:from x="110000" y="110000"/>
                                      <p:to x="100000" y="100000"/>
                                    </p:animScale>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P spid="109"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4711003" y="653569"/>
            <a:ext cx="2769989"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分片重叠攻击</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碎片重叠攻击：</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09" name="PA-矩形 4"/>
          <p:cNvSpPr>
            <a:spLocks noChangeArrowheads="1"/>
          </p:cNvSpPr>
          <p:nvPr>
            <p:custDataLst>
              <p:tags r:id="rId3"/>
            </p:custDataLst>
          </p:nvPr>
        </p:nvSpPr>
        <p:spPr bwMode="auto">
          <a:xfrm>
            <a:off x="1491464" y="2244805"/>
            <a:ext cx="942754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分片报文重组时，数据产生重叠，造成系统崩溃或绕过防火墙</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8" name="文本框 17"/>
          <p:cNvSpPr txBox="1"/>
          <p:nvPr/>
        </p:nvSpPr>
        <p:spPr>
          <a:xfrm>
            <a:off x="2273015" y="3160128"/>
            <a:ext cx="2646878" cy="461665"/>
          </a:xfrm>
          <a:prstGeom prst="rect">
            <a:avLst/>
          </a:prstGeom>
          <a:noFill/>
        </p:spPr>
        <p:txBody>
          <a:bodyPr wrap="none" rtlCol="0">
            <a:spAutoFit/>
          </a:bodyPr>
          <a:lstStyle/>
          <a:p>
            <a:r>
              <a:rPr lang="zh-CN" altLang="en-US" sz="2400" dirty="0">
                <a:solidFill>
                  <a:srgbClr val="FF0000"/>
                </a:solidFill>
                <a:latin typeface="方正正大黑简体" panose="02000000000000000000" pitchFamily="2" charset="-122"/>
                <a:ea typeface="方正正大黑简体" panose="02000000000000000000" pitchFamily="2" charset="-122"/>
              </a:rPr>
              <a:t>分片重叠攻击报文</a:t>
            </a:r>
            <a:endParaRPr lang="zh-CN" altLang="en-US" sz="2400" dirty="0">
              <a:solidFill>
                <a:srgbClr val="FF0000"/>
              </a:solidFill>
              <a:latin typeface="方正正大黑简体" panose="02000000000000000000" pitchFamily="2" charset="-122"/>
              <a:ea typeface="方正正大黑简体" panose="02000000000000000000" pitchFamily="2" charset="-122"/>
            </a:endParaRPr>
          </a:p>
        </p:txBody>
      </p:sp>
      <p:pic>
        <p:nvPicPr>
          <p:cNvPr id="19" name="图片 18"/>
          <p:cNvPicPr>
            <a:picLocks noChangeAspect="1"/>
          </p:cNvPicPr>
          <p:nvPr/>
        </p:nvPicPr>
        <p:blipFill>
          <a:blip r:embed="rId4"/>
          <a:stretch>
            <a:fillRect/>
          </a:stretch>
        </p:blipFill>
        <p:spPr>
          <a:xfrm>
            <a:off x="4979114" y="2973401"/>
            <a:ext cx="5509592" cy="2087044"/>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3"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3421387" y="653569"/>
            <a:ext cx="5349221"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分片重叠攻击</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 </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绕过防火墙</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8997242" cy="461665"/>
          </a:xfrm>
          <a:prstGeom prst="rect">
            <a:avLst/>
          </a:prstGeom>
          <a:noFill/>
        </p:spPr>
        <p:txBody>
          <a:bodyPr wrap="square">
            <a:spAutoFit/>
          </a:bodyPr>
          <a:lstStyle/>
          <a:p>
            <a:pPr marL="457200" indent="-457200">
              <a:buSzPct val="150000"/>
              <a:buBlip>
                <a:blip r:embed="rId2"/>
              </a:buBlip>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假定：防火墙允许目的端口</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80</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通过，不允许目的端口</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23</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通过</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grpSp>
        <p:nvGrpSpPr>
          <p:cNvPr id="20" name="Group 7"/>
          <p:cNvGrpSpPr/>
          <p:nvPr/>
        </p:nvGrpSpPr>
        <p:grpSpPr bwMode="auto">
          <a:xfrm>
            <a:off x="1972865" y="2016534"/>
            <a:ext cx="4941467" cy="539963"/>
            <a:chOff x="1973" y="2532"/>
            <a:chExt cx="1451" cy="308"/>
          </a:xfrm>
        </p:grpSpPr>
        <p:sp>
          <p:nvSpPr>
            <p:cNvPr id="21" name="AutoShape 8"/>
            <p:cNvSpPr/>
            <p:nvPr/>
          </p:nvSpPr>
          <p:spPr bwMode="auto">
            <a:xfrm rot="5400000">
              <a:off x="2654" y="2069"/>
              <a:ext cx="90" cy="1451"/>
            </a:xfrm>
            <a:prstGeom prst="leftBrace">
              <a:avLst>
                <a:gd name="adj1" fmla="val 134352"/>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 name="Text Box 9"/>
            <p:cNvSpPr txBox="1">
              <a:spLocks noChangeArrowheads="1"/>
            </p:cNvSpPr>
            <p:nvPr/>
          </p:nvSpPr>
          <p:spPr bwMode="auto">
            <a:xfrm>
              <a:off x="2489" y="2532"/>
              <a:ext cx="264"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solidFill>
                    <a:srgbClr val="333399"/>
                  </a:solidFill>
                  <a:latin typeface="方正正大黑简体" panose="02000000000000000000" pitchFamily="2" charset="-122"/>
                  <a:ea typeface="方正正大黑简体" panose="02000000000000000000" pitchFamily="2" charset="-122"/>
                </a:rPr>
                <a:t>分组</a:t>
              </a:r>
              <a:r>
                <a:rPr lang="zh-CN" altLang="en-US" sz="1400" dirty="0">
                  <a:solidFill>
                    <a:srgbClr val="333399"/>
                  </a:solidFill>
                  <a:latin typeface="方正正大黑简体" panose="02000000000000000000" pitchFamily="2" charset="-122"/>
                  <a:ea typeface="方正正大黑简体" panose="02000000000000000000" pitchFamily="2" charset="-122"/>
                </a:rPr>
                <a:t> </a:t>
              </a:r>
              <a:r>
                <a:rPr lang="en-US" altLang="zh-CN" sz="2000" dirty="0">
                  <a:solidFill>
                    <a:srgbClr val="333399"/>
                  </a:solidFill>
                  <a:latin typeface="方正正大黑简体" panose="02000000000000000000" pitchFamily="2" charset="-122"/>
                  <a:ea typeface="方正正大黑简体" panose="02000000000000000000" pitchFamily="2" charset="-122"/>
                </a:rPr>
                <a:t>1</a:t>
              </a:r>
              <a:endParaRPr lang="en-US" altLang="zh-CN" sz="2000" dirty="0">
                <a:solidFill>
                  <a:srgbClr val="333399"/>
                </a:solidFill>
                <a:latin typeface="方正正大黑简体" panose="02000000000000000000" pitchFamily="2" charset="-122"/>
                <a:ea typeface="方正正大黑简体" panose="02000000000000000000" pitchFamily="2" charset="-122"/>
              </a:endParaRPr>
            </a:p>
          </p:txBody>
        </p:sp>
      </p:grpSp>
      <p:sp>
        <p:nvSpPr>
          <p:cNvPr id="23" name="Rectangle 5"/>
          <p:cNvSpPr>
            <a:spLocks noChangeArrowheads="1"/>
          </p:cNvSpPr>
          <p:nvPr/>
        </p:nvSpPr>
        <p:spPr bwMode="auto">
          <a:xfrm>
            <a:off x="3316485" y="2646602"/>
            <a:ext cx="2402800" cy="431800"/>
          </a:xfrm>
          <a:prstGeom prst="rect">
            <a:avLst/>
          </a:prstGeom>
          <a:solidFill>
            <a:srgbClr val="CCECFF"/>
          </a:solidFill>
          <a:ln w="28575">
            <a:solidFill>
              <a:schemeClr val="tx1"/>
            </a:solidFill>
            <a:miter lim="800000"/>
          </a:ln>
        </p:spPr>
        <p:txBody>
          <a:bodyPr wrap="none" anchor="ctr"/>
          <a:lstStyle/>
          <a:p>
            <a:r>
              <a:rPr lang="zh-CN" altLang="en-US" sz="2000" dirty="0">
                <a:solidFill>
                  <a:srgbClr val="333399"/>
                </a:solidFill>
                <a:latin typeface="方正正大黑简体" panose="02000000000000000000" pitchFamily="2" charset="-122"/>
                <a:ea typeface="方正正大黑简体" panose="02000000000000000000" pitchFamily="2" charset="-122"/>
              </a:rPr>
              <a:t>源端口     目的端口</a:t>
            </a:r>
            <a:endParaRPr lang="zh-CN" altLang="en-US" sz="2000" dirty="0">
              <a:solidFill>
                <a:srgbClr val="333399"/>
              </a:solidFill>
              <a:latin typeface="方正正大黑简体" panose="02000000000000000000" pitchFamily="2" charset="-122"/>
              <a:ea typeface="方正正大黑简体" panose="02000000000000000000" pitchFamily="2" charset="-122"/>
            </a:endParaRPr>
          </a:p>
        </p:txBody>
      </p:sp>
      <p:sp>
        <p:nvSpPr>
          <p:cNvPr id="24" name="Rectangle 6"/>
          <p:cNvSpPr>
            <a:spLocks noChangeArrowheads="1"/>
          </p:cNvSpPr>
          <p:nvPr/>
        </p:nvSpPr>
        <p:spPr bwMode="auto">
          <a:xfrm>
            <a:off x="1972865" y="2646602"/>
            <a:ext cx="1323986" cy="431800"/>
          </a:xfrm>
          <a:prstGeom prst="rect">
            <a:avLst/>
          </a:prstGeom>
          <a:solidFill>
            <a:srgbClr val="FFCC00"/>
          </a:solidFill>
          <a:ln w="28575">
            <a:solidFill>
              <a:schemeClr val="tx1"/>
            </a:solidFill>
            <a:miter lim="800000"/>
          </a:ln>
        </p:spPr>
        <p:txBody>
          <a:bodyPr wrap="none" anchor="ctr"/>
          <a:lstStyle/>
          <a:p>
            <a:pPr algn="ctr"/>
            <a:r>
              <a:rPr lang="en-US" altLang="zh-CN" sz="2000" dirty="0">
                <a:solidFill>
                  <a:srgbClr val="333399"/>
                </a:solidFill>
                <a:latin typeface="方正正大黑简体" panose="02000000000000000000" pitchFamily="2" charset="-122"/>
                <a:ea typeface="方正正大黑简体" panose="02000000000000000000" pitchFamily="2" charset="-122"/>
              </a:rPr>
              <a:t>IP</a:t>
            </a:r>
            <a:r>
              <a:rPr lang="zh-CN" altLang="en-US" sz="2000" dirty="0">
                <a:solidFill>
                  <a:srgbClr val="333399"/>
                </a:solidFill>
                <a:latin typeface="方正正大黑简体" panose="02000000000000000000" pitchFamily="2" charset="-122"/>
                <a:ea typeface="方正正大黑简体" panose="02000000000000000000" pitchFamily="2" charset="-122"/>
              </a:rPr>
              <a:t>首部</a:t>
            </a:r>
            <a:endParaRPr lang="zh-CN" altLang="en-US" sz="2000" dirty="0">
              <a:solidFill>
                <a:srgbClr val="333399"/>
              </a:solidFill>
              <a:latin typeface="方正正大黑简体" panose="02000000000000000000" pitchFamily="2" charset="-122"/>
              <a:ea typeface="方正正大黑简体" panose="02000000000000000000" pitchFamily="2" charset="-122"/>
            </a:endParaRPr>
          </a:p>
        </p:txBody>
      </p:sp>
      <p:sp>
        <p:nvSpPr>
          <p:cNvPr id="25" name="Rectangle 17"/>
          <p:cNvSpPr>
            <a:spLocks noChangeArrowheads="1"/>
          </p:cNvSpPr>
          <p:nvPr/>
        </p:nvSpPr>
        <p:spPr bwMode="auto">
          <a:xfrm>
            <a:off x="5738919" y="2649212"/>
            <a:ext cx="1161167" cy="431800"/>
          </a:xfrm>
          <a:prstGeom prst="rect">
            <a:avLst/>
          </a:prstGeom>
          <a:solidFill>
            <a:srgbClr val="CCECFF"/>
          </a:solidFill>
          <a:ln w="28575">
            <a:solidFill>
              <a:schemeClr val="tx1"/>
            </a:solidFill>
            <a:miter lim="800000"/>
          </a:ln>
        </p:spPr>
        <p:txBody>
          <a:bodyPr wrap="none" anchor="ctr"/>
          <a:lstStyle/>
          <a:p>
            <a:pPr algn="ctr"/>
            <a:r>
              <a:rPr lang="en-US" altLang="zh-CN" sz="2000" dirty="0">
                <a:solidFill>
                  <a:srgbClr val="333399"/>
                </a:solidFill>
                <a:latin typeface="Tahoma" panose="020B0604030504040204" pitchFamily="34" charset="0"/>
                <a:ea typeface="黑体" panose="02010609060101010101" charset="-122"/>
              </a:rPr>
              <a:t>…</a:t>
            </a:r>
            <a:endParaRPr lang="zh-CN" altLang="en-US" sz="2000" dirty="0">
              <a:solidFill>
                <a:srgbClr val="333399"/>
              </a:solidFill>
              <a:latin typeface="Tahoma" panose="020B0604030504040204" pitchFamily="34" charset="0"/>
              <a:ea typeface="黑体" panose="02010609060101010101" charset="-122"/>
            </a:endParaRPr>
          </a:p>
        </p:txBody>
      </p:sp>
      <p:cxnSp>
        <p:nvCxnSpPr>
          <p:cNvPr id="26" name="直接连接符 25"/>
          <p:cNvCxnSpPr/>
          <p:nvPr/>
        </p:nvCxnSpPr>
        <p:spPr>
          <a:xfrm>
            <a:off x="4414830" y="2655694"/>
            <a:ext cx="0" cy="422708"/>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17"/>
          <p:cNvSpPr>
            <a:spLocks noChangeArrowheads="1"/>
          </p:cNvSpPr>
          <p:nvPr/>
        </p:nvSpPr>
        <p:spPr bwMode="auto">
          <a:xfrm>
            <a:off x="4423133" y="2649212"/>
            <a:ext cx="1296152" cy="431800"/>
          </a:xfrm>
          <a:prstGeom prst="rect">
            <a:avLst/>
          </a:prstGeom>
          <a:solidFill>
            <a:srgbClr val="CCECFF"/>
          </a:solidFill>
          <a:ln w="28575">
            <a:solidFill>
              <a:schemeClr val="tx1"/>
            </a:solidFill>
            <a:miter lim="800000"/>
          </a:ln>
        </p:spPr>
        <p:txBody>
          <a:bodyPr wrap="none" anchor="ctr"/>
          <a:lstStyle/>
          <a:p>
            <a:pPr algn="ctr"/>
            <a:r>
              <a:rPr lang="en-US" altLang="zh-CN" sz="2000" dirty="0">
                <a:solidFill>
                  <a:srgbClr val="FF0000"/>
                </a:solidFill>
                <a:latin typeface="方正正大黑简体" panose="02000000000000000000" pitchFamily="2" charset="-122"/>
                <a:ea typeface="方正正大黑简体" panose="02000000000000000000" pitchFamily="2" charset="-122"/>
              </a:rPr>
              <a:t>80</a:t>
            </a:r>
            <a:endParaRPr lang="zh-CN" altLang="en-US" sz="2000" dirty="0">
              <a:solidFill>
                <a:srgbClr val="FF0000"/>
              </a:solidFill>
              <a:latin typeface="方正正大黑简体" panose="02000000000000000000" pitchFamily="2" charset="-122"/>
              <a:ea typeface="方正正大黑简体" panose="02000000000000000000" pitchFamily="2" charset="-122"/>
            </a:endParaRPr>
          </a:p>
        </p:txBody>
      </p:sp>
      <p:sp>
        <p:nvSpPr>
          <p:cNvPr id="28" name="文本框 27"/>
          <p:cNvSpPr txBox="1"/>
          <p:nvPr/>
        </p:nvSpPr>
        <p:spPr>
          <a:xfrm>
            <a:off x="6916035" y="2625971"/>
            <a:ext cx="3529543" cy="461665"/>
          </a:xfrm>
          <a:prstGeom prst="rect">
            <a:avLst/>
          </a:prstGeom>
          <a:noFill/>
        </p:spPr>
        <p:txBody>
          <a:bodyPr wrap="square" rtlCol="0">
            <a:spAutoFit/>
          </a:bodyPr>
          <a:lstStyle/>
          <a:p>
            <a:r>
              <a:rPr lang="zh-CN" altLang="en-US" sz="2400" dirty="0">
                <a:latin typeface="方正正大黑简体" panose="02000000000000000000" pitchFamily="2" charset="-122"/>
                <a:ea typeface="方正正大黑简体" panose="02000000000000000000" pitchFamily="2" charset="-122"/>
              </a:rPr>
              <a:t>防火墙规则允许，</a:t>
            </a:r>
            <a:r>
              <a:rPr lang="zh-CN" altLang="en-US" sz="2400" dirty="0">
                <a:solidFill>
                  <a:srgbClr val="00B050"/>
                </a:solidFill>
                <a:latin typeface="方正正大黑简体" panose="02000000000000000000" pitchFamily="2" charset="-122"/>
                <a:ea typeface="方正正大黑简体" panose="02000000000000000000" pitchFamily="2" charset="-122"/>
              </a:rPr>
              <a:t>通过</a:t>
            </a:r>
            <a:endParaRPr lang="zh-CN" altLang="en-US" sz="2400" dirty="0">
              <a:solidFill>
                <a:srgbClr val="00B050"/>
              </a:solidFill>
              <a:latin typeface="方正正大黑简体" panose="02000000000000000000" pitchFamily="2" charset="-122"/>
              <a:ea typeface="方正正大黑简体" panose="02000000000000000000" pitchFamily="2" charset="-122"/>
            </a:endParaRPr>
          </a:p>
        </p:txBody>
      </p:sp>
      <p:sp>
        <p:nvSpPr>
          <p:cNvPr id="29" name="文本框 28"/>
          <p:cNvSpPr txBox="1"/>
          <p:nvPr/>
        </p:nvSpPr>
        <p:spPr>
          <a:xfrm>
            <a:off x="8077076" y="3871096"/>
            <a:ext cx="2529359" cy="707886"/>
          </a:xfrm>
          <a:prstGeom prst="rect">
            <a:avLst/>
          </a:prstGeom>
          <a:noFill/>
        </p:spPr>
        <p:txBody>
          <a:bodyPr wrap="square" rtlCol="0">
            <a:spAutoFit/>
          </a:bodyPr>
          <a:lstStyle/>
          <a:p>
            <a:r>
              <a:rPr lang="en-US" altLang="zh-CN" sz="2000" dirty="0">
                <a:latin typeface="方正正大黑简体" panose="02000000000000000000" pitchFamily="2" charset="-122"/>
                <a:ea typeface="方正正大黑简体" panose="02000000000000000000" pitchFamily="2" charset="-122"/>
              </a:rPr>
              <a:t>ID</a:t>
            </a:r>
            <a:r>
              <a:rPr lang="zh-CN" altLang="en-US" sz="2000" dirty="0">
                <a:latin typeface="方正正大黑简体" panose="02000000000000000000" pitchFamily="2" charset="-122"/>
                <a:ea typeface="方正正大黑简体" panose="02000000000000000000" pitchFamily="2" charset="-122"/>
              </a:rPr>
              <a:t>相同</a:t>
            </a:r>
            <a:r>
              <a:rPr lang="en-US" altLang="zh-CN" sz="2000" dirty="0">
                <a:latin typeface="方正正大黑简体" panose="02000000000000000000" pitchFamily="2" charset="-122"/>
                <a:ea typeface="方正正大黑简体" panose="02000000000000000000" pitchFamily="2" charset="-122"/>
              </a:rPr>
              <a:t>,</a:t>
            </a:r>
            <a:r>
              <a:rPr lang="zh-CN" altLang="en-US" sz="2000" dirty="0">
                <a:latin typeface="方正正大黑简体" panose="02000000000000000000" pitchFamily="2" charset="-122"/>
                <a:ea typeface="方正正大黑简体" panose="02000000000000000000" pitchFamily="2" charset="-122"/>
              </a:rPr>
              <a:t> </a:t>
            </a:r>
            <a:r>
              <a:rPr lang="zh-CN" altLang="en-US" sz="2000" dirty="0">
                <a:solidFill>
                  <a:srgbClr val="00B050"/>
                </a:solidFill>
                <a:latin typeface="方正正大黑简体" panose="02000000000000000000" pitchFamily="2" charset="-122"/>
                <a:ea typeface="方正正大黑简体" panose="02000000000000000000" pitchFamily="2" charset="-122"/>
              </a:rPr>
              <a:t>通过</a:t>
            </a:r>
            <a:endParaRPr lang="en-US" altLang="zh-CN" sz="2000" dirty="0">
              <a:solidFill>
                <a:srgbClr val="00B050"/>
              </a:solidFill>
              <a:latin typeface="方正正大黑简体" panose="02000000000000000000" pitchFamily="2" charset="-122"/>
              <a:ea typeface="方正正大黑简体" panose="02000000000000000000" pitchFamily="2" charset="-122"/>
            </a:endParaRPr>
          </a:p>
          <a:p>
            <a:r>
              <a:rPr lang="zh-CN" altLang="en-US" sz="2000" dirty="0">
                <a:solidFill>
                  <a:srgbClr val="FF0000"/>
                </a:solidFill>
                <a:latin typeface="方正正大黑简体" panose="02000000000000000000" pitchFamily="2" charset="-122"/>
                <a:ea typeface="方正正大黑简体" panose="02000000000000000000" pitchFamily="2" charset="-122"/>
              </a:rPr>
              <a:t>“目的端口</a:t>
            </a:r>
            <a:r>
              <a:rPr lang="en-US" altLang="zh-CN" sz="2000" dirty="0">
                <a:solidFill>
                  <a:srgbClr val="FF0000"/>
                </a:solidFill>
                <a:latin typeface="方正正大黑简体" panose="02000000000000000000" pitchFamily="2" charset="-122"/>
                <a:ea typeface="方正正大黑简体" panose="02000000000000000000" pitchFamily="2" charset="-122"/>
              </a:rPr>
              <a:t>”</a:t>
            </a:r>
            <a:r>
              <a:rPr lang="zh-CN" altLang="en-US" sz="2000" dirty="0">
                <a:solidFill>
                  <a:srgbClr val="FF0000"/>
                </a:solidFill>
                <a:latin typeface="方正正大黑简体" panose="02000000000000000000" pitchFamily="2" charset="-122"/>
                <a:ea typeface="方正正大黑简体" panose="02000000000000000000" pitchFamily="2" charset="-122"/>
              </a:rPr>
              <a:t>非</a:t>
            </a:r>
            <a:r>
              <a:rPr lang="en-US" altLang="zh-CN" sz="2000" dirty="0">
                <a:solidFill>
                  <a:srgbClr val="FF0000"/>
                </a:solidFill>
                <a:latin typeface="方正正大黑简体" panose="02000000000000000000" pitchFamily="2" charset="-122"/>
                <a:ea typeface="方正正大黑简体" panose="02000000000000000000" pitchFamily="2" charset="-122"/>
              </a:rPr>
              <a:t>23</a:t>
            </a:r>
            <a:endParaRPr lang="zh-CN" altLang="en-US" sz="2000" dirty="0">
              <a:solidFill>
                <a:srgbClr val="FF0000"/>
              </a:solidFill>
              <a:latin typeface="方正正大黑简体" panose="02000000000000000000" pitchFamily="2" charset="-122"/>
              <a:ea typeface="方正正大黑简体" panose="02000000000000000000" pitchFamily="2" charset="-122"/>
            </a:endParaRPr>
          </a:p>
        </p:txBody>
      </p:sp>
      <p:grpSp>
        <p:nvGrpSpPr>
          <p:cNvPr id="30" name="组合 29"/>
          <p:cNvGrpSpPr/>
          <p:nvPr/>
        </p:nvGrpSpPr>
        <p:grpSpPr>
          <a:xfrm>
            <a:off x="2836601" y="3444647"/>
            <a:ext cx="5177958" cy="991360"/>
            <a:chOff x="2518432" y="4567114"/>
            <a:chExt cx="5177958" cy="991360"/>
          </a:xfrm>
        </p:grpSpPr>
        <p:sp>
          <p:nvSpPr>
            <p:cNvPr id="31" name="Rectangle 12"/>
            <p:cNvSpPr>
              <a:spLocks noChangeArrowheads="1"/>
            </p:cNvSpPr>
            <p:nvPr/>
          </p:nvSpPr>
          <p:spPr bwMode="auto">
            <a:xfrm>
              <a:off x="2518791" y="5108448"/>
              <a:ext cx="1602342" cy="431800"/>
            </a:xfrm>
            <a:prstGeom prst="rect">
              <a:avLst/>
            </a:prstGeom>
            <a:solidFill>
              <a:srgbClr val="FFCC00"/>
            </a:solidFill>
            <a:ln w="28575">
              <a:solidFill>
                <a:schemeClr val="tx1"/>
              </a:solidFill>
              <a:miter lim="800000"/>
            </a:ln>
          </p:spPr>
          <p:txBody>
            <a:bodyPr wrap="none" anchor="ctr"/>
            <a:lstStyle/>
            <a:p>
              <a:pPr algn="ctr"/>
              <a:r>
                <a:rPr lang="en-US" altLang="zh-CN" sz="2000" dirty="0">
                  <a:solidFill>
                    <a:srgbClr val="333399"/>
                  </a:solidFill>
                  <a:latin typeface="方正正大黑简体" panose="02000000000000000000" pitchFamily="2" charset="-122"/>
                  <a:ea typeface="方正正大黑简体" panose="02000000000000000000" pitchFamily="2" charset="-122"/>
                </a:rPr>
                <a:t>IP</a:t>
              </a:r>
              <a:r>
                <a:rPr lang="zh-CN" altLang="en-US" sz="2000" dirty="0">
                  <a:solidFill>
                    <a:srgbClr val="333399"/>
                  </a:solidFill>
                  <a:latin typeface="方正正大黑简体" panose="02000000000000000000" pitchFamily="2" charset="-122"/>
                  <a:ea typeface="方正正大黑简体" panose="02000000000000000000" pitchFamily="2" charset="-122"/>
                </a:rPr>
                <a:t>首部</a:t>
              </a:r>
              <a:endParaRPr lang="zh-CN" altLang="en-US" sz="2000" dirty="0">
                <a:solidFill>
                  <a:srgbClr val="333399"/>
                </a:solidFill>
                <a:latin typeface="方正正大黑简体" panose="02000000000000000000" pitchFamily="2" charset="-122"/>
                <a:ea typeface="方正正大黑简体" panose="02000000000000000000" pitchFamily="2" charset="-122"/>
              </a:endParaRPr>
            </a:p>
          </p:txBody>
        </p:sp>
        <p:grpSp>
          <p:nvGrpSpPr>
            <p:cNvPr id="32" name="组合 31"/>
            <p:cNvGrpSpPr/>
            <p:nvPr/>
          </p:nvGrpSpPr>
          <p:grpSpPr>
            <a:xfrm>
              <a:off x="2518432" y="4567114"/>
              <a:ext cx="5177958" cy="973134"/>
              <a:chOff x="2518432" y="4567114"/>
              <a:chExt cx="5177958" cy="973134"/>
            </a:xfrm>
          </p:grpSpPr>
          <p:sp>
            <p:nvSpPr>
              <p:cNvPr id="34" name="Rectangle 11"/>
              <p:cNvSpPr>
                <a:spLocks noChangeArrowheads="1"/>
              </p:cNvSpPr>
              <p:nvPr/>
            </p:nvSpPr>
            <p:spPr bwMode="auto">
              <a:xfrm>
                <a:off x="4130098" y="5108448"/>
                <a:ext cx="3566291" cy="431800"/>
              </a:xfrm>
              <a:prstGeom prst="rect">
                <a:avLst/>
              </a:prstGeom>
              <a:solidFill>
                <a:srgbClr val="CCECFF"/>
              </a:solidFill>
              <a:ln w="28575">
                <a:solidFill>
                  <a:schemeClr val="tx1"/>
                </a:solidFill>
                <a:miter lim="800000"/>
              </a:ln>
            </p:spPr>
            <p:txBody>
              <a:bodyPr wrap="none" anchor="ctr"/>
              <a:lstStyle/>
              <a:p>
                <a:r>
                  <a:rPr lang="en-US" altLang="zh-CN" sz="2000" dirty="0">
                    <a:solidFill>
                      <a:srgbClr val="FF0000"/>
                    </a:solidFill>
                    <a:latin typeface="方正正大黑简体" panose="02000000000000000000" pitchFamily="2" charset="-122"/>
                    <a:ea typeface="方正正大黑简体" panose="02000000000000000000" pitchFamily="2" charset="-122"/>
                  </a:rPr>
                  <a:t>    23</a:t>
                </a:r>
                <a:r>
                  <a:rPr lang="zh-CN" altLang="en-US" sz="2000" dirty="0">
                    <a:solidFill>
                      <a:srgbClr val="333399"/>
                    </a:solidFill>
                    <a:latin typeface="方正正大黑简体" panose="02000000000000000000" pitchFamily="2" charset="-122"/>
                    <a:ea typeface="方正正大黑简体" panose="02000000000000000000" pitchFamily="2" charset="-122"/>
                  </a:rPr>
                  <a:t>               数     据</a:t>
                </a:r>
                <a:endParaRPr lang="zh-CN" altLang="en-US" sz="2000" dirty="0">
                  <a:solidFill>
                    <a:srgbClr val="333399"/>
                  </a:solidFill>
                  <a:latin typeface="方正正大黑简体" panose="02000000000000000000" pitchFamily="2" charset="-122"/>
                  <a:ea typeface="方正正大黑简体" panose="02000000000000000000" pitchFamily="2" charset="-122"/>
                </a:endParaRPr>
              </a:p>
            </p:txBody>
          </p:sp>
          <p:grpSp>
            <p:nvGrpSpPr>
              <p:cNvPr id="35" name="Group 13"/>
              <p:cNvGrpSpPr/>
              <p:nvPr/>
            </p:nvGrpSpPr>
            <p:grpSpPr bwMode="auto">
              <a:xfrm>
                <a:off x="2518432" y="4567114"/>
                <a:ext cx="5177958" cy="528638"/>
                <a:chOff x="1621" y="2545"/>
                <a:chExt cx="2310" cy="333"/>
              </a:xfrm>
            </p:grpSpPr>
            <p:sp>
              <p:nvSpPr>
                <p:cNvPr id="36" name="AutoShape 14"/>
                <p:cNvSpPr/>
                <p:nvPr/>
              </p:nvSpPr>
              <p:spPr bwMode="auto">
                <a:xfrm rot="5400000">
                  <a:off x="2732" y="1679"/>
                  <a:ext cx="88" cy="2310"/>
                </a:xfrm>
                <a:prstGeom prst="leftBrace">
                  <a:avLst>
                    <a:gd name="adj1" fmla="val 134352"/>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 name="Text Box 15"/>
                <p:cNvSpPr txBox="1">
                  <a:spLocks noChangeArrowheads="1"/>
                </p:cNvSpPr>
                <p:nvPr/>
              </p:nvSpPr>
              <p:spPr bwMode="auto">
                <a:xfrm>
                  <a:off x="2809" y="2545"/>
                  <a:ext cx="40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solidFill>
                        <a:srgbClr val="333399"/>
                      </a:solidFill>
                      <a:latin typeface="方正正大黑简体" panose="02000000000000000000" pitchFamily="2" charset="-122"/>
                      <a:ea typeface="方正正大黑简体" panose="02000000000000000000" pitchFamily="2" charset="-122"/>
                    </a:rPr>
                    <a:t>分组</a:t>
                  </a:r>
                  <a:r>
                    <a:rPr lang="zh-CN" altLang="en-US" sz="1000" dirty="0">
                      <a:solidFill>
                        <a:srgbClr val="333399"/>
                      </a:solidFill>
                      <a:latin typeface="方正正大黑简体" panose="02000000000000000000" pitchFamily="2" charset="-122"/>
                      <a:ea typeface="方正正大黑简体" panose="02000000000000000000" pitchFamily="2" charset="-122"/>
                    </a:rPr>
                    <a:t> </a:t>
                  </a:r>
                  <a:r>
                    <a:rPr lang="en-US" altLang="zh-CN" sz="2000" dirty="0">
                      <a:solidFill>
                        <a:srgbClr val="333399"/>
                      </a:solidFill>
                      <a:latin typeface="方正正大黑简体" panose="02000000000000000000" pitchFamily="2" charset="-122"/>
                      <a:ea typeface="方正正大黑简体" panose="02000000000000000000" pitchFamily="2" charset="-122"/>
                    </a:rPr>
                    <a:t>2</a:t>
                  </a:r>
                  <a:endParaRPr lang="en-US" altLang="zh-CN" sz="2000" dirty="0">
                    <a:solidFill>
                      <a:srgbClr val="333399"/>
                    </a:solidFill>
                    <a:latin typeface="方正正大黑简体" panose="02000000000000000000" pitchFamily="2" charset="-122"/>
                    <a:ea typeface="方正正大黑简体" panose="02000000000000000000" pitchFamily="2" charset="-122"/>
                  </a:endParaRPr>
                </a:p>
              </p:txBody>
            </p:sp>
          </p:grpSp>
        </p:grpSp>
        <p:cxnSp>
          <p:nvCxnSpPr>
            <p:cNvPr id="33" name="直接连接符 32"/>
            <p:cNvCxnSpPr/>
            <p:nvPr/>
          </p:nvCxnSpPr>
          <p:spPr>
            <a:xfrm>
              <a:off x="5448330" y="5095748"/>
              <a:ext cx="8747" cy="462726"/>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1972865" y="5065127"/>
            <a:ext cx="6066144" cy="635786"/>
            <a:chOff x="1631820" y="5518032"/>
            <a:chExt cx="6066144" cy="635786"/>
          </a:xfrm>
        </p:grpSpPr>
        <p:sp>
          <p:nvSpPr>
            <p:cNvPr id="39" name="Rectangle 17"/>
            <p:cNvSpPr>
              <a:spLocks noChangeArrowheads="1"/>
            </p:cNvSpPr>
            <p:nvPr/>
          </p:nvSpPr>
          <p:spPr bwMode="auto">
            <a:xfrm>
              <a:off x="3284577" y="5722018"/>
              <a:ext cx="4413387" cy="431800"/>
            </a:xfrm>
            <a:prstGeom prst="rect">
              <a:avLst/>
            </a:prstGeom>
            <a:solidFill>
              <a:srgbClr val="CCECFF"/>
            </a:solidFill>
            <a:ln w="28575">
              <a:solidFill>
                <a:schemeClr val="tx1"/>
              </a:solidFill>
              <a:miter lim="800000"/>
            </a:ln>
          </p:spPr>
          <p:txBody>
            <a:bodyPr wrap="none" anchor="ctr"/>
            <a:lstStyle/>
            <a:p>
              <a:pPr algn="ctr"/>
              <a:r>
                <a:rPr lang="zh-CN" altLang="en-US" sz="2000" dirty="0">
                  <a:solidFill>
                    <a:srgbClr val="333399"/>
                  </a:solidFill>
                  <a:latin typeface="方正正大黑简体" panose="02000000000000000000" pitchFamily="2" charset="-122"/>
                  <a:ea typeface="方正正大黑简体" panose="02000000000000000000" pitchFamily="2" charset="-122"/>
                </a:rPr>
                <a:t>                        数     据</a:t>
              </a:r>
              <a:endParaRPr lang="zh-CN" altLang="en-US" sz="2000" dirty="0">
                <a:solidFill>
                  <a:srgbClr val="333399"/>
                </a:solidFill>
                <a:latin typeface="方正正大黑简体" panose="02000000000000000000" pitchFamily="2" charset="-122"/>
                <a:ea typeface="方正正大黑简体" panose="02000000000000000000" pitchFamily="2" charset="-122"/>
              </a:endParaRPr>
            </a:p>
          </p:txBody>
        </p:sp>
        <p:sp>
          <p:nvSpPr>
            <p:cNvPr id="40" name="Rectangle 18"/>
            <p:cNvSpPr>
              <a:spLocks noChangeArrowheads="1"/>
            </p:cNvSpPr>
            <p:nvPr/>
          </p:nvSpPr>
          <p:spPr bwMode="auto">
            <a:xfrm>
              <a:off x="1631820" y="5720430"/>
              <a:ext cx="1343620" cy="431800"/>
            </a:xfrm>
            <a:prstGeom prst="rect">
              <a:avLst/>
            </a:prstGeom>
            <a:solidFill>
              <a:srgbClr val="FFCC00"/>
            </a:solidFill>
            <a:ln w="28575">
              <a:solidFill>
                <a:schemeClr val="tx1"/>
              </a:solidFill>
              <a:miter lim="800000"/>
            </a:ln>
          </p:spPr>
          <p:txBody>
            <a:bodyPr wrap="none" anchor="ctr"/>
            <a:lstStyle/>
            <a:p>
              <a:pPr algn="ctr"/>
              <a:r>
                <a:rPr lang="en-US" altLang="zh-CN" sz="2000" dirty="0">
                  <a:solidFill>
                    <a:srgbClr val="333399"/>
                  </a:solidFill>
                  <a:latin typeface="方正正大黑简体" panose="02000000000000000000" pitchFamily="2" charset="-122"/>
                  <a:ea typeface="方正正大黑简体" panose="02000000000000000000" pitchFamily="2" charset="-122"/>
                </a:rPr>
                <a:t>IP</a:t>
              </a:r>
              <a:r>
                <a:rPr lang="zh-CN" altLang="en-US" sz="2000" dirty="0">
                  <a:solidFill>
                    <a:srgbClr val="333399"/>
                  </a:solidFill>
                  <a:latin typeface="方正正大黑简体" panose="02000000000000000000" pitchFamily="2" charset="-122"/>
                  <a:ea typeface="方正正大黑简体" panose="02000000000000000000" pitchFamily="2" charset="-122"/>
                </a:rPr>
                <a:t>首部</a:t>
              </a:r>
              <a:endParaRPr lang="zh-CN" altLang="en-US" sz="2000" dirty="0">
                <a:solidFill>
                  <a:srgbClr val="333399"/>
                </a:solidFill>
                <a:latin typeface="方正正大黑简体" panose="02000000000000000000" pitchFamily="2" charset="-122"/>
                <a:ea typeface="方正正大黑简体" panose="02000000000000000000" pitchFamily="2" charset="-122"/>
              </a:endParaRPr>
            </a:p>
          </p:txBody>
        </p:sp>
        <p:sp>
          <p:nvSpPr>
            <p:cNvPr id="41" name="AutoShape 20"/>
            <p:cNvSpPr/>
            <p:nvPr/>
          </p:nvSpPr>
          <p:spPr bwMode="auto">
            <a:xfrm rot="5400000">
              <a:off x="4567996" y="2590603"/>
              <a:ext cx="200705" cy="6055564"/>
            </a:xfrm>
            <a:prstGeom prst="leftBrace">
              <a:avLst>
                <a:gd name="adj1" fmla="val 134352"/>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 name="Rectangle 5"/>
            <p:cNvSpPr>
              <a:spLocks noChangeArrowheads="1"/>
            </p:cNvSpPr>
            <p:nvPr/>
          </p:nvSpPr>
          <p:spPr bwMode="auto">
            <a:xfrm>
              <a:off x="2984186" y="5716484"/>
              <a:ext cx="2501190" cy="431800"/>
            </a:xfrm>
            <a:prstGeom prst="rect">
              <a:avLst/>
            </a:prstGeom>
            <a:solidFill>
              <a:srgbClr val="CCECFF"/>
            </a:solidFill>
            <a:ln w="28575">
              <a:solidFill>
                <a:schemeClr val="tx1"/>
              </a:solidFill>
              <a:miter lim="800000"/>
            </a:ln>
          </p:spPr>
          <p:txBody>
            <a:bodyPr wrap="none" anchor="ctr"/>
            <a:lstStyle/>
            <a:p>
              <a:r>
                <a:rPr lang="zh-CN" altLang="en-US" sz="2000" dirty="0">
                  <a:solidFill>
                    <a:srgbClr val="333399"/>
                  </a:solidFill>
                  <a:latin typeface="方正正大黑简体" panose="02000000000000000000" pitchFamily="2" charset="-122"/>
                  <a:ea typeface="方正正大黑简体" panose="02000000000000000000" pitchFamily="2" charset="-122"/>
                </a:rPr>
                <a:t>源端口        </a:t>
              </a:r>
              <a:r>
                <a:rPr lang="en-US" altLang="zh-CN" sz="2000" dirty="0">
                  <a:solidFill>
                    <a:srgbClr val="FF0000"/>
                  </a:solidFill>
                  <a:latin typeface="方正正大黑简体" panose="02000000000000000000" pitchFamily="2" charset="-122"/>
                  <a:ea typeface="方正正大黑简体" panose="02000000000000000000" pitchFamily="2" charset="-122"/>
                </a:rPr>
                <a:t>23</a:t>
              </a:r>
              <a:endParaRPr lang="zh-CN" altLang="en-US" sz="2000" dirty="0">
                <a:solidFill>
                  <a:srgbClr val="FF0000"/>
                </a:solidFill>
                <a:latin typeface="方正正大黑简体" panose="02000000000000000000" pitchFamily="2" charset="-122"/>
                <a:ea typeface="方正正大黑简体" panose="02000000000000000000" pitchFamily="2" charset="-122"/>
              </a:endParaRPr>
            </a:p>
          </p:txBody>
        </p:sp>
        <p:cxnSp>
          <p:nvCxnSpPr>
            <p:cNvPr id="43" name="直接连接符 42"/>
            <p:cNvCxnSpPr/>
            <p:nvPr/>
          </p:nvCxnSpPr>
          <p:spPr>
            <a:xfrm>
              <a:off x="4120874" y="5718738"/>
              <a:ext cx="0" cy="429546"/>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文本框 43"/>
          <p:cNvSpPr txBox="1"/>
          <p:nvPr/>
        </p:nvSpPr>
        <p:spPr>
          <a:xfrm>
            <a:off x="8212196" y="5275334"/>
            <a:ext cx="2216607" cy="461665"/>
          </a:xfrm>
          <a:prstGeom prst="rect">
            <a:avLst/>
          </a:prstGeom>
          <a:noFill/>
        </p:spPr>
        <p:txBody>
          <a:bodyPr wrap="square" rtlCol="0">
            <a:spAutoFit/>
          </a:bodyPr>
          <a:lstStyle/>
          <a:p>
            <a:r>
              <a:rPr lang="zh-CN" altLang="en-US" sz="2400" dirty="0">
                <a:latin typeface="方正正大黑简体" panose="02000000000000000000" pitchFamily="2" charset="-122"/>
                <a:ea typeface="方正正大黑简体" panose="02000000000000000000" pitchFamily="2" charset="-122"/>
              </a:rPr>
              <a:t>绕过防火墙</a:t>
            </a:r>
            <a:endParaRPr lang="zh-CN" altLang="en-US" sz="2400" dirty="0">
              <a:latin typeface="方正正大黑简体" panose="02000000000000000000" pitchFamily="2" charset="-122"/>
              <a:ea typeface="方正正大黑简体" panose="02000000000000000000" pitchFamily="2" charset="-122"/>
            </a:endParaRPr>
          </a:p>
        </p:txBody>
      </p:sp>
      <p:sp>
        <p:nvSpPr>
          <p:cNvPr id="45" name="Text Box 15"/>
          <p:cNvSpPr txBox="1">
            <a:spLocks noChangeArrowheads="1"/>
          </p:cNvSpPr>
          <p:nvPr/>
        </p:nvSpPr>
        <p:spPr bwMode="auto">
          <a:xfrm>
            <a:off x="4709213" y="4759857"/>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solidFill>
                  <a:srgbClr val="333399"/>
                </a:solidFill>
                <a:latin typeface="方正正大黑简体" panose="02000000000000000000" pitchFamily="2" charset="-122"/>
                <a:ea typeface="方正正大黑简体" panose="02000000000000000000" pitchFamily="2" charset="-122"/>
              </a:rPr>
              <a:t>重组后</a:t>
            </a:r>
            <a:endParaRPr lang="en-US" altLang="zh-CN" sz="2000" dirty="0">
              <a:solidFill>
                <a:srgbClr val="333399"/>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par>
                                <p:cTn id="16" presetID="1"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P spid="23" grpId="0" animBg="1"/>
      <p:bldP spid="24" grpId="0" animBg="1"/>
      <p:bldP spid="25" grpId="0" animBg="1"/>
      <p:bldP spid="27" grpId="0" animBg="1"/>
      <p:bldP spid="28" grpId="0"/>
      <p:bldP spid="29" grpId="0"/>
      <p:bldP spid="44" grpId="0"/>
      <p:bldP spid="4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2826673" y="653569"/>
            <a:ext cx="6538649"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分片重叠攻击</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 Teardrop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攻击</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8997242" cy="461665"/>
          </a:xfrm>
          <a:prstGeom prst="rect">
            <a:avLst/>
          </a:prstGeom>
          <a:noFill/>
        </p:spPr>
        <p:txBody>
          <a:bodyPr wrap="square">
            <a:spAutoFit/>
          </a:bodyPr>
          <a:lstStyle/>
          <a:p>
            <a:pPr marL="457200" indent="-457200">
              <a:buSzPct val="150000"/>
              <a:buBlip>
                <a:blip r:embed="rId2"/>
              </a:buBlip>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Teardrop: </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利用分片重组漏洞的拒绝服务攻击</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46" name="PA-矩形 4"/>
          <p:cNvSpPr>
            <a:spLocks noChangeArrowheads="1"/>
          </p:cNvSpPr>
          <p:nvPr>
            <p:custDataLst>
              <p:tags r:id="rId3"/>
            </p:custDataLst>
          </p:nvPr>
        </p:nvSpPr>
        <p:spPr bwMode="auto">
          <a:xfrm>
            <a:off x="1491464" y="5131440"/>
            <a:ext cx="9427548" cy="884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可以看出第一个分片大小为</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36</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，而第二个分片的偏移量为</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24</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。因此第一个分片与第二个分片重叠。从而可导致系统宕机或者重新启动。</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graphicFrame>
        <p:nvGraphicFramePr>
          <p:cNvPr id="48" name="表格 47"/>
          <p:cNvGraphicFramePr>
            <a:graphicFrameLocks noGrp="1"/>
          </p:cNvGraphicFramePr>
          <p:nvPr/>
        </p:nvGraphicFramePr>
        <p:xfrm>
          <a:off x="2271449" y="2304977"/>
          <a:ext cx="8100716" cy="2499360"/>
        </p:xfrm>
        <a:graphic>
          <a:graphicData uri="http://schemas.openxmlformats.org/drawingml/2006/table">
            <a:tbl>
              <a:tblPr firstRow="1" firstCol="1" bandRow="1">
                <a:tableStyleId>{5C22544A-7EE6-4342-B048-85BDC9FD1C3A}</a:tableStyleId>
              </a:tblPr>
              <a:tblGrid>
                <a:gridCol w="8100716"/>
              </a:tblGrid>
              <a:tr h="1816121">
                <a:tc>
                  <a:txBody>
                    <a:bodyPr/>
                    <a:lstStyle/>
                    <a:p>
                      <a:pPr algn="just"/>
                      <a:r>
                        <a:rPr lang="en-US" sz="1400" kern="100" dirty="0">
                          <a:solidFill>
                            <a:schemeClr val="bg1"/>
                          </a:solidFill>
                          <a:effectLst/>
                        </a:rPr>
                        <a:t>[</a:t>
                      </a:r>
                      <a:r>
                        <a:rPr lang="en-US" sz="1400" kern="100" dirty="0" err="1">
                          <a:solidFill>
                            <a:schemeClr val="bg1"/>
                          </a:solidFill>
                          <a:effectLst/>
                        </a:rPr>
                        <a:t>root@unsecure</a:t>
                      </a:r>
                      <a:r>
                        <a:rPr lang="en-US" sz="1400" kern="100" dirty="0">
                          <a:solidFill>
                            <a:schemeClr val="bg1"/>
                          </a:solidFill>
                          <a:effectLst/>
                        </a:rPr>
                        <a:t> DoS]# ./</a:t>
                      </a:r>
                      <a:r>
                        <a:rPr lang="en-US" sz="1400" kern="100" dirty="0" err="1">
                          <a:solidFill>
                            <a:schemeClr val="bg1"/>
                          </a:solidFill>
                          <a:effectLst/>
                        </a:rPr>
                        <a:t>teardrop.linux</a:t>
                      </a:r>
                      <a:r>
                        <a:rPr lang="en-US" sz="1400" kern="100" dirty="0">
                          <a:solidFill>
                            <a:schemeClr val="bg1"/>
                          </a:solidFill>
                          <a:effectLst/>
                        </a:rPr>
                        <a:t> --help </a:t>
                      </a:r>
                      <a:r>
                        <a:rPr lang="zh-CN" sz="1400" kern="100" dirty="0">
                          <a:solidFill>
                            <a:schemeClr val="bg1"/>
                          </a:solidFill>
                          <a:effectLst/>
                        </a:rPr>
                        <a:t>　　 </a:t>
                      </a:r>
                      <a:endParaRPr lang="zh-CN" sz="1400" kern="100" dirty="0">
                        <a:solidFill>
                          <a:schemeClr val="bg1"/>
                        </a:solidFill>
                        <a:effectLst/>
                      </a:endParaRPr>
                    </a:p>
                    <a:p>
                      <a:pPr algn="just"/>
                      <a:r>
                        <a:rPr lang="en-US" sz="1400" kern="100" dirty="0">
                          <a:solidFill>
                            <a:schemeClr val="bg1"/>
                          </a:solidFill>
                          <a:effectLst/>
                        </a:rPr>
                        <a:t>./</a:t>
                      </a:r>
                      <a:r>
                        <a:rPr lang="en-US" sz="1400" kern="100" dirty="0" err="1">
                          <a:solidFill>
                            <a:schemeClr val="bg1"/>
                          </a:solidFill>
                          <a:effectLst/>
                        </a:rPr>
                        <a:t>teardrop.linux</a:t>
                      </a:r>
                      <a:r>
                        <a:rPr lang="en-US" sz="1400" kern="100" dirty="0">
                          <a:solidFill>
                            <a:schemeClr val="bg1"/>
                          </a:solidFill>
                          <a:effectLst/>
                        </a:rPr>
                        <a:t> </a:t>
                      </a:r>
                      <a:r>
                        <a:rPr lang="en-US" sz="1400" kern="100" dirty="0" err="1">
                          <a:solidFill>
                            <a:schemeClr val="bg1"/>
                          </a:solidFill>
                          <a:effectLst/>
                        </a:rPr>
                        <a:t>src_ip</a:t>
                      </a:r>
                      <a:r>
                        <a:rPr lang="en-US" sz="1400" kern="100" dirty="0">
                          <a:solidFill>
                            <a:schemeClr val="bg1"/>
                          </a:solidFill>
                          <a:effectLst/>
                        </a:rPr>
                        <a:t> </a:t>
                      </a:r>
                      <a:r>
                        <a:rPr lang="en-US" sz="1400" kern="100" dirty="0" err="1">
                          <a:solidFill>
                            <a:schemeClr val="bg1"/>
                          </a:solidFill>
                          <a:effectLst/>
                        </a:rPr>
                        <a:t>dst_ip</a:t>
                      </a:r>
                      <a:r>
                        <a:rPr lang="en-US" sz="1400" kern="100" dirty="0">
                          <a:solidFill>
                            <a:schemeClr val="bg1"/>
                          </a:solidFill>
                          <a:effectLst/>
                        </a:rPr>
                        <a:t> [ -s </a:t>
                      </a:r>
                      <a:r>
                        <a:rPr lang="en-US" sz="1400" kern="100" dirty="0" err="1">
                          <a:solidFill>
                            <a:schemeClr val="bg1"/>
                          </a:solidFill>
                          <a:effectLst/>
                        </a:rPr>
                        <a:t>src_prt</a:t>
                      </a:r>
                      <a:r>
                        <a:rPr lang="en-US" sz="1400" kern="100" dirty="0">
                          <a:solidFill>
                            <a:schemeClr val="bg1"/>
                          </a:solidFill>
                          <a:effectLst/>
                        </a:rPr>
                        <a:t> ] [ -t </a:t>
                      </a:r>
                      <a:r>
                        <a:rPr lang="en-US" sz="1400" kern="100" dirty="0" err="1">
                          <a:solidFill>
                            <a:schemeClr val="bg1"/>
                          </a:solidFill>
                          <a:effectLst/>
                        </a:rPr>
                        <a:t>dst_prt</a:t>
                      </a:r>
                      <a:r>
                        <a:rPr lang="en-US" sz="1400" kern="100" dirty="0">
                          <a:solidFill>
                            <a:schemeClr val="bg1"/>
                          </a:solidFill>
                          <a:effectLst/>
                        </a:rPr>
                        <a:t> ] [ -n </a:t>
                      </a:r>
                      <a:r>
                        <a:rPr lang="en-US" sz="1400" kern="100" dirty="0" err="1">
                          <a:solidFill>
                            <a:schemeClr val="bg1"/>
                          </a:solidFill>
                          <a:effectLst/>
                        </a:rPr>
                        <a:t>how_many</a:t>
                      </a:r>
                      <a:r>
                        <a:rPr lang="en-US" sz="1400" kern="100" dirty="0">
                          <a:solidFill>
                            <a:schemeClr val="bg1"/>
                          </a:solidFill>
                          <a:effectLst/>
                        </a:rPr>
                        <a:t> ] </a:t>
                      </a:r>
                      <a:endParaRPr lang="zh-CN" sz="1400" kern="100" dirty="0">
                        <a:solidFill>
                          <a:schemeClr val="bg1"/>
                        </a:solidFill>
                        <a:effectLst/>
                      </a:endParaRPr>
                    </a:p>
                    <a:p>
                      <a:pPr algn="just"/>
                      <a:r>
                        <a:rPr lang="zh-CN" sz="1400" kern="100" dirty="0">
                          <a:solidFill>
                            <a:schemeClr val="bg1"/>
                          </a:solidFill>
                          <a:effectLst/>
                        </a:rPr>
                        <a:t>　　 </a:t>
                      </a:r>
                      <a:endParaRPr lang="zh-CN" sz="1400" kern="100" dirty="0">
                        <a:solidFill>
                          <a:schemeClr val="bg1"/>
                        </a:solidFill>
                        <a:effectLst/>
                      </a:endParaRPr>
                    </a:p>
                    <a:p>
                      <a:pPr algn="just"/>
                      <a:r>
                        <a:rPr lang="en-US" sz="1400" kern="100" dirty="0">
                          <a:solidFill>
                            <a:schemeClr val="bg1"/>
                          </a:solidFill>
                          <a:effectLst/>
                        </a:rPr>
                        <a:t>[</a:t>
                      </a:r>
                      <a:r>
                        <a:rPr lang="en-US" sz="1400" kern="100" dirty="0" err="1">
                          <a:solidFill>
                            <a:schemeClr val="bg1"/>
                          </a:solidFill>
                          <a:effectLst/>
                        </a:rPr>
                        <a:t>root@unsecure</a:t>
                      </a:r>
                      <a:r>
                        <a:rPr lang="en-US" sz="1400" kern="100" dirty="0">
                          <a:solidFill>
                            <a:schemeClr val="bg1"/>
                          </a:solidFill>
                          <a:effectLst/>
                        </a:rPr>
                        <a:t> DoS]# ./</a:t>
                      </a:r>
                      <a:r>
                        <a:rPr lang="en-US" sz="1400" kern="100" dirty="0" err="1">
                          <a:solidFill>
                            <a:schemeClr val="bg1"/>
                          </a:solidFill>
                          <a:effectLst/>
                        </a:rPr>
                        <a:t>teardrop.linux</a:t>
                      </a:r>
                      <a:r>
                        <a:rPr lang="en-US" sz="1400" kern="100" dirty="0">
                          <a:solidFill>
                            <a:schemeClr val="bg1"/>
                          </a:solidFill>
                          <a:effectLst/>
                        </a:rPr>
                        <a:t> 1.1.1.1 192.168.0.30 -t 139 </a:t>
                      </a:r>
                      <a:r>
                        <a:rPr lang="zh-CN" sz="1400" kern="100" dirty="0">
                          <a:solidFill>
                            <a:schemeClr val="bg1"/>
                          </a:solidFill>
                          <a:effectLst/>
                        </a:rPr>
                        <a:t>　　 </a:t>
                      </a:r>
                      <a:endParaRPr lang="zh-CN" sz="1400" kern="100" dirty="0">
                        <a:solidFill>
                          <a:schemeClr val="bg1"/>
                        </a:solidFill>
                        <a:effectLst/>
                      </a:endParaRPr>
                    </a:p>
                    <a:p>
                      <a:pPr algn="just"/>
                      <a:r>
                        <a:rPr lang="en-US" sz="1400" kern="100" dirty="0">
                          <a:solidFill>
                            <a:schemeClr val="bg1"/>
                          </a:solidFill>
                          <a:effectLst/>
                        </a:rPr>
                        <a:t>[ Binary courtesy: http://www.rootshell.com/ ] </a:t>
                      </a:r>
                      <a:r>
                        <a:rPr lang="zh-CN" sz="1400" kern="100" dirty="0">
                          <a:solidFill>
                            <a:schemeClr val="bg1"/>
                          </a:solidFill>
                          <a:effectLst/>
                        </a:rPr>
                        <a:t>　　 </a:t>
                      </a:r>
                      <a:endParaRPr lang="zh-CN" sz="1400" kern="100" dirty="0">
                        <a:solidFill>
                          <a:schemeClr val="bg1"/>
                        </a:solidFill>
                        <a:effectLst/>
                      </a:endParaRPr>
                    </a:p>
                    <a:p>
                      <a:pPr algn="just"/>
                      <a:r>
                        <a:rPr lang="en-US" sz="1400" kern="100" dirty="0">
                          <a:solidFill>
                            <a:schemeClr val="bg1"/>
                          </a:solidFill>
                          <a:effectLst/>
                        </a:rPr>
                        <a:t>teardrop route|daemon9 </a:t>
                      </a:r>
                      <a:r>
                        <a:rPr lang="zh-CN" sz="1400" kern="100" dirty="0">
                          <a:solidFill>
                            <a:schemeClr val="bg1"/>
                          </a:solidFill>
                          <a:effectLst/>
                        </a:rPr>
                        <a:t>　　</a:t>
                      </a:r>
                      <a:r>
                        <a:rPr lang="en-US" sz="1400" kern="100" dirty="0">
                          <a:solidFill>
                            <a:schemeClr val="bg1"/>
                          </a:solidFill>
                          <a:effectLst/>
                        </a:rPr>
                        <a:t> Death on flaxen wings: </a:t>
                      </a:r>
                      <a:r>
                        <a:rPr lang="zh-CN" sz="1400" kern="100" dirty="0">
                          <a:solidFill>
                            <a:schemeClr val="bg1"/>
                          </a:solidFill>
                          <a:effectLst/>
                        </a:rPr>
                        <a:t>　　</a:t>
                      </a:r>
                      <a:r>
                        <a:rPr lang="en-US" sz="1400" kern="100" dirty="0">
                          <a:solidFill>
                            <a:schemeClr val="bg1"/>
                          </a:solidFill>
                          <a:effectLst/>
                        </a:rPr>
                        <a:t> From: 1.1.1.1.46838 </a:t>
                      </a:r>
                      <a:r>
                        <a:rPr lang="zh-CN" sz="1400" kern="100" dirty="0">
                          <a:solidFill>
                            <a:schemeClr val="bg1"/>
                          </a:solidFill>
                          <a:effectLst/>
                        </a:rPr>
                        <a:t>　　</a:t>
                      </a:r>
                      <a:r>
                        <a:rPr lang="en-US" sz="1400" kern="100" dirty="0">
                          <a:solidFill>
                            <a:schemeClr val="bg1"/>
                          </a:solidFill>
                          <a:effectLst/>
                        </a:rPr>
                        <a:t> T 192.168.0.30. 139 </a:t>
                      </a:r>
                      <a:r>
                        <a:rPr lang="zh-CN" sz="1400" kern="100" dirty="0">
                          <a:solidFill>
                            <a:schemeClr val="bg1"/>
                          </a:solidFill>
                          <a:effectLst/>
                        </a:rPr>
                        <a:t>　　</a:t>
                      </a:r>
                      <a:r>
                        <a:rPr lang="en-US" sz="1400" kern="100" dirty="0">
                          <a:solidFill>
                            <a:schemeClr val="bg1"/>
                          </a:solidFill>
                          <a:effectLst/>
                        </a:rPr>
                        <a:t> Amt: 1 </a:t>
                      </a:r>
                      <a:r>
                        <a:rPr lang="zh-CN" sz="1400" kern="100" dirty="0">
                          <a:solidFill>
                            <a:schemeClr val="bg1"/>
                          </a:solidFill>
                          <a:effectLst/>
                        </a:rPr>
                        <a:t>　　</a:t>
                      </a:r>
                      <a:r>
                        <a:rPr lang="en-US" sz="1400" kern="100" dirty="0">
                          <a:solidFill>
                            <a:schemeClr val="bg1"/>
                          </a:solidFill>
                          <a:effectLst/>
                        </a:rPr>
                        <a:t> [ b00m ] </a:t>
                      </a:r>
                      <a:endParaRPr lang="zh-CN" sz="1400" kern="100" dirty="0">
                        <a:solidFill>
                          <a:schemeClr val="bg1"/>
                        </a:solidFill>
                        <a:effectLst/>
                      </a:endParaRPr>
                    </a:p>
                    <a:p>
                      <a:pPr algn="just"/>
                      <a:r>
                        <a:rPr lang="zh-CN" sz="1400" kern="100" dirty="0">
                          <a:solidFill>
                            <a:schemeClr val="bg1"/>
                          </a:solidFill>
                          <a:effectLst/>
                        </a:rPr>
                        <a:t>　　 </a:t>
                      </a:r>
                      <a:endParaRPr lang="zh-CN" sz="1400" kern="100" dirty="0">
                        <a:solidFill>
                          <a:schemeClr val="bg1"/>
                        </a:solidFill>
                        <a:effectLst/>
                      </a:endParaRPr>
                    </a:p>
                    <a:p>
                      <a:pPr algn="just"/>
                      <a:r>
                        <a:rPr lang="zh-CN" sz="1400" kern="100" dirty="0">
                          <a:solidFill>
                            <a:schemeClr val="bg1"/>
                          </a:solidFill>
                          <a:effectLst/>
                        </a:rPr>
                        <a:t>通过</a:t>
                      </a:r>
                      <a:r>
                        <a:rPr lang="en-US" sz="1400" kern="100" dirty="0" err="1">
                          <a:solidFill>
                            <a:schemeClr val="bg1"/>
                          </a:solidFill>
                          <a:effectLst/>
                        </a:rPr>
                        <a:t>tcpdump</a:t>
                      </a:r>
                      <a:r>
                        <a:rPr lang="zh-CN" sz="1400" kern="100" dirty="0">
                          <a:solidFill>
                            <a:schemeClr val="bg1"/>
                          </a:solidFill>
                          <a:effectLst/>
                        </a:rPr>
                        <a:t>可监听到如下内容。 　　 </a:t>
                      </a:r>
                      <a:endParaRPr lang="zh-CN" sz="1400" kern="100" dirty="0">
                        <a:solidFill>
                          <a:schemeClr val="bg1"/>
                        </a:solidFill>
                        <a:effectLst/>
                      </a:endParaRPr>
                    </a:p>
                    <a:p>
                      <a:pPr algn="just"/>
                      <a:r>
                        <a:rPr lang="en-US" sz="1400" kern="100" dirty="0">
                          <a:solidFill>
                            <a:schemeClr val="bg1"/>
                          </a:solidFill>
                          <a:effectLst/>
                        </a:rPr>
                        <a:t>23:29:18.503558 1.1.1.1.51331 &gt; 192.168.0.30.139: </a:t>
                      </a:r>
                      <a:r>
                        <a:rPr lang="en-US" sz="1400" kern="100" dirty="0" err="1">
                          <a:solidFill>
                            <a:schemeClr val="bg1"/>
                          </a:solidFill>
                          <a:effectLst/>
                        </a:rPr>
                        <a:t>udp</a:t>
                      </a:r>
                      <a:r>
                        <a:rPr lang="en-US" sz="1400" kern="100" dirty="0">
                          <a:solidFill>
                            <a:schemeClr val="bg1"/>
                          </a:solidFill>
                          <a:effectLst/>
                        </a:rPr>
                        <a:t> 28 (frag 242:</a:t>
                      </a:r>
                      <a:r>
                        <a:rPr lang="en-US" sz="1400" kern="100" dirty="0">
                          <a:solidFill>
                            <a:srgbClr val="FF0000"/>
                          </a:solidFill>
                          <a:effectLst/>
                        </a:rPr>
                        <a:t>36</a:t>
                      </a:r>
                      <a:r>
                        <a:rPr lang="en-US" sz="1400" kern="100" dirty="0">
                          <a:solidFill>
                            <a:schemeClr val="bg1"/>
                          </a:solidFill>
                          <a:effectLst/>
                        </a:rPr>
                        <a:t>@0+) </a:t>
                      </a:r>
                      <a:r>
                        <a:rPr lang="zh-CN" sz="1400" kern="100" dirty="0">
                          <a:solidFill>
                            <a:schemeClr val="bg1"/>
                          </a:solidFill>
                          <a:effectLst/>
                        </a:rPr>
                        <a:t>　　 </a:t>
                      </a:r>
                      <a:endParaRPr lang="zh-CN" sz="1400" kern="100" dirty="0">
                        <a:solidFill>
                          <a:schemeClr val="bg1"/>
                        </a:solidFill>
                        <a:effectLst/>
                      </a:endParaRPr>
                    </a:p>
                    <a:p>
                      <a:pPr algn="just"/>
                      <a:r>
                        <a:rPr lang="en-US" sz="1400" kern="100" dirty="0">
                          <a:solidFill>
                            <a:schemeClr val="bg1"/>
                          </a:solidFill>
                          <a:effectLst/>
                        </a:rPr>
                        <a:t>23:29:18.504693 1.1.1.1 &gt; 192.168.0.30: (frag 242:4@</a:t>
                      </a:r>
                      <a:r>
                        <a:rPr lang="en-US" sz="1400" kern="100" dirty="0">
                          <a:solidFill>
                            <a:srgbClr val="FF0000"/>
                          </a:solidFill>
                          <a:effectLst/>
                        </a:rPr>
                        <a:t>24</a:t>
                      </a:r>
                      <a:r>
                        <a:rPr lang="en-US" sz="1400" kern="100" dirty="0">
                          <a:solidFill>
                            <a:schemeClr val="bg1"/>
                          </a:solidFill>
                          <a:effectLst/>
                        </a:rPr>
                        <a:t>)</a:t>
                      </a:r>
                      <a:endParaRPr lang="zh-CN" sz="1400" kern="100" dirty="0">
                        <a:solidFill>
                          <a:schemeClr val="bg1"/>
                        </a:solidFill>
                        <a:effectLst/>
                      </a:endParaRPr>
                    </a:p>
                    <a:p>
                      <a:pPr algn="just"/>
                      <a:r>
                        <a:rPr lang="en-US" sz="1000" kern="100" dirty="0">
                          <a:solidFill>
                            <a:schemeClr val="bg1"/>
                          </a:solidFill>
                          <a:effectLst/>
                        </a:rPr>
                        <a:t> </a:t>
                      </a:r>
                      <a:endParaRPr lang="zh-CN" sz="1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tx1"/>
                    </a:solidFill>
                  </a:tcPr>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1000"/>
                                        <p:tgtEl>
                                          <p:spTgt spid="48"/>
                                        </p:tgtEl>
                                      </p:cBhvr>
                                    </p:animEffect>
                                    <p:anim calcmode="lin" valueType="num">
                                      <p:cBhvr>
                                        <p:cTn id="21" dur="1000" fill="hold"/>
                                        <p:tgtEl>
                                          <p:spTgt spid="48"/>
                                        </p:tgtEl>
                                        <p:attrNameLst>
                                          <p:attrName>ppt_x</p:attrName>
                                        </p:attrNameLst>
                                      </p:cBhvr>
                                      <p:tavLst>
                                        <p:tav tm="0">
                                          <p:val>
                                            <p:strVal val="#ppt_x"/>
                                          </p:val>
                                        </p:tav>
                                        <p:tav tm="100000">
                                          <p:val>
                                            <p:strVal val="#ppt_x"/>
                                          </p:val>
                                        </p:tav>
                                      </p:tavLst>
                                    </p:anim>
                                    <p:anim calcmode="lin" valueType="num">
                                      <p:cBhvr>
                                        <p:cTn id="22" dur="1000" fill="hold"/>
                                        <p:tgtEl>
                                          <p:spTgt spid="48"/>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10" presetClass="entr" presetSubtype="0" fill="hold" grpId="0" nodeType="afterEffect">
                                  <p:stCondLst>
                                    <p:cond delay="0"/>
                                  </p:stCondLst>
                                  <p:iterate type="wd">
                                    <p:tmPct val="10000"/>
                                  </p:iterate>
                                  <p:childTnLst>
                                    <p:set>
                                      <p:cBhvr>
                                        <p:cTn id="25" dur="1" fill="hold">
                                          <p:stCondLst>
                                            <p:cond delay="0"/>
                                          </p:stCondLst>
                                        </p:cTn>
                                        <p:tgtEl>
                                          <p:spTgt spid="46"/>
                                        </p:tgtEl>
                                        <p:attrNameLst>
                                          <p:attrName>style.visibility</p:attrName>
                                        </p:attrNameLst>
                                      </p:cBhvr>
                                      <p:to>
                                        <p:strVal val="visible"/>
                                      </p:to>
                                    </p:set>
                                    <p:anim to="0" calcmode="lin" valueType="num">
                                      <p:cBhvr>
                                        <p:cTn id="26" dur="500" decel="100000" fill="hold">
                                          <p:stCondLst>
                                            <p:cond delay="0"/>
                                          </p:stCondLst>
                                        </p:cTn>
                                        <p:tgtEl>
                                          <p:spTgt spid="46"/>
                                        </p:tgtEl>
                                        <p:attrNameLst>
                                          <p:attrName>ppt_y</p:attrName>
                                        </p:attrNameLst>
                                      </p:cBhvr>
                                      <p:tavLst>
                                        <p:tav tm="0">
                                          <p:val>
                                            <p:strVal val="ppt_y+0.02"/>
                                          </p:val>
                                        </p:tav>
                                        <p:tav tm="100000">
                                          <p:val>
                                            <p:strVal val="#ppt_y"/>
                                          </p:val>
                                        </p:tav>
                                      </p:tavLst>
                                    </p:anim>
                                    <p:animEffect transition="in" filter="fade">
                                      <p:cBhvr>
                                        <p:cTn id="27" dur="500">
                                          <p:stCondLst>
                                            <p:cond delay="0"/>
                                          </p:stCondLst>
                                        </p:cTn>
                                        <p:tgtEl>
                                          <p:spTgt spid="46"/>
                                        </p:tgtEl>
                                      </p:cBhvr>
                                    </p:animEffect>
                                    <p:animScale>
                                      <p:cBhvr>
                                        <p:cTn id="28" dur="500" decel="100000" fill="hold">
                                          <p:stCondLst>
                                            <p:cond delay="0"/>
                                          </p:stCondLst>
                                        </p:cTn>
                                        <p:tgtEl>
                                          <p:spTgt spid="46"/>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P spid="4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4368761" y="653569"/>
            <a:ext cx="3454472"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分片</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DoS</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攻击</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grpSp>
        <p:nvGrpSpPr>
          <p:cNvPr id="21" name="组合 20"/>
          <p:cNvGrpSpPr/>
          <p:nvPr/>
        </p:nvGrpSpPr>
        <p:grpSpPr>
          <a:xfrm>
            <a:off x="1080375" y="2452540"/>
            <a:ext cx="1849581" cy="2062103"/>
            <a:chOff x="1616446" y="1675055"/>
            <a:chExt cx="1849581" cy="2062103"/>
          </a:xfrm>
        </p:grpSpPr>
        <p:sp>
          <p:nvSpPr>
            <p:cNvPr id="22" name="椭圆 21"/>
            <p:cNvSpPr/>
            <p:nvPr/>
          </p:nvSpPr>
          <p:spPr>
            <a:xfrm>
              <a:off x="1616446" y="1860601"/>
              <a:ext cx="1581827" cy="1581827"/>
            </a:xfrm>
            <a:prstGeom prst="ellipse">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grpSp>
          <p:nvGrpSpPr>
            <p:cNvPr id="23" name="组合 22"/>
            <p:cNvGrpSpPr/>
            <p:nvPr/>
          </p:nvGrpSpPr>
          <p:grpSpPr>
            <a:xfrm>
              <a:off x="1808771" y="2352672"/>
              <a:ext cx="598588" cy="597687"/>
              <a:chOff x="7938" y="0"/>
              <a:chExt cx="7385050" cy="7373935"/>
            </a:xfrm>
            <a:solidFill>
              <a:srgbClr val="465373"/>
            </a:solidFill>
          </p:grpSpPr>
          <p:sp>
            <p:nvSpPr>
              <p:cNvPr id="33" name="Freeform 13"/>
              <p:cNvSpPr>
                <a:spLocks noEditPoints="1"/>
              </p:cNvSpPr>
              <p:nvPr/>
            </p:nvSpPr>
            <p:spPr bwMode="auto">
              <a:xfrm>
                <a:off x="7938" y="1749425"/>
                <a:ext cx="7385050" cy="1171575"/>
              </a:xfrm>
              <a:custGeom>
                <a:avLst/>
                <a:gdLst>
                  <a:gd name="T0" fmla="*/ 477 w 2239"/>
                  <a:gd name="T1" fmla="*/ 298 h 356"/>
                  <a:gd name="T2" fmla="*/ 477 w 2239"/>
                  <a:gd name="T3" fmla="*/ 285 h 356"/>
                  <a:gd name="T4" fmla="*/ 570 w 2239"/>
                  <a:gd name="T5" fmla="*/ 190 h 356"/>
                  <a:gd name="T6" fmla="*/ 644 w 2239"/>
                  <a:gd name="T7" fmla="*/ 190 h 356"/>
                  <a:gd name="T8" fmla="*/ 737 w 2239"/>
                  <a:gd name="T9" fmla="*/ 285 h 356"/>
                  <a:gd name="T10" fmla="*/ 737 w 2239"/>
                  <a:gd name="T11" fmla="*/ 299 h 356"/>
                  <a:gd name="T12" fmla="*/ 801 w 2239"/>
                  <a:gd name="T13" fmla="*/ 356 h 356"/>
                  <a:gd name="T14" fmla="*/ 1448 w 2239"/>
                  <a:gd name="T15" fmla="*/ 356 h 356"/>
                  <a:gd name="T16" fmla="*/ 1500 w 2239"/>
                  <a:gd name="T17" fmla="*/ 306 h 356"/>
                  <a:gd name="T18" fmla="*/ 1500 w 2239"/>
                  <a:gd name="T19" fmla="*/ 285 h 356"/>
                  <a:gd name="T20" fmla="*/ 1593 w 2239"/>
                  <a:gd name="T21" fmla="*/ 190 h 356"/>
                  <a:gd name="T22" fmla="*/ 1665 w 2239"/>
                  <a:gd name="T23" fmla="*/ 190 h 356"/>
                  <a:gd name="T24" fmla="*/ 1758 w 2239"/>
                  <a:gd name="T25" fmla="*/ 285 h 356"/>
                  <a:gd name="T26" fmla="*/ 1758 w 2239"/>
                  <a:gd name="T27" fmla="*/ 302 h 356"/>
                  <a:gd name="T28" fmla="*/ 1819 w 2239"/>
                  <a:gd name="T29" fmla="*/ 356 h 356"/>
                  <a:gd name="T30" fmla="*/ 2176 w 2239"/>
                  <a:gd name="T31" fmla="*/ 356 h 356"/>
                  <a:gd name="T32" fmla="*/ 2239 w 2239"/>
                  <a:gd name="T33" fmla="*/ 296 h 356"/>
                  <a:gd name="T34" fmla="*/ 2239 w 2239"/>
                  <a:gd name="T35" fmla="*/ 190 h 356"/>
                  <a:gd name="T36" fmla="*/ 2053 w 2239"/>
                  <a:gd name="T37" fmla="*/ 0 h 356"/>
                  <a:gd name="T38" fmla="*/ 186 w 2239"/>
                  <a:gd name="T39" fmla="*/ 0 h 356"/>
                  <a:gd name="T40" fmla="*/ 0 w 2239"/>
                  <a:gd name="T41" fmla="*/ 190 h 356"/>
                  <a:gd name="T42" fmla="*/ 0 w 2239"/>
                  <a:gd name="T43" fmla="*/ 289 h 356"/>
                  <a:gd name="T44" fmla="*/ 73 w 2239"/>
                  <a:gd name="T45" fmla="*/ 356 h 356"/>
                  <a:gd name="T46" fmla="*/ 410 w 2239"/>
                  <a:gd name="T47" fmla="*/ 356 h 356"/>
                  <a:gd name="T48" fmla="*/ 477 w 2239"/>
                  <a:gd name="T49" fmla="*/ 298 h 356"/>
                  <a:gd name="T50" fmla="*/ 477 w 2239"/>
                  <a:gd name="T51" fmla="*/ 298 h 356"/>
                  <a:gd name="T52" fmla="*/ 477 w 2239"/>
                  <a:gd name="T53" fmla="*/ 298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9" h="356">
                    <a:moveTo>
                      <a:pt x="477" y="298"/>
                    </a:moveTo>
                    <a:cubicBezTo>
                      <a:pt x="477" y="285"/>
                      <a:pt x="477" y="285"/>
                      <a:pt x="477" y="285"/>
                    </a:cubicBezTo>
                    <a:cubicBezTo>
                      <a:pt x="477" y="233"/>
                      <a:pt x="519" y="190"/>
                      <a:pt x="570" y="190"/>
                    </a:cubicBezTo>
                    <a:cubicBezTo>
                      <a:pt x="644" y="190"/>
                      <a:pt x="644" y="190"/>
                      <a:pt x="644" y="190"/>
                    </a:cubicBezTo>
                    <a:cubicBezTo>
                      <a:pt x="695" y="190"/>
                      <a:pt x="737" y="233"/>
                      <a:pt x="737" y="285"/>
                    </a:cubicBezTo>
                    <a:cubicBezTo>
                      <a:pt x="737" y="299"/>
                      <a:pt x="737" y="299"/>
                      <a:pt x="737" y="299"/>
                    </a:cubicBezTo>
                    <a:cubicBezTo>
                      <a:pt x="737" y="351"/>
                      <a:pt x="750" y="356"/>
                      <a:pt x="801" y="356"/>
                    </a:cubicBezTo>
                    <a:cubicBezTo>
                      <a:pt x="1448" y="356"/>
                      <a:pt x="1448" y="356"/>
                      <a:pt x="1448" y="356"/>
                    </a:cubicBezTo>
                    <a:cubicBezTo>
                      <a:pt x="1496" y="356"/>
                      <a:pt x="1500" y="350"/>
                      <a:pt x="1500" y="306"/>
                    </a:cubicBezTo>
                    <a:cubicBezTo>
                      <a:pt x="1500" y="285"/>
                      <a:pt x="1500" y="285"/>
                      <a:pt x="1500" y="285"/>
                    </a:cubicBezTo>
                    <a:cubicBezTo>
                      <a:pt x="1500" y="233"/>
                      <a:pt x="1542" y="190"/>
                      <a:pt x="1593" y="190"/>
                    </a:cubicBezTo>
                    <a:cubicBezTo>
                      <a:pt x="1665" y="190"/>
                      <a:pt x="1665" y="190"/>
                      <a:pt x="1665" y="190"/>
                    </a:cubicBezTo>
                    <a:cubicBezTo>
                      <a:pt x="1716" y="190"/>
                      <a:pt x="1758" y="233"/>
                      <a:pt x="1758" y="285"/>
                    </a:cubicBezTo>
                    <a:cubicBezTo>
                      <a:pt x="1758" y="302"/>
                      <a:pt x="1758" y="302"/>
                      <a:pt x="1758" y="302"/>
                    </a:cubicBezTo>
                    <a:cubicBezTo>
                      <a:pt x="1758" y="349"/>
                      <a:pt x="1774" y="356"/>
                      <a:pt x="1819" y="356"/>
                    </a:cubicBezTo>
                    <a:cubicBezTo>
                      <a:pt x="2176" y="356"/>
                      <a:pt x="2176" y="356"/>
                      <a:pt x="2176" y="356"/>
                    </a:cubicBezTo>
                    <a:cubicBezTo>
                      <a:pt x="2225" y="356"/>
                      <a:pt x="2239" y="343"/>
                      <a:pt x="2239" y="296"/>
                    </a:cubicBezTo>
                    <a:cubicBezTo>
                      <a:pt x="2239" y="190"/>
                      <a:pt x="2239" y="190"/>
                      <a:pt x="2239" y="190"/>
                    </a:cubicBezTo>
                    <a:cubicBezTo>
                      <a:pt x="2239" y="85"/>
                      <a:pt x="2155" y="0"/>
                      <a:pt x="2053" y="0"/>
                    </a:cubicBezTo>
                    <a:cubicBezTo>
                      <a:pt x="186" y="0"/>
                      <a:pt x="186" y="0"/>
                      <a:pt x="186" y="0"/>
                    </a:cubicBezTo>
                    <a:cubicBezTo>
                      <a:pt x="84" y="0"/>
                      <a:pt x="0" y="85"/>
                      <a:pt x="0" y="190"/>
                    </a:cubicBezTo>
                    <a:cubicBezTo>
                      <a:pt x="0" y="289"/>
                      <a:pt x="0" y="289"/>
                      <a:pt x="0" y="289"/>
                    </a:cubicBezTo>
                    <a:cubicBezTo>
                      <a:pt x="0" y="343"/>
                      <a:pt x="15" y="356"/>
                      <a:pt x="73" y="356"/>
                    </a:cubicBezTo>
                    <a:cubicBezTo>
                      <a:pt x="410" y="356"/>
                      <a:pt x="410" y="356"/>
                      <a:pt x="410" y="356"/>
                    </a:cubicBezTo>
                    <a:cubicBezTo>
                      <a:pt x="464" y="356"/>
                      <a:pt x="477" y="350"/>
                      <a:pt x="477" y="298"/>
                    </a:cubicBezTo>
                    <a:close/>
                    <a:moveTo>
                      <a:pt x="477" y="298"/>
                    </a:moveTo>
                    <a:cubicBezTo>
                      <a:pt x="477" y="298"/>
                      <a:pt x="477" y="298"/>
                      <a:pt x="477" y="298"/>
                    </a:cubicBezTo>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Freeform 14"/>
              <p:cNvSpPr>
                <a:spLocks noEditPoints="1"/>
              </p:cNvSpPr>
              <p:nvPr/>
            </p:nvSpPr>
            <p:spPr bwMode="auto">
              <a:xfrm>
                <a:off x="7938" y="3392486"/>
                <a:ext cx="7385050" cy="3981449"/>
              </a:xfrm>
              <a:custGeom>
                <a:avLst/>
                <a:gdLst>
                  <a:gd name="T0" fmla="*/ 1758 w 2239"/>
                  <a:gd name="T1" fmla="*/ 51 h 1209"/>
                  <a:gd name="T2" fmla="*/ 1758 w 2239"/>
                  <a:gd name="T3" fmla="*/ 71 h 1209"/>
                  <a:gd name="T4" fmla="*/ 1665 w 2239"/>
                  <a:gd name="T5" fmla="*/ 166 h 1209"/>
                  <a:gd name="T6" fmla="*/ 1593 w 2239"/>
                  <a:gd name="T7" fmla="*/ 166 h 1209"/>
                  <a:gd name="T8" fmla="*/ 1500 w 2239"/>
                  <a:gd name="T9" fmla="*/ 71 h 1209"/>
                  <a:gd name="T10" fmla="*/ 1500 w 2239"/>
                  <a:gd name="T11" fmla="*/ 52 h 1209"/>
                  <a:gd name="T12" fmla="*/ 1447 w 2239"/>
                  <a:gd name="T13" fmla="*/ 0 h 1209"/>
                  <a:gd name="T14" fmla="*/ 803 w 2239"/>
                  <a:gd name="T15" fmla="*/ 0 h 1209"/>
                  <a:gd name="T16" fmla="*/ 737 w 2239"/>
                  <a:gd name="T17" fmla="*/ 59 h 1209"/>
                  <a:gd name="T18" fmla="*/ 737 w 2239"/>
                  <a:gd name="T19" fmla="*/ 71 h 1209"/>
                  <a:gd name="T20" fmla="*/ 644 w 2239"/>
                  <a:gd name="T21" fmla="*/ 166 h 1209"/>
                  <a:gd name="T22" fmla="*/ 570 w 2239"/>
                  <a:gd name="T23" fmla="*/ 166 h 1209"/>
                  <a:gd name="T24" fmla="*/ 477 w 2239"/>
                  <a:gd name="T25" fmla="*/ 71 h 1209"/>
                  <a:gd name="T26" fmla="*/ 477 w 2239"/>
                  <a:gd name="T27" fmla="*/ 63 h 1209"/>
                  <a:gd name="T28" fmla="*/ 413 w 2239"/>
                  <a:gd name="T29" fmla="*/ 0 h 1209"/>
                  <a:gd name="T30" fmla="*/ 71 w 2239"/>
                  <a:gd name="T31" fmla="*/ 0 h 1209"/>
                  <a:gd name="T32" fmla="*/ 0 w 2239"/>
                  <a:gd name="T33" fmla="*/ 71 h 1209"/>
                  <a:gd name="T34" fmla="*/ 0 w 2239"/>
                  <a:gd name="T35" fmla="*/ 1019 h 1209"/>
                  <a:gd name="T36" fmla="*/ 186 w 2239"/>
                  <a:gd name="T37" fmla="*/ 1209 h 1209"/>
                  <a:gd name="T38" fmla="*/ 2053 w 2239"/>
                  <a:gd name="T39" fmla="*/ 1209 h 1209"/>
                  <a:gd name="T40" fmla="*/ 2239 w 2239"/>
                  <a:gd name="T41" fmla="*/ 1019 h 1209"/>
                  <a:gd name="T42" fmla="*/ 2239 w 2239"/>
                  <a:gd name="T43" fmla="*/ 56 h 1209"/>
                  <a:gd name="T44" fmla="*/ 2181 w 2239"/>
                  <a:gd name="T45" fmla="*/ 0 h 1209"/>
                  <a:gd name="T46" fmla="*/ 1822 w 2239"/>
                  <a:gd name="T47" fmla="*/ 0 h 1209"/>
                  <a:gd name="T48" fmla="*/ 1758 w 2239"/>
                  <a:gd name="T49" fmla="*/ 51 h 1209"/>
                  <a:gd name="T50" fmla="*/ 1758 w 2239"/>
                  <a:gd name="T51" fmla="*/ 51 h 1209"/>
                  <a:gd name="T52" fmla="*/ 1758 w 2239"/>
                  <a:gd name="T53" fmla="*/ 51 h 1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9" h="1209">
                    <a:moveTo>
                      <a:pt x="1758" y="51"/>
                    </a:moveTo>
                    <a:cubicBezTo>
                      <a:pt x="1758" y="71"/>
                      <a:pt x="1758" y="71"/>
                      <a:pt x="1758" y="71"/>
                    </a:cubicBezTo>
                    <a:cubicBezTo>
                      <a:pt x="1758" y="123"/>
                      <a:pt x="1716" y="166"/>
                      <a:pt x="1665" y="166"/>
                    </a:cubicBezTo>
                    <a:cubicBezTo>
                      <a:pt x="1593" y="166"/>
                      <a:pt x="1593" y="166"/>
                      <a:pt x="1593" y="166"/>
                    </a:cubicBezTo>
                    <a:cubicBezTo>
                      <a:pt x="1542" y="166"/>
                      <a:pt x="1500" y="123"/>
                      <a:pt x="1500" y="71"/>
                    </a:cubicBezTo>
                    <a:cubicBezTo>
                      <a:pt x="1500" y="52"/>
                      <a:pt x="1500" y="52"/>
                      <a:pt x="1500" y="52"/>
                    </a:cubicBezTo>
                    <a:cubicBezTo>
                      <a:pt x="1500" y="11"/>
                      <a:pt x="1489" y="0"/>
                      <a:pt x="1447" y="0"/>
                    </a:cubicBezTo>
                    <a:cubicBezTo>
                      <a:pt x="803" y="0"/>
                      <a:pt x="803" y="0"/>
                      <a:pt x="803" y="0"/>
                    </a:cubicBezTo>
                    <a:cubicBezTo>
                      <a:pt x="751" y="0"/>
                      <a:pt x="737" y="11"/>
                      <a:pt x="737" y="59"/>
                    </a:cubicBezTo>
                    <a:cubicBezTo>
                      <a:pt x="737" y="71"/>
                      <a:pt x="737" y="71"/>
                      <a:pt x="737" y="71"/>
                    </a:cubicBezTo>
                    <a:cubicBezTo>
                      <a:pt x="737" y="123"/>
                      <a:pt x="695" y="166"/>
                      <a:pt x="644" y="166"/>
                    </a:cubicBezTo>
                    <a:cubicBezTo>
                      <a:pt x="570" y="166"/>
                      <a:pt x="570" y="166"/>
                      <a:pt x="570" y="166"/>
                    </a:cubicBezTo>
                    <a:cubicBezTo>
                      <a:pt x="519" y="166"/>
                      <a:pt x="477" y="123"/>
                      <a:pt x="477" y="71"/>
                    </a:cubicBezTo>
                    <a:cubicBezTo>
                      <a:pt x="477" y="63"/>
                      <a:pt x="477" y="63"/>
                      <a:pt x="477" y="63"/>
                    </a:cubicBezTo>
                    <a:cubicBezTo>
                      <a:pt x="477" y="8"/>
                      <a:pt x="463" y="0"/>
                      <a:pt x="413" y="0"/>
                    </a:cubicBezTo>
                    <a:cubicBezTo>
                      <a:pt x="71" y="0"/>
                      <a:pt x="71" y="0"/>
                      <a:pt x="71" y="0"/>
                    </a:cubicBezTo>
                    <a:cubicBezTo>
                      <a:pt x="15" y="0"/>
                      <a:pt x="0" y="14"/>
                      <a:pt x="0" y="71"/>
                    </a:cubicBezTo>
                    <a:cubicBezTo>
                      <a:pt x="0" y="1019"/>
                      <a:pt x="0" y="1019"/>
                      <a:pt x="0" y="1019"/>
                    </a:cubicBezTo>
                    <a:cubicBezTo>
                      <a:pt x="0" y="1123"/>
                      <a:pt x="84" y="1209"/>
                      <a:pt x="186" y="1209"/>
                    </a:cubicBezTo>
                    <a:cubicBezTo>
                      <a:pt x="2053" y="1209"/>
                      <a:pt x="2053" y="1209"/>
                      <a:pt x="2053" y="1209"/>
                    </a:cubicBezTo>
                    <a:cubicBezTo>
                      <a:pt x="2155" y="1209"/>
                      <a:pt x="2239" y="1123"/>
                      <a:pt x="2239" y="1019"/>
                    </a:cubicBezTo>
                    <a:cubicBezTo>
                      <a:pt x="2239" y="56"/>
                      <a:pt x="2239" y="56"/>
                      <a:pt x="2239" y="56"/>
                    </a:cubicBezTo>
                    <a:cubicBezTo>
                      <a:pt x="2239" y="14"/>
                      <a:pt x="2221" y="0"/>
                      <a:pt x="2181" y="0"/>
                    </a:cubicBezTo>
                    <a:cubicBezTo>
                      <a:pt x="1822" y="0"/>
                      <a:pt x="1822" y="0"/>
                      <a:pt x="1822" y="0"/>
                    </a:cubicBezTo>
                    <a:cubicBezTo>
                      <a:pt x="1772" y="0"/>
                      <a:pt x="1758" y="8"/>
                      <a:pt x="1758" y="51"/>
                    </a:cubicBezTo>
                    <a:close/>
                    <a:moveTo>
                      <a:pt x="1758" y="51"/>
                    </a:moveTo>
                    <a:cubicBezTo>
                      <a:pt x="1758" y="51"/>
                      <a:pt x="1758" y="51"/>
                      <a:pt x="1758" y="51"/>
                    </a:cubicBezTo>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35" name="Freeform 15"/>
              <p:cNvSpPr>
                <a:spLocks noEditPoints="1"/>
              </p:cNvSpPr>
              <p:nvPr/>
            </p:nvSpPr>
            <p:spPr bwMode="auto">
              <a:xfrm>
                <a:off x="1785938" y="2681288"/>
                <a:ext cx="455613" cy="987425"/>
              </a:xfrm>
              <a:custGeom>
                <a:avLst/>
                <a:gdLst>
                  <a:gd name="T0" fmla="*/ 138 w 138"/>
                  <a:gd name="T1" fmla="*/ 207 h 300"/>
                  <a:gd name="T2" fmla="*/ 69 w 138"/>
                  <a:gd name="T3" fmla="*/ 300 h 300"/>
                  <a:gd name="T4" fmla="*/ 0 w 138"/>
                  <a:gd name="T5" fmla="*/ 207 h 300"/>
                  <a:gd name="T6" fmla="*/ 0 w 138"/>
                  <a:gd name="T7" fmla="*/ 93 h 300"/>
                  <a:gd name="T8" fmla="*/ 69 w 138"/>
                  <a:gd name="T9" fmla="*/ 0 h 300"/>
                  <a:gd name="T10" fmla="*/ 138 w 138"/>
                  <a:gd name="T11" fmla="*/ 93 h 300"/>
                  <a:gd name="T12" fmla="*/ 138 w 138"/>
                  <a:gd name="T13" fmla="*/ 207 h 300"/>
                  <a:gd name="T14" fmla="*/ 138 w 138"/>
                  <a:gd name="T15" fmla="*/ 207 h 300"/>
                  <a:gd name="T16" fmla="*/ 138 w 138"/>
                  <a:gd name="T17" fmla="*/ 2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300">
                    <a:moveTo>
                      <a:pt x="138" y="207"/>
                    </a:moveTo>
                    <a:cubicBezTo>
                      <a:pt x="138" y="258"/>
                      <a:pt x="107" y="300"/>
                      <a:pt x="69" y="300"/>
                    </a:cubicBezTo>
                    <a:cubicBezTo>
                      <a:pt x="31" y="300"/>
                      <a:pt x="0" y="258"/>
                      <a:pt x="0" y="207"/>
                    </a:cubicBezTo>
                    <a:cubicBezTo>
                      <a:pt x="0" y="93"/>
                      <a:pt x="0" y="93"/>
                      <a:pt x="0" y="93"/>
                    </a:cubicBezTo>
                    <a:cubicBezTo>
                      <a:pt x="0" y="42"/>
                      <a:pt x="31" y="0"/>
                      <a:pt x="69" y="0"/>
                    </a:cubicBezTo>
                    <a:cubicBezTo>
                      <a:pt x="107" y="0"/>
                      <a:pt x="138" y="42"/>
                      <a:pt x="138" y="93"/>
                    </a:cubicBezTo>
                    <a:lnTo>
                      <a:pt x="138" y="207"/>
                    </a:lnTo>
                    <a:close/>
                    <a:moveTo>
                      <a:pt x="138" y="207"/>
                    </a:moveTo>
                    <a:cubicBezTo>
                      <a:pt x="138" y="207"/>
                      <a:pt x="138" y="207"/>
                      <a:pt x="138" y="207"/>
                    </a:cubicBezTo>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6" name="Freeform 16"/>
              <p:cNvSpPr>
                <a:spLocks noEditPoints="1"/>
              </p:cNvSpPr>
              <p:nvPr/>
            </p:nvSpPr>
            <p:spPr bwMode="auto">
              <a:xfrm>
                <a:off x="5156201" y="2681288"/>
                <a:ext cx="458788" cy="987425"/>
              </a:xfrm>
              <a:custGeom>
                <a:avLst/>
                <a:gdLst>
                  <a:gd name="T0" fmla="*/ 139 w 139"/>
                  <a:gd name="T1" fmla="*/ 207 h 300"/>
                  <a:gd name="T2" fmla="*/ 69 w 139"/>
                  <a:gd name="T3" fmla="*/ 300 h 300"/>
                  <a:gd name="T4" fmla="*/ 0 w 139"/>
                  <a:gd name="T5" fmla="*/ 207 h 300"/>
                  <a:gd name="T6" fmla="*/ 0 w 139"/>
                  <a:gd name="T7" fmla="*/ 93 h 300"/>
                  <a:gd name="T8" fmla="*/ 69 w 139"/>
                  <a:gd name="T9" fmla="*/ 0 h 300"/>
                  <a:gd name="T10" fmla="*/ 139 w 139"/>
                  <a:gd name="T11" fmla="*/ 93 h 300"/>
                  <a:gd name="T12" fmla="*/ 139 w 139"/>
                  <a:gd name="T13" fmla="*/ 207 h 300"/>
                  <a:gd name="T14" fmla="*/ 139 w 139"/>
                  <a:gd name="T15" fmla="*/ 207 h 300"/>
                  <a:gd name="T16" fmla="*/ 139 w 139"/>
                  <a:gd name="T17" fmla="*/ 2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300">
                    <a:moveTo>
                      <a:pt x="139" y="207"/>
                    </a:moveTo>
                    <a:cubicBezTo>
                      <a:pt x="139" y="258"/>
                      <a:pt x="107" y="300"/>
                      <a:pt x="69" y="300"/>
                    </a:cubicBezTo>
                    <a:cubicBezTo>
                      <a:pt x="31" y="300"/>
                      <a:pt x="0" y="258"/>
                      <a:pt x="0" y="207"/>
                    </a:cubicBezTo>
                    <a:cubicBezTo>
                      <a:pt x="0" y="93"/>
                      <a:pt x="0" y="93"/>
                      <a:pt x="0" y="93"/>
                    </a:cubicBezTo>
                    <a:cubicBezTo>
                      <a:pt x="0" y="42"/>
                      <a:pt x="31" y="0"/>
                      <a:pt x="69" y="0"/>
                    </a:cubicBezTo>
                    <a:cubicBezTo>
                      <a:pt x="107" y="0"/>
                      <a:pt x="139" y="42"/>
                      <a:pt x="139" y="93"/>
                    </a:cubicBezTo>
                    <a:lnTo>
                      <a:pt x="139" y="207"/>
                    </a:lnTo>
                    <a:close/>
                    <a:moveTo>
                      <a:pt x="139" y="207"/>
                    </a:moveTo>
                    <a:cubicBezTo>
                      <a:pt x="139" y="207"/>
                      <a:pt x="139" y="207"/>
                      <a:pt x="139" y="207"/>
                    </a:cubicBezTo>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Freeform 17"/>
              <p:cNvSpPr>
                <a:spLocks noEditPoints="1"/>
              </p:cNvSpPr>
              <p:nvPr/>
            </p:nvSpPr>
            <p:spPr bwMode="auto">
              <a:xfrm>
                <a:off x="1871663" y="0"/>
                <a:ext cx="3648075" cy="1597025"/>
              </a:xfrm>
              <a:custGeom>
                <a:avLst/>
                <a:gdLst>
                  <a:gd name="T0" fmla="*/ 164 w 1106"/>
                  <a:gd name="T1" fmla="*/ 432 h 485"/>
                  <a:gd name="T2" fmla="*/ 555 w 1106"/>
                  <a:gd name="T3" fmla="*/ 156 h 485"/>
                  <a:gd name="T4" fmla="*/ 946 w 1106"/>
                  <a:gd name="T5" fmla="*/ 432 h 485"/>
                  <a:gd name="T6" fmla="*/ 1033 w 1106"/>
                  <a:gd name="T7" fmla="*/ 485 h 485"/>
                  <a:gd name="T8" fmla="*/ 1106 w 1106"/>
                  <a:gd name="T9" fmla="*/ 432 h 485"/>
                  <a:gd name="T10" fmla="*/ 555 w 1106"/>
                  <a:gd name="T11" fmla="*/ 0 h 485"/>
                  <a:gd name="T12" fmla="*/ 4 w 1106"/>
                  <a:gd name="T13" fmla="*/ 432 h 485"/>
                  <a:gd name="T14" fmla="*/ 77 w 1106"/>
                  <a:gd name="T15" fmla="*/ 478 h 485"/>
                  <a:gd name="T16" fmla="*/ 164 w 1106"/>
                  <a:gd name="T17" fmla="*/ 432 h 485"/>
                  <a:gd name="T18" fmla="*/ 164 w 1106"/>
                  <a:gd name="T19" fmla="*/ 432 h 485"/>
                  <a:gd name="T20" fmla="*/ 164 w 1106"/>
                  <a:gd name="T21" fmla="*/ 432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6" h="485">
                    <a:moveTo>
                      <a:pt x="164" y="432"/>
                    </a:moveTo>
                    <a:cubicBezTo>
                      <a:pt x="224" y="270"/>
                      <a:pt x="376" y="156"/>
                      <a:pt x="555" y="156"/>
                    </a:cubicBezTo>
                    <a:cubicBezTo>
                      <a:pt x="734" y="156"/>
                      <a:pt x="887" y="270"/>
                      <a:pt x="946" y="432"/>
                    </a:cubicBezTo>
                    <a:cubicBezTo>
                      <a:pt x="946" y="432"/>
                      <a:pt x="959" y="485"/>
                      <a:pt x="1033" y="485"/>
                    </a:cubicBezTo>
                    <a:cubicBezTo>
                      <a:pt x="1106" y="485"/>
                      <a:pt x="1106" y="432"/>
                      <a:pt x="1106" y="432"/>
                    </a:cubicBezTo>
                    <a:cubicBezTo>
                      <a:pt x="1041" y="183"/>
                      <a:pt x="819" y="0"/>
                      <a:pt x="555" y="0"/>
                    </a:cubicBezTo>
                    <a:cubicBezTo>
                      <a:pt x="291" y="0"/>
                      <a:pt x="69" y="183"/>
                      <a:pt x="4" y="432"/>
                    </a:cubicBezTo>
                    <a:cubicBezTo>
                      <a:pt x="4" y="432"/>
                      <a:pt x="0" y="478"/>
                      <a:pt x="77" y="478"/>
                    </a:cubicBezTo>
                    <a:cubicBezTo>
                      <a:pt x="153" y="478"/>
                      <a:pt x="164" y="432"/>
                      <a:pt x="164" y="432"/>
                    </a:cubicBezTo>
                    <a:close/>
                    <a:moveTo>
                      <a:pt x="164" y="432"/>
                    </a:moveTo>
                    <a:cubicBezTo>
                      <a:pt x="164" y="432"/>
                      <a:pt x="164" y="432"/>
                      <a:pt x="164" y="432"/>
                    </a:cubicBezTo>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31" name="直接连接符 30"/>
            <p:cNvCxnSpPr/>
            <p:nvPr/>
          </p:nvCxnSpPr>
          <p:spPr>
            <a:xfrm>
              <a:off x="2650293" y="2447311"/>
              <a:ext cx="0" cy="4084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2870992" y="1675055"/>
              <a:ext cx="595035" cy="2062103"/>
            </a:xfrm>
            <a:prstGeom prst="rect">
              <a:avLst/>
            </a:prstGeom>
          </p:spPr>
          <p:txBody>
            <a:bodyPr wrap="none">
              <a:spAutoFit/>
            </a:bodyPr>
            <a:lstStyle/>
            <a:p>
              <a:pPr lvl="0">
                <a:defRPr/>
              </a:pPr>
              <a:r>
                <a:rPr lang="zh-CN" altLang="en-US" sz="3200" dirty="0">
                  <a:solidFill>
                    <a:schemeClr val="tx1">
                      <a:lumMod val="85000"/>
                      <a:lumOff val="15000"/>
                    </a:schemeClr>
                  </a:solidFill>
                  <a:latin typeface="方正正大黑简体" panose="02000000000000000000" pitchFamily="2" charset="-122"/>
                  <a:ea typeface="方正正大黑简体" panose="02000000000000000000" pitchFamily="2" charset="-122"/>
                </a:rPr>
                <a:t>攻</a:t>
              </a:r>
              <a:endParaRPr lang="en-US" altLang="zh-CN" sz="32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lvl="0">
                <a:defRPr/>
              </a:pPr>
              <a:r>
                <a:rPr lang="zh-CN" altLang="en-US" sz="3200" dirty="0">
                  <a:solidFill>
                    <a:schemeClr val="tx1">
                      <a:lumMod val="85000"/>
                      <a:lumOff val="15000"/>
                    </a:schemeClr>
                  </a:solidFill>
                  <a:latin typeface="方正正大黑简体" panose="02000000000000000000" pitchFamily="2" charset="-122"/>
                  <a:ea typeface="方正正大黑简体" panose="02000000000000000000" pitchFamily="2" charset="-122"/>
                </a:rPr>
                <a:t>击</a:t>
              </a:r>
              <a:endParaRPr lang="en-US" altLang="zh-CN" sz="32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lvl="0">
                <a:defRPr/>
              </a:pPr>
              <a:r>
                <a:rPr lang="zh-CN" altLang="en-US" sz="3200" dirty="0">
                  <a:solidFill>
                    <a:schemeClr val="tx1">
                      <a:lumMod val="85000"/>
                      <a:lumOff val="15000"/>
                    </a:schemeClr>
                  </a:solidFill>
                  <a:latin typeface="方正正大黑简体" panose="02000000000000000000" pitchFamily="2" charset="-122"/>
                  <a:ea typeface="方正正大黑简体" panose="02000000000000000000" pitchFamily="2" charset="-122"/>
                </a:rPr>
                <a:t>原</a:t>
              </a:r>
              <a:endParaRPr lang="en-US" altLang="zh-CN" sz="32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lvl="0">
                <a:defRPr/>
              </a:pPr>
              <a:r>
                <a:rPr lang="zh-CN" altLang="en-US" sz="3200" dirty="0">
                  <a:solidFill>
                    <a:schemeClr val="tx1">
                      <a:lumMod val="85000"/>
                      <a:lumOff val="15000"/>
                    </a:schemeClr>
                  </a:solidFill>
                  <a:latin typeface="方正正大黑简体" panose="02000000000000000000" pitchFamily="2" charset="-122"/>
                  <a:ea typeface="方正正大黑简体" panose="02000000000000000000" pitchFamily="2" charset="-122"/>
                </a:rPr>
                <a:t>理</a:t>
              </a:r>
              <a:endParaRPr lang="zh-CN" altLang="en-US" sz="32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grpSp>
      <p:sp>
        <p:nvSpPr>
          <p:cNvPr id="45" name="文本框 44"/>
          <p:cNvSpPr txBox="1"/>
          <p:nvPr/>
        </p:nvSpPr>
        <p:spPr>
          <a:xfrm>
            <a:off x="3125834" y="2396469"/>
            <a:ext cx="2543764" cy="2062103"/>
          </a:xfrm>
          <a:prstGeom prst="round2DiagRect">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a:r>
              <a:rPr lang="zh-CN" altLang="en-US" sz="2000" dirty="0">
                <a:solidFill>
                  <a:schemeClr val="bg1"/>
                </a:solidFill>
                <a:latin typeface="方正正大黑简体" panose="02000000000000000000" pitchFamily="2" charset="-122"/>
                <a:ea typeface="方正正大黑简体" panose="02000000000000000000" pitchFamily="2" charset="-122"/>
              </a:rPr>
              <a:t>目标计算机在处理分片报文的时候，会把先到的分片报文缓存起来，然后一直等待后续的分片报文。</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sp>
        <p:nvSpPr>
          <p:cNvPr id="52" name="文本框 51"/>
          <p:cNvSpPr txBox="1"/>
          <p:nvPr/>
        </p:nvSpPr>
        <p:spPr>
          <a:xfrm>
            <a:off x="5889644" y="1750422"/>
            <a:ext cx="2268376" cy="3405778"/>
          </a:xfrm>
          <a:prstGeom prst="round2DiagRect">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bg1"/>
                </a:solidFill>
              </a:defRPr>
            </a:lvl1pPr>
            <a:lvl2pPr marL="0" lvl="1">
              <a:defRPr sz="2000">
                <a:solidFill>
                  <a:schemeClr val="bg1"/>
                </a:solidFill>
                <a:latin typeface="方正正大黑简体" panose="02000000000000000000" pitchFamily="2" charset="-122"/>
                <a:ea typeface="方正正大黑简体" panose="02000000000000000000" pitchFamily="2" charset="-122"/>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r>
              <a:rPr lang="zh-CN" altLang="en-US" dirty="0"/>
              <a:t>如果攻击者给目标计算机只发送一部分（甚至一片）分片报文，而不发送所有的分片报文，这样目标计算机便会一直等待（直到一个内部计时器到时）。</a:t>
            </a:r>
            <a:endParaRPr lang="zh-CN" altLang="en-US" dirty="0"/>
          </a:p>
        </p:txBody>
      </p:sp>
      <p:sp>
        <p:nvSpPr>
          <p:cNvPr id="53" name="文本框 52"/>
          <p:cNvSpPr txBox="1"/>
          <p:nvPr/>
        </p:nvSpPr>
        <p:spPr>
          <a:xfrm>
            <a:off x="8402610" y="2396469"/>
            <a:ext cx="2561807" cy="2062103"/>
          </a:xfrm>
          <a:prstGeom prst="round2DiagRect">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bg1"/>
                </a:solidFill>
              </a:defRPr>
            </a:lvl1pPr>
            <a:lvl2pPr marL="0" lvl="1">
              <a:defRPr sz="2000">
                <a:solidFill>
                  <a:schemeClr val="bg1"/>
                </a:solidFill>
                <a:latin typeface="方正正大黑简体" panose="02000000000000000000" pitchFamily="2" charset="-122"/>
                <a:ea typeface="方正正大黑简体" panose="02000000000000000000" pitchFamily="2" charset="-122"/>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r>
              <a:rPr lang="zh-CN" altLang="en-US" dirty="0"/>
              <a:t>如果攻击者发送了大量的分片报文，就会消耗掉目标计算机的资源，而导致不能响应正常的</a:t>
            </a:r>
            <a:r>
              <a:rPr lang="en-US" altLang="zh-CN" dirty="0"/>
              <a:t>IP</a:t>
            </a:r>
            <a:r>
              <a:rPr lang="zh-CN" altLang="en-US" dirty="0"/>
              <a:t>报文。</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decel="100000" fill="hold" nodeType="afterEffect">
                                  <p:stCondLst>
                                    <p:cond delay="0"/>
                                  </p:stCondLst>
                                  <p:iterate type="wd">
                                    <p:tmPct val="10000"/>
                                  </p:iterate>
                                  <p:childTnLst>
                                    <p:set>
                                      <p:cBhvr>
                                        <p:cTn id="12" dur="1" fill="hold">
                                          <p:stCondLst>
                                            <p:cond delay="0"/>
                                          </p:stCondLst>
                                        </p:cTn>
                                        <p:tgtEl>
                                          <p:spTgt spid="21"/>
                                        </p:tgtEl>
                                        <p:attrNameLst>
                                          <p:attrName>style.visibility</p:attrName>
                                        </p:attrNameLst>
                                      </p:cBhvr>
                                      <p:to>
                                        <p:strVal val="visible"/>
                                      </p:to>
                                    </p:set>
                                    <p:animEffect transition="in" filter="fade">
                                      <p:cBhvr>
                                        <p:cTn id="13" dur="500">
                                          <p:stCondLst>
                                            <p:cond delay="0"/>
                                          </p:stCondLst>
                                        </p:cTn>
                                        <p:tgtEl>
                                          <p:spTgt spid="21"/>
                                        </p:tgtEl>
                                      </p:cBhvr>
                                    </p:animEffect>
                                    <p:set>
                                      <p:cBhvr>
                                        <p:cTn id="14" dur="500" fill="hold">
                                          <p:stCondLst>
                                            <p:cond delay="500"/>
                                          </p:stCondLst>
                                        </p:cTn>
                                        <p:tgtEl>
                                          <p:spTgt spid="21"/>
                                        </p:tgtEl>
                                        <p:attrNameLst>
                                          <p:attrName>style.visibility</p:attrName>
                                        </p:attrNameLst>
                                      </p:cBhvr>
                                      <p:to>
                                        <p:strVal val="visible"/>
                                      </p:to>
                                    </p:set>
                                    <p:anim to="0" calcmode="lin" valueType="num">
                                      <p:cBhvr>
                                        <p:cTn id="15" dur="1000" decel="100000" fill="hold">
                                          <p:stCondLst>
                                            <p:cond delay="0"/>
                                          </p:stCondLst>
                                        </p:cTn>
                                        <p:tgtEl>
                                          <p:spTgt spid="21"/>
                                        </p:tgtEl>
                                        <p:attrNameLst>
                                          <p:attrName>ppt_y</p:attrName>
                                        </p:attrNameLst>
                                      </p:cBhvr>
                                      <p:tavLst>
                                        <p:tav tm="0">
                                          <p:val>
                                            <p:strVal val="ppt_y+((ceil(rand(-2)+1))+(rand(2)-1))*0.125"/>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1000"/>
                                        <p:tgtEl>
                                          <p:spTgt spid="45"/>
                                        </p:tgtEl>
                                      </p:cBhvr>
                                    </p:animEffect>
                                    <p:anim calcmode="lin" valueType="num">
                                      <p:cBhvr>
                                        <p:cTn id="20" dur="1000" fill="hold"/>
                                        <p:tgtEl>
                                          <p:spTgt spid="45"/>
                                        </p:tgtEl>
                                        <p:attrNameLst>
                                          <p:attrName>ppt_x</p:attrName>
                                        </p:attrNameLst>
                                      </p:cBhvr>
                                      <p:tavLst>
                                        <p:tav tm="0">
                                          <p:val>
                                            <p:strVal val="#ppt_x"/>
                                          </p:val>
                                        </p:tav>
                                        <p:tav tm="100000">
                                          <p:val>
                                            <p:strVal val="#ppt_x"/>
                                          </p:val>
                                        </p:tav>
                                      </p:tavLst>
                                    </p:anim>
                                    <p:anim calcmode="lin" valueType="num">
                                      <p:cBhvr>
                                        <p:cTn id="21" dur="1000" fill="hold"/>
                                        <p:tgtEl>
                                          <p:spTgt spid="45"/>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1000"/>
                                        <p:tgtEl>
                                          <p:spTgt spid="52"/>
                                        </p:tgtEl>
                                      </p:cBhvr>
                                    </p:animEffect>
                                    <p:anim calcmode="lin" valueType="num">
                                      <p:cBhvr>
                                        <p:cTn id="26" dur="1000" fill="hold"/>
                                        <p:tgtEl>
                                          <p:spTgt spid="52"/>
                                        </p:tgtEl>
                                        <p:attrNameLst>
                                          <p:attrName>ppt_x</p:attrName>
                                        </p:attrNameLst>
                                      </p:cBhvr>
                                      <p:tavLst>
                                        <p:tav tm="0">
                                          <p:val>
                                            <p:strVal val="#ppt_x"/>
                                          </p:val>
                                        </p:tav>
                                        <p:tav tm="100000">
                                          <p:val>
                                            <p:strVal val="#ppt_x"/>
                                          </p:val>
                                        </p:tav>
                                      </p:tavLst>
                                    </p:anim>
                                    <p:anim calcmode="lin" valueType="num">
                                      <p:cBhvr>
                                        <p:cTn id="27" dur="1000" fill="hold"/>
                                        <p:tgtEl>
                                          <p:spTgt spid="52"/>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42" presetClass="entr" presetSubtype="0" fill="hold" grpId="0"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1000"/>
                                        <p:tgtEl>
                                          <p:spTgt spid="53"/>
                                        </p:tgtEl>
                                      </p:cBhvr>
                                    </p:animEffect>
                                    <p:anim calcmode="lin" valueType="num">
                                      <p:cBhvr>
                                        <p:cTn id="32" dur="1000" fill="hold"/>
                                        <p:tgtEl>
                                          <p:spTgt spid="53"/>
                                        </p:tgtEl>
                                        <p:attrNameLst>
                                          <p:attrName>ppt_x</p:attrName>
                                        </p:attrNameLst>
                                      </p:cBhvr>
                                      <p:tavLst>
                                        <p:tav tm="0">
                                          <p:val>
                                            <p:strVal val="#ppt_x"/>
                                          </p:val>
                                        </p:tav>
                                        <p:tav tm="100000">
                                          <p:val>
                                            <p:strVal val="#ppt_x"/>
                                          </p:val>
                                        </p:tav>
                                      </p:tavLst>
                                    </p:anim>
                                    <p:anim calcmode="lin" valueType="num">
                                      <p:cBhvr>
                                        <p:cTn id="33"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45" grpId="0" animBg="1"/>
      <p:bldP spid="52" grpId="0" animBg="1"/>
      <p:bldP spid="5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4225292" y="653569"/>
            <a:ext cx="3741410"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分片攻击的防御</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7" name="文本框 26"/>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强制丢弃</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IP</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分片报文</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8" name="PA-矩形 4"/>
          <p:cNvSpPr>
            <a:spLocks noChangeArrowheads="1"/>
          </p:cNvSpPr>
          <p:nvPr>
            <p:custDataLst>
              <p:tags r:id="rId3"/>
            </p:custDataLst>
          </p:nvPr>
        </p:nvSpPr>
        <p:spPr bwMode="auto">
          <a:xfrm>
            <a:off x="1491464" y="2244805"/>
            <a:ext cx="9495064"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发送方探测路径最小</a:t>
            </a:r>
            <a:r>
              <a:rPr lang="en-US" altLang="zh-CN" sz="2400" dirty="0">
                <a:solidFill>
                  <a:srgbClr val="FF0000"/>
                </a:solidFill>
                <a:latin typeface="方正正大黑简体" panose="02000000000000000000" pitchFamily="2" charset="-122"/>
                <a:ea typeface="方正正大黑简体" panose="02000000000000000000" pitchFamily="2" charset="-122"/>
              </a:rPr>
              <a:t>MTU</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，避免分片</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332230" lvl="2" indent="-342900">
              <a:lnSpc>
                <a:spcPct val="15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给报文打上不分片的标记，路由器如果无法传输，将丢弃报文，并返回一个</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ICMP</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差错报文（</a:t>
            </a:r>
            <a:r>
              <a:rPr lang="en-US" altLang="zh-CN" sz="2000" dirty="0">
                <a:solidFill>
                  <a:srgbClr val="FF0000"/>
                </a:solidFill>
                <a:latin typeface="方正正大黑简体" panose="02000000000000000000" pitchFamily="2" charset="-122"/>
                <a:ea typeface="方正正大黑简体" panose="02000000000000000000" pitchFamily="2" charset="-122"/>
              </a:rPr>
              <a:t>type 3,code 4</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），通知报文发起者丢弃原因，报文发起者将发送比较小的报文</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332230" lvl="2" indent="-342900">
              <a:lnSpc>
                <a:spcPct val="15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通过多次上述报文协商，将得到对于某一个固定路径上的最小</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MTU</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值</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丢弃</a:t>
            </a:r>
            <a:r>
              <a:rPr lang="zh-CN" altLang="en-US" sz="2400" dirty="0">
                <a:solidFill>
                  <a:srgbClr val="FF0000"/>
                </a:solidFill>
                <a:latin typeface="方正正大黑简体" panose="02000000000000000000" pitchFamily="2" charset="-122"/>
                <a:ea typeface="方正正大黑简体" panose="02000000000000000000" pitchFamily="2" charset="-122"/>
              </a:rPr>
              <a:t>过短报文</a:t>
            </a:r>
            <a:endParaRPr lang="zh-CN" altLang="en-US" sz="2400" dirty="0">
              <a:solidFill>
                <a:srgbClr val="FF0000"/>
              </a:solidFill>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包过滤设备先重组再过滤</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7"/>
                                        </p:tgtEl>
                                        <p:attrNameLst>
                                          <p:attrName>style.visibility</p:attrName>
                                        </p:attrNameLst>
                                      </p:cBhvr>
                                      <p:to>
                                        <p:strVal val="visible"/>
                                      </p:to>
                                    </p:set>
                                    <p:anim to="0" calcmode="lin" valueType="num">
                                      <p:cBhvr>
                                        <p:cTn id="13" dur="500" decel="100000" fill="hold">
                                          <p:stCondLst>
                                            <p:cond delay="0"/>
                                          </p:stCondLst>
                                        </p:cTn>
                                        <p:tgtEl>
                                          <p:spTgt spid="27"/>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7"/>
                                        </p:tgtEl>
                                      </p:cBhvr>
                                    </p:animEffect>
                                    <p:animScale>
                                      <p:cBhvr>
                                        <p:cTn id="15" dur="500" decel="100000" fill="hold">
                                          <p:stCondLst>
                                            <p:cond delay="0"/>
                                          </p:stCondLst>
                                        </p:cTn>
                                        <p:tgtEl>
                                          <p:spTgt spid="27"/>
                                        </p:tgtEl>
                                      </p:cBhvr>
                                      <p:by x="100000" y="100000"/>
                                      <p:from x="110000" y="110000"/>
                                      <p:to x="100000" y="100000"/>
                                    </p:animScale>
                                  </p:childTnLst>
                                </p:cTn>
                              </p:par>
                            </p:childTnLst>
                          </p:cTn>
                        </p:par>
                        <p:par>
                          <p:cTn id="16" fill="hold">
                            <p:stCondLst>
                              <p:cond delay="9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8"/>
                                        </p:tgtEl>
                                        <p:attrNameLst>
                                          <p:attrName>style.visibility</p:attrName>
                                        </p:attrNameLst>
                                      </p:cBhvr>
                                      <p:to>
                                        <p:strVal val="visible"/>
                                      </p:to>
                                    </p:set>
                                    <p:anim to="0" calcmode="lin" valueType="num">
                                      <p:cBhvr>
                                        <p:cTn id="19" dur="500" decel="100000" fill="hold">
                                          <p:stCondLst>
                                            <p:cond delay="0"/>
                                          </p:stCondLst>
                                        </p:cTn>
                                        <p:tgtEl>
                                          <p:spTgt spid="28"/>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28"/>
                                        </p:tgtEl>
                                      </p:cBhvr>
                                    </p:animEffect>
                                    <p:animScale>
                                      <p:cBhvr>
                                        <p:cTn id="21" dur="500" decel="100000" fill="hold">
                                          <p:stCondLst>
                                            <p:cond delay="0"/>
                                          </p:stCondLst>
                                        </p:cTn>
                                        <p:tgtEl>
                                          <p:spTgt spid="28"/>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7" grpId="0"/>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4686958" y="653569"/>
            <a:ext cx="2818079"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安全性小结</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graphicFrame>
        <p:nvGraphicFramePr>
          <p:cNvPr id="17" name="内容占位符 5"/>
          <p:cNvGraphicFramePr/>
          <p:nvPr/>
        </p:nvGraphicFramePr>
        <p:xfrm>
          <a:off x="1766048" y="1494039"/>
          <a:ext cx="8776446" cy="4392486"/>
        </p:xfrm>
        <a:graphic>
          <a:graphicData uri="http://schemas.openxmlformats.org/drawingml/2006/table">
            <a:tbl>
              <a:tblPr>
                <a:tableStyleId>{8FD4443E-F989-4FC4-A0C8-D5A2AF1F390B}</a:tableStyleId>
              </a:tblPr>
              <a:tblGrid>
                <a:gridCol w="2554869"/>
                <a:gridCol w="3027992"/>
                <a:gridCol w="3193585"/>
              </a:tblGrid>
              <a:tr h="627498">
                <a:tc>
                  <a:txBody>
                    <a:bodyPr/>
                    <a:lstStyle/>
                    <a:p>
                      <a:pPr marL="0" algn="ctr" defTabSz="914400" rtl="0" eaLnBrk="1" fontAlgn="ctr" latinLnBrk="0" hangingPunct="1"/>
                      <a:r>
                        <a:rPr lang="en-US" sz="2000" b="0" kern="100" dirty="0">
                          <a:solidFill>
                            <a:schemeClr val="lt1"/>
                          </a:solidFill>
                          <a:effectLst/>
                          <a:latin typeface="方正正大黑简体" panose="02000000000000000000" pitchFamily="2" charset="-122"/>
                          <a:ea typeface="方正正大黑简体" panose="02000000000000000000" pitchFamily="2" charset="-122"/>
                          <a:cs typeface="+mn-cs"/>
                        </a:rPr>
                        <a:t>IP</a:t>
                      </a:r>
                      <a:r>
                        <a:rPr lang="zh-CN" altLang="en-US" sz="2000" b="0" kern="100" dirty="0">
                          <a:solidFill>
                            <a:schemeClr val="lt1"/>
                          </a:solidFill>
                          <a:effectLst/>
                          <a:latin typeface="方正正大黑简体" panose="02000000000000000000" pitchFamily="2" charset="-122"/>
                          <a:ea typeface="方正正大黑简体" panose="02000000000000000000" pitchFamily="2" charset="-122"/>
                          <a:cs typeface="+mn-cs"/>
                        </a:rPr>
                        <a:t>协议特点</a:t>
                      </a:r>
                      <a:endParaRPr lang="zh-CN" altLang="en-US" sz="2000" b="0" kern="100" dirty="0">
                        <a:solidFill>
                          <a:schemeClr val="lt1"/>
                        </a:solidFill>
                        <a:effectLst/>
                        <a:latin typeface="方正正大黑简体" panose="02000000000000000000" pitchFamily="2" charset="-122"/>
                        <a:ea typeface="方正正大黑简体" panose="02000000000000000000" pitchFamily="2" charset="-122"/>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marL="0" algn="ctr" defTabSz="914400" rtl="0" eaLnBrk="1" fontAlgn="ctr" latinLnBrk="0" hangingPunct="1"/>
                      <a:r>
                        <a:rPr lang="en-US" sz="2000" b="0" kern="100" dirty="0">
                          <a:solidFill>
                            <a:schemeClr val="lt1"/>
                          </a:solidFill>
                          <a:effectLst/>
                          <a:latin typeface="方正正大黑简体" panose="02000000000000000000" pitchFamily="2" charset="-122"/>
                          <a:ea typeface="方正正大黑简体" panose="02000000000000000000" pitchFamily="2" charset="-122"/>
                          <a:cs typeface="+mn-cs"/>
                        </a:rPr>
                        <a:t>IP</a:t>
                      </a:r>
                      <a:r>
                        <a:rPr lang="zh-CN" altLang="en-US" sz="2000" b="0" kern="100" dirty="0">
                          <a:solidFill>
                            <a:schemeClr val="lt1"/>
                          </a:solidFill>
                          <a:effectLst/>
                          <a:latin typeface="方正正大黑简体" panose="02000000000000000000" pitchFamily="2" charset="-122"/>
                          <a:ea typeface="方正正大黑简体" panose="02000000000000000000" pitchFamily="2" charset="-122"/>
                          <a:cs typeface="+mn-cs"/>
                        </a:rPr>
                        <a:t>安全问题</a:t>
                      </a:r>
                      <a:endParaRPr lang="zh-CN" altLang="en-US" sz="2000" b="0" kern="100" dirty="0">
                        <a:solidFill>
                          <a:schemeClr val="lt1"/>
                        </a:solidFill>
                        <a:effectLst/>
                        <a:latin typeface="方正正大黑简体" panose="02000000000000000000" pitchFamily="2" charset="-122"/>
                        <a:ea typeface="方正正大黑简体" panose="02000000000000000000" pitchFamily="2" charset="-122"/>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marL="0" algn="ctr" defTabSz="914400" rtl="0" eaLnBrk="1" fontAlgn="ctr" latinLnBrk="0" hangingPunct="1"/>
                      <a:r>
                        <a:rPr lang="zh-CN" altLang="en-US" sz="2000" b="0" kern="100" dirty="0">
                          <a:solidFill>
                            <a:schemeClr val="lt1"/>
                          </a:solidFill>
                          <a:effectLst/>
                          <a:latin typeface="方正正大黑简体" panose="02000000000000000000" pitchFamily="2" charset="-122"/>
                          <a:ea typeface="方正正大黑简体" panose="02000000000000000000" pitchFamily="2" charset="-122"/>
                          <a:cs typeface="+mn-cs"/>
                        </a:rPr>
                        <a:t>防范措施</a:t>
                      </a:r>
                      <a:endParaRPr lang="zh-CN" altLang="en-US" sz="2000" b="0" kern="100" dirty="0">
                        <a:solidFill>
                          <a:schemeClr val="lt1"/>
                        </a:solidFill>
                        <a:effectLst/>
                        <a:latin typeface="方正正大黑简体" panose="02000000000000000000" pitchFamily="2" charset="-122"/>
                        <a:ea typeface="方正正大黑简体" panose="02000000000000000000" pitchFamily="2" charset="-122"/>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r>
              <a:tr h="627498">
                <a:tc>
                  <a:txBody>
                    <a:bodyPr/>
                    <a:lstStyle/>
                    <a:p>
                      <a:pPr algn="ctr" fontAlgn="ctr"/>
                      <a:r>
                        <a:rPr lang="en-US" sz="2000" b="0" kern="100" dirty="0">
                          <a:solidFill>
                            <a:schemeClr val="dk1"/>
                          </a:solidFill>
                          <a:effectLst/>
                          <a:latin typeface="方正正大黑简体" panose="02000000000000000000" pitchFamily="2" charset="-122"/>
                          <a:ea typeface="方正正大黑简体" panose="02000000000000000000" pitchFamily="2" charset="-122"/>
                          <a:cs typeface="+mn-cs"/>
                        </a:rPr>
                        <a:t>IP</a:t>
                      </a:r>
                      <a:r>
                        <a:rPr lang="zh-CN" altLang="en-US" sz="2000" b="0" kern="100" dirty="0">
                          <a:solidFill>
                            <a:schemeClr val="dk1"/>
                          </a:solidFill>
                          <a:effectLst/>
                          <a:latin typeface="方正正大黑简体" panose="02000000000000000000" pitchFamily="2" charset="-122"/>
                          <a:ea typeface="方正正大黑简体" panose="02000000000000000000" pitchFamily="2" charset="-122"/>
                          <a:cs typeface="+mn-cs"/>
                        </a:rPr>
                        <a:t>未验证</a:t>
                      </a:r>
                      <a:r>
                        <a:rPr lang="en-US" sz="2000" b="0" kern="100" dirty="0">
                          <a:solidFill>
                            <a:schemeClr val="dk1"/>
                          </a:solidFill>
                          <a:effectLst/>
                          <a:latin typeface="方正正大黑简体" panose="02000000000000000000" pitchFamily="2" charset="-122"/>
                          <a:ea typeface="方正正大黑简体" panose="02000000000000000000" pitchFamily="2" charset="-122"/>
                          <a:cs typeface="+mn-cs"/>
                        </a:rPr>
                        <a:t>IP</a:t>
                      </a:r>
                      <a:endParaRPr lang="en-US" sz="2000" b="0" kern="100" dirty="0">
                        <a:solidFill>
                          <a:schemeClr val="dk1"/>
                        </a:solidFill>
                        <a:effectLst/>
                        <a:latin typeface="方正正大黑简体" panose="02000000000000000000" pitchFamily="2" charset="-122"/>
                        <a:ea typeface="方正正大黑简体" panose="02000000000000000000" pitchFamily="2" charset="-122"/>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fontAlgn="ctr"/>
                      <a:r>
                        <a:rPr lang="en-US" sz="2000" b="0" kern="100" dirty="0">
                          <a:solidFill>
                            <a:schemeClr val="dk1"/>
                          </a:solidFill>
                          <a:effectLst/>
                          <a:latin typeface="方正正大黑简体" panose="02000000000000000000" pitchFamily="2" charset="-122"/>
                          <a:ea typeface="方正正大黑简体" panose="02000000000000000000" pitchFamily="2" charset="-122"/>
                          <a:cs typeface="+mn-cs"/>
                        </a:rPr>
                        <a:t>IP</a:t>
                      </a:r>
                      <a:r>
                        <a:rPr lang="zh-CN" altLang="en-US" sz="2000" b="0" kern="100" dirty="0">
                          <a:solidFill>
                            <a:schemeClr val="dk1"/>
                          </a:solidFill>
                          <a:effectLst/>
                          <a:latin typeface="方正正大黑简体" panose="02000000000000000000" pitchFamily="2" charset="-122"/>
                          <a:ea typeface="方正正大黑简体" panose="02000000000000000000" pitchFamily="2" charset="-122"/>
                          <a:cs typeface="+mn-cs"/>
                        </a:rPr>
                        <a:t>欺骗攻击</a:t>
                      </a:r>
                      <a:endParaRPr lang="zh-CN" altLang="en-US" sz="2000" b="0" kern="100" dirty="0">
                        <a:solidFill>
                          <a:schemeClr val="dk1"/>
                        </a:solidFill>
                        <a:effectLst/>
                        <a:latin typeface="方正正大黑简体" panose="02000000000000000000" pitchFamily="2" charset="-122"/>
                        <a:ea typeface="方正正大黑简体" panose="02000000000000000000" pitchFamily="2" charset="-122"/>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fontAlgn="ctr"/>
                      <a:r>
                        <a:rPr lang="zh-CN" altLang="en-US" sz="2000" b="0" kern="100">
                          <a:solidFill>
                            <a:schemeClr val="dk1"/>
                          </a:solidFill>
                          <a:effectLst/>
                          <a:latin typeface="方正正大黑简体" panose="02000000000000000000" pitchFamily="2" charset="-122"/>
                          <a:ea typeface="方正正大黑简体" panose="02000000000000000000" pitchFamily="2" charset="-122"/>
                          <a:cs typeface="+mn-cs"/>
                        </a:rPr>
                        <a:t>源、目的地址鉴别机制</a:t>
                      </a:r>
                      <a:endParaRPr lang="zh-CN" altLang="en-US" sz="2000" b="0" kern="100">
                        <a:solidFill>
                          <a:schemeClr val="dk1"/>
                        </a:solidFill>
                        <a:effectLst/>
                        <a:latin typeface="方正正大黑简体" panose="02000000000000000000" pitchFamily="2" charset="-122"/>
                        <a:ea typeface="方正正大黑简体" panose="02000000000000000000" pitchFamily="2" charset="-122"/>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627498">
                <a:tc>
                  <a:txBody>
                    <a:bodyPr/>
                    <a:lstStyle/>
                    <a:p>
                      <a:pPr algn="ctr" fontAlgn="ctr"/>
                      <a:r>
                        <a:rPr lang="en-US" altLang="zh-CN" sz="2000" b="0" kern="100" dirty="0">
                          <a:solidFill>
                            <a:schemeClr val="dk1"/>
                          </a:solidFill>
                          <a:effectLst/>
                          <a:latin typeface="方正正大黑简体" panose="02000000000000000000" pitchFamily="2" charset="-122"/>
                          <a:ea typeface="方正正大黑简体" panose="02000000000000000000" pitchFamily="2" charset="-122"/>
                          <a:cs typeface="+mn-cs"/>
                        </a:rPr>
                        <a:t>IP</a:t>
                      </a:r>
                      <a:r>
                        <a:rPr lang="zh-CN" altLang="en-US" sz="2000" b="0" kern="100" dirty="0">
                          <a:solidFill>
                            <a:schemeClr val="dk1"/>
                          </a:solidFill>
                          <a:effectLst/>
                          <a:latin typeface="方正正大黑简体" panose="02000000000000000000" pitchFamily="2" charset="-122"/>
                          <a:ea typeface="方正正大黑简体" panose="02000000000000000000" pitchFamily="2" charset="-122"/>
                          <a:cs typeface="+mn-cs"/>
                        </a:rPr>
                        <a:t>定向广播</a:t>
                      </a:r>
                      <a:endParaRPr lang="zh-CN" altLang="en-US" sz="2000" b="0" kern="100" dirty="0">
                        <a:solidFill>
                          <a:schemeClr val="dk1"/>
                        </a:solidFill>
                        <a:effectLst/>
                        <a:latin typeface="方正正大黑简体" panose="02000000000000000000" pitchFamily="2" charset="-122"/>
                        <a:ea typeface="方正正大黑简体" panose="02000000000000000000" pitchFamily="2" charset="-122"/>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fontAlgn="ctr"/>
                      <a:r>
                        <a:rPr lang="zh-CN" altLang="en-US" sz="2000" b="0" kern="100" dirty="0">
                          <a:solidFill>
                            <a:schemeClr val="dk1"/>
                          </a:solidFill>
                          <a:effectLst/>
                          <a:latin typeface="方正正大黑简体" panose="02000000000000000000" pitchFamily="2" charset="-122"/>
                          <a:ea typeface="方正正大黑简体" panose="02000000000000000000" pitchFamily="2" charset="-122"/>
                          <a:cs typeface="+mn-cs"/>
                        </a:rPr>
                        <a:t>定向广播攻击</a:t>
                      </a:r>
                      <a:endParaRPr lang="zh-CN" altLang="en-US" sz="2000" b="0" kern="100" dirty="0">
                        <a:solidFill>
                          <a:schemeClr val="dk1"/>
                        </a:solidFill>
                        <a:effectLst/>
                        <a:latin typeface="方正正大黑简体" panose="02000000000000000000" pitchFamily="2" charset="-122"/>
                        <a:ea typeface="方正正大黑简体" panose="02000000000000000000" pitchFamily="2" charset="-122"/>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fontAlgn="ctr"/>
                      <a:r>
                        <a:rPr lang="zh-CN" altLang="en-US" sz="2000" b="0" kern="100">
                          <a:solidFill>
                            <a:schemeClr val="dk1"/>
                          </a:solidFill>
                          <a:effectLst/>
                          <a:latin typeface="方正正大黑简体" panose="02000000000000000000" pitchFamily="2" charset="-122"/>
                          <a:ea typeface="方正正大黑简体" panose="02000000000000000000" pitchFamily="2" charset="-122"/>
                          <a:cs typeface="+mn-cs"/>
                        </a:rPr>
                        <a:t>禁止定向广播</a:t>
                      </a:r>
                      <a:endParaRPr lang="zh-CN" altLang="en-US" sz="2000" b="0" kern="100">
                        <a:solidFill>
                          <a:schemeClr val="dk1"/>
                        </a:solidFill>
                        <a:effectLst/>
                        <a:latin typeface="方正正大黑简体" panose="02000000000000000000" pitchFamily="2" charset="-122"/>
                        <a:ea typeface="方正正大黑简体" panose="02000000000000000000" pitchFamily="2" charset="-122"/>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627498">
                <a:tc>
                  <a:txBody>
                    <a:bodyPr/>
                    <a:lstStyle/>
                    <a:p>
                      <a:pPr algn="ctr" fontAlgn="ctr"/>
                      <a:r>
                        <a:rPr lang="zh-CN" altLang="en-US" sz="2000" b="0" kern="100">
                          <a:solidFill>
                            <a:schemeClr val="dk1"/>
                          </a:solidFill>
                          <a:effectLst/>
                          <a:latin typeface="方正正大黑简体" panose="02000000000000000000" pitchFamily="2" charset="-122"/>
                          <a:ea typeface="方正正大黑简体" panose="02000000000000000000" pitchFamily="2" charset="-122"/>
                          <a:cs typeface="+mn-cs"/>
                        </a:rPr>
                        <a:t>数据未加密</a:t>
                      </a:r>
                      <a:endParaRPr lang="zh-CN" altLang="en-US" sz="2000" b="0" kern="100">
                        <a:solidFill>
                          <a:schemeClr val="dk1"/>
                        </a:solidFill>
                        <a:effectLst/>
                        <a:latin typeface="方正正大黑简体" panose="02000000000000000000" pitchFamily="2" charset="-122"/>
                        <a:ea typeface="方正正大黑简体" panose="02000000000000000000" pitchFamily="2" charset="-122"/>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fontAlgn="ctr"/>
                      <a:r>
                        <a:rPr lang="zh-CN" altLang="en-US" sz="2000" b="0" kern="100" dirty="0">
                          <a:solidFill>
                            <a:schemeClr val="dk1"/>
                          </a:solidFill>
                          <a:effectLst/>
                          <a:latin typeface="方正正大黑简体" panose="02000000000000000000" pitchFamily="2" charset="-122"/>
                          <a:ea typeface="方正正大黑简体" panose="02000000000000000000" pitchFamily="2" charset="-122"/>
                          <a:cs typeface="+mn-cs"/>
                        </a:rPr>
                        <a:t>数据监听、窃听</a:t>
                      </a:r>
                      <a:endParaRPr lang="zh-CN" altLang="en-US" sz="2000" b="0" kern="100" dirty="0">
                        <a:solidFill>
                          <a:schemeClr val="dk1"/>
                        </a:solidFill>
                        <a:effectLst/>
                        <a:latin typeface="方正正大黑简体" panose="02000000000000000000" pitchFamily="2" charset="-122"/>
                        <a:ea typeface="方正正大黑简体" panose="02000000000000000000" pitchFamily="2" charset="-122"/>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fontAlgn="ctr"/>
                      <a:r>
                        <a:rPr lang="zh-CN" altLang="en-US" sz="2000" b="0" kern="100" dirty="0">
                          <a:solidFill>
                            <a:schemeClr val="dk1"/>
                          </a:solidFill>
                          <a:effectLst/>
                          <a:latin typeface="方正正大黑简体" panose="02000000000000000000" pitchFamily="2" charset="-122"/>
                          <a:ea typeface="方正正大黑简体" panose="02000000000000000000" pitchFamily="2" charset="-122"/>
                          <a:cs typeface="+mn-cs"/>
                        </a:rPr>
                        <a:t>数据加密</a:t>
                      </a:r>
                      <a:endParaRPr lang="zh-CN" altLang="en-US" sz="2000" b="0" kern="100" dirty="0">
                        <a:solidFill>
                          <a:schemeClr val="dk1"/>
                        </a:solidFill>
                        <a:effectLst/>
                        <a:latin typeface="方正正大黑简体" panose="02000000000000000000" pitchFamily="2" charset="-122"/>
                        <a:ea typeface="方正正大黑简体" panose="02000000000000000000" pitchFamily="2" charset="-122"/>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627498">
                <a:tc>
                  <a:txBody>
                    <a:bodyPr/>
                    <a:lstStyle/>
                    <a:p>
                      <a:pPr algn="ctr" fontAlgn="ctr"/>
                      <a:r>
                        <a:rPr lang="en-US" altLang="zh-CN" sz="2000" b="0" kern="100" dirty="0">
                          <a:solidFill>
                            <a:schemeClr val="dk1"/>
                          </a:solidFill>
                          <a:effectLst/>
                          <a:latin typeface="方正正大黑简体" panose="02000000000000000000" pitchFamily="2" charset="-122"/>
                          <a:ea typeface="方正正大黑简体" panose="02000000000000000000" pitchFamily="2" charset="-122"/>
                          <a:cs typeface="+mn-cs"/>
                        </a:rPr>
                        <a:t>IP</a:t>
                      </a:r>
                      <a:r>
                        <a:rPr lang="zh-CN" altLang="en-US" sz="2000" b="0" kern="100" dirty="0">
                          <a:solidFill>
                            <a:schemeClr val="dk1"/>
                          </a:solidFill>
                          <a:effectLst/>
                          <a:latin typeface="方正正大黑简体" panose="02000000000000000000" pitchFamily="2" charset="-122"/>
                          <a:ea typeface="方正正大黑简体" panose="02000000000000000000" pitchFamily="2" charset="-122"/>
                          <a:cs typeface="+mn-cs"/>
                        </a:rPr>
                        <a:t>首部校验</a:t>
                      </a:r>
                      <a:endParaRPr lang="zh-CN" altLang="en-US" sz="2000" b="0" kern="100" dirty="0">
                        <a:solidFill>
                          <a:schemeClr val="dk1"/>
                        </a:solidFill>
                        <a:effectLst/>
                        <a:latin typeface="方正正大黑简体" panose="02000000000000000000" pitchFamily="2" charset="-122"/>
                        <a:ea typeface="方正正大黑简体" panose="02000000000000000000" pitchFamily="2" charset="-122"/>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fontAlgn="ctr"/>
                      <a:r>
                        <a:rPr lang="en-US" sz="2000" b="0" kern="100" dirty="0">
                          <a:solidFill>
                            <a:schemeClr val="dk1"/>
                          </a:solidFill>
                          <a:effectLst/>
                          <a:latin typeface="方正正大黑简体" panose="02000000000000000000" pitchFamily="2" charset="-122"/>
                          <a:ea typeface="方正正大黑简体" panose="02000000000000000000" pitchFamily="2" charset="-122"/>
                          <a:cs typeface="+mn-cs"/>
                        </a:rPr>
                        <a:t>IP</a:t>
                      </a:r>
                      <a:r>
                        <a:rPr lang="zh-CN" altLang="en-US" sz="2000" b="0" kern="100" dirty="0">
                          <a:solidFill>
                            <a:schemeClr val="dk1"/>
                          </a:solidFill>
                          <a:effectLst/>
                          <a:latin typeface="方正正大黑简体" panose="02000000000000000000" pitchFamily="2" charset="-122"/>
                          <a:ea typeface="方正正大黑简体" panose="02000000000000000000" pitchFamily="2" charset="-122"/>
                          <a:cs typeface="+mn-cs"/>
                        </a:rPr>
                        <a:t>数据篡改</a:t>
                      </a:r>
                      <a:endParaRPr lang="zh-CN" altLang="en-US" sz="2000" b="0" kern="100" dirty="0">
                        <a:solidFill>
                          <a:schemeClr val="dk1"/>
                        </a:solidFill>
                        <a:effectLst/>
                        <a:latin typeface="方正正大黑简体" panose="02000000000000000000" pitchFamily="2" charset="-122"/>
                        <a:ea typeface="方正正大黑简体" panose="02000000000000000000" pitchFamily="2" charset="-122"/>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fontAlgn="ctr"/>
                      <a:r>
                        <a:rPr lang="zh-CN" altLang="en-US" sz="2000" b="0" kern="100" dirty="0">
                          <a:solidFill>
                            <a:schemeClr val="dk1"/>
                          </a:solidFill>
                          <a:effectLst/>
                          <a:latin typeface="方正正大黑简体" panose="02000000000000000000" pitchFamily="2" charset="-122"/>
                          <a:ea typeface="方正正大黑简体" panose="02000000000000000000" pitchFamily="2" charset="-122"/>
                          <a:cs typeface="+mn-cs"/>
                        </a:rPr>
                        <a:t>完整性校验</a:t>
                      </a:r>
                      <a:endParaRPr lang="zh-CN" altLang="en-US" sz="2000" b="0" kern="100" dirty="0">
                        <a:solidFill>
                          <a:schemeClr val="dk1"/>
                        </a:solidFill>
                        <a:effectLst/>
                        <a:latin typeface="方正正大黑简体" panose="02000000000000000000" pitchFamily="2" charset="-122"/>
                        <a:ea typeface="方正正大黑简体" panose="02000000000000000000" pitchFamily="2" charset="-122"/>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627498">
                <a:tc>
                  <a:txBody>
                    <a:bodyPr/>
                    <a:lstStyle/>
                    <a:p>
                      <a:pPr algn="ctr" fontAlgn="ctr"/>
                      <a:r>
                        <a:rPr lang="en-US" altLang="zh-CN" sz="2000" b="0" kern="100" dirty="0">
                          <a:solidFill>
                            <a:schemeClr val="dk1"/>
                          </a:solidFill>
                          <a:effectLst/>
                          <a:latin typeface="方正正大黑简体" panose="02000000000000000000" pitchFamily="2" charset="-122"/>
                          <a:ea typeface="方正正大黑简体" panose="02000000000000000000" pitchFamily="2" charset="-122"/>
                          <a:cs typeface="+mn-cs"/>
                        </a:rPr>
                        <a:t>IP</a:t>
                      </a:r>
                      <a:r>
                        <a:rPr lang="zh-CN" altLang="en-US" sz="2000" b="0" kern="100" dirty="0">
                          <a:solidFill>
                            <a:schemeClr val="dk1"/>
                          </a:solidFill>
                          <a:effectLst/>
                          <a:latin typeface="方正正大黑简体" panose="02000000000000000000" pitchFamily="2" charset="-122"/>
                          <a:ea typeface="方正正大黑简体" panose="02000000000000000000" pitchFamily="2" charset="-122"/>
                          <a:cs typeface="+mn-cs"/>
                        </a:rPr>
                        <a:t>源路由选项</a:t>
                      </a:r>
                      <a:endParaRPr lang="zh-CN" altLang="en-US" sz="2000" b="0" kern="100" dirty="0">
                        <a:solidFill>
                          <a:schemeClr val="dk1"/>
                        </a:solidFill>
                        <a:effectLst/>
                        <a:latin typeface="方正正大黑简体" panose="02000000000000000000" pitchFamily="2" charset="-122"/>
                        <a:ea typeface="方正正大黑简体" panose="02000000000000000000" pitchFamily="2" charset="-122"/>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fontAlgn="ctr"/>
                      <a:r>
                        <a:rPr lang="en-US" sz="2000" b="0" kern="100" dirty="0">
                          <a:solidFill>
                            <a:schemeClr val="dk1"/>
                          </a:solidFill>
                          <a:effectLst/>
                          <a:latin typeface="方正正大黑简体" panose="02000000000000000000" pitchFamily="2" charset="-122"/>
                          <a:ea typeface="方正正大黑简体" panose="02000000000000000000" pitchFamily="2" charset="-122"/>
                          <a:cs typeface="+mn-cs"/>
                        </a:rPr>
                        <a:t>IP</a:t>
                      </a:r>
                      <a:r>
                        <a:rPr lang="zh-CN" altLang="en-US" sz="2000" b="0" kern="100" dirty="0">
                          <a:solidFill>
                            <a:schemeClr val="dk1"/>
                          </a:solidFill>
                          <a:effectLst/>
                          <a:latin typeface="方正正大黑简体" panose="02000000000000000000" pitchFamily="2" charset="-122"/>
                          <a:ea typeface="方正正大黑简体" panose="02000000000000000000" pitchFamily="2" charset="-122"/>
                          <a:cs typeface="+mn-cs"/>
                        </a:rPr>
                        <a:t>源路由攻击</a:t>
                      </a:r>
                      <a:endParaRPr lang="zh-CN" altLang="en-US" sz="2000" b="0" kern="100" dirty="0">
                        <a:solidFill>
                          <a:schemeClr val="dk1"/>
                        </a:solidFill>
                        <a:effectLst/>
                        <a:latin typeface="方正正大黑简体" panose="02000000000000000000" pitchFamily="2" charset="-122"/>
                        <a:ea typeface="方正正大黑简体" panose="02000000000000000000" pitchFamily="2" charset="-122"/>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fontAlgn="ctr"/>
                      <a:r>
                        <a:rPr lang="zh-CN" altLang="en-US" sz="2000" b="0" kern="100" dirty="0">
                          <a:solidFill>
                            <a:schemeClr val="dk1"/>
                          </a:solidFill>
                          <a:effectLst/>
                          <a:latin typeface="方正正大黑简体" panose="02000000000000000000" pitchFamily="2" charset="-122"/>
                          <a:ea typeface="方正正大黑简体" panose="02000000000000000000" pitchFamily="2" charset="-122"/>
                          <a:cs typeface="+mn-cs"/>
                        </a:rPr>
                        <a:t>禁止源路由选项</a:t>
                      </a:r>
                      <a:endParaRPr lang="zh-CN" altLang="en-US" sz="2000" b="0" kern="100" dirty="0">
                        <a:solidFill>
                          <a:schemeClr val="dk1"/>
                        </a:solidFill>
                        <a:effectLst/>
                        <a:latin typeface="方正正大黑简体" panose="02000000000000000000" pitchFamily="2" charset="-122"/>
                        <a:ea typeface="方正正大黑简体" panose="02000000000000000000" pitchFamily="2" charset="-122"/>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627498">
                <a:tc>
                  <a:txBody>
                    <a:bodyPr/>
                    <a:lstStyle/>
                    <a:p>
                      <a:pPr algn="ctr" fontAlgn="ctr"/>
                      <a:r>
                        <a:rPr lang="en-US" sz="2000" b="0" kern="100" dirty="0">
                          <a:solidFill>
                            <a:schemeClr val="dk1"/>
                          </a:solidFill>
                          <a:effectLst/>
                          <a:latin typeface="方正正大黑简体" panose="02000000000000000000" pitchFamily="2" charset="-122"/>
                          <a:ea typeface="方正正大黑简体" panose="02000000000000000000" pitchFamily="2" charset="-122"/>
                          <a:cs typeface="+mn-cs"/>
                        </a:rPr>
                        <a:t>IP</a:t>
                      </a:r>
                      <a:r>
                        <a:rPr lang="zh-CN" altLang="en-US" sz="2000" b="0" kern="100" dirty="0">
                          <a:solidFill>
                            <a:schemeClr val="dk1"/>
                          </a:solidFill>
                          <a:effectLst/>
                          <a:latin typeface="方正正大黑简体" panose="02000000000000000000" pitchFamily="2" charset="-122"/>
                          <a:ea typeface="方正正大黑简体" panose="02000000000000000000" pitchFamily="2" charset="-122"/>
                          <a:cs typeface="+mn-cs"/>
                        </a:rPr>
                        <a:t>分片重组</a:t>
                      </a:r>
                      <a:endParaRPr lang="zh-CN" altLang="en-US" sz="2000" b="0" kern="100" dirty="0">
                        <a:solidFill>
                          <a:schemeClr val="dk1"/>
                        </a:solidFill>
                        <a:effectLst/>
                        <a:latin typeface="方正正大黑简体" panose="02000000000000000000" pitchFamily="2" charset="-122"/>
                        <a:ea typeface="方正正大黑简体" panose="02000000000000000000" pitchFamily="2" charset="-122"/>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fontAlgn="ctr"/>
                      <a:r>
                        <a:rPr lang="zh-CN" altLang="en-US" sz="2000" b="0" kern="100" dirty="0">
                          <a:solidFill>
                            <a:schemeClr val="dk1"/>
                          </a:solidFill>
                          <a:effectLst/>
                          <a:latin typeface="方正正大黑简体" panose="02000000000000000000" pitchFamily="2" charset="-122"/>
                          <a:ea typeface="方正正大黑简体" panose="02000000000000000000" pitchFamily="2" charset="-122"/>
                          <a:cs typeface="+mn-cs"/>
                        </a:rPr>
                        <a:t>大包攻击、极小碎片攻击分片重叠攻击、</a:t>
                      </a:r>
                      <a:r>
                        <a:rPr lang="en-US" altLang="zh-CN" sz="2000" b="0" kern="100" dirty="0">
                          <a:solidFill>
                            <a:schemeClr val="dk1"/>
                          </a:solidFill>
                          <a:effectLst/>
                          <a:latin typeface="方正正大黑简体" panose="02000000000000000000" pitchFamily="2" charset="-122"/>
                          <a:ea typeface="方正正大黑简体" panose="02000000000000000000" pitchFamily="2" charset="-122"/>
                          <a:cs typeface="+mn-cs"/>
                        </a:rPr>
                        <a:t>DoS</a:t>
                      </a:r>
                      <a:r>
                        <a:rPr lang="zh-CN" altLang="en-US" sz="2000" b="0" kern="100" dirty="0">
                          <a:solidFill>
                            <a:schemeClr val="dk1"/>
                          </a:solidFill>
                          <a:effectLst/>
                          <a:latin typeface="方正正大黑简体" panose="02000000000000000000" pitchFamily="2" charset="-122"/>
                          <a:ea typeface="方正正大黑简体" panose="02000000000000000000" pitchFamily="2" charset="-122"/>
                          <a:cs typeface="+mn-cs"/>
                        </a:rPr>
                        <a:t>攻击</a:t>
                      </a:r>
                      <a:endParaRPr lang="zh-CN" altLang="en-US" sz="2000" b="0" kern="100" dirty="0">
                        <a:solidFill>
                          <a:schemeClr val="dk1"/>
                        </a:solidFill>
                        <a:effectLst/>
                        <a:latin typeface="方正正大黑简体" panose="02000000000000000000" pitchFamily="2" charset="-122"/>
                        <a:ea typeface="方正正大黑简体" panose="02000000000000000000" pitchFamily="2" charset="-122"/>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fontAlgn="ctr"/>
                      <a:r>
                        <a:rPr lang="zh-CN" altLang="en-US" sz="2000" b="0" kern="100" dirty="0">
                          <a:solidFill>
                            <a:schemeClr val="dk1"/>
                          </a:solidFill>
                          <a:effectLst/>
                          <a:latin typeface="方正正大黑简体" panose="02000000000000000000" pitchFamily="2" charset="-122"/>
                          <a:ea typeface="方正正大黑简体" panose="02000000000000000000" pitchFamily="2" charset="-122"/>
                          <a:cs typeface="+mn-cs"/>
                        </a:rPr>
                        <a:t>先重组、不分片</a:t>
                      </a:r>
                      <a:endParaRPr lang="zh-CN" altLang="en-US" sz="2000" b="0" kern="100" dirty="0">
                        <a:solidFill>
                          <a:schemeClr val="dk1"/>
                        </a:solidFill>
                        <a:effectLst/>
                        <a:latin typeface="方正正大黑简体" panose="02000000000000000000" pitchFamily="2" charset="-122"/>
                        <a:ea typeface="方正正大黑简体" panose="02000000000000000000" pitchFamily="2" charset="-122"/>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31462" t="41067" r="19510" b="1426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9" name="组合 8"/>
          <p:cNvGrpSpPr/>
          <p:nvPr/>
        </p:nvGrpSpPr>
        <p:grpSpPr>
          <a:xfrm>
            <a:off x="426473" y="326002"/>
            <a:ext cx="7545335" cy="1023878"/>
            <a:chOff x="380753" y="256554"/>
            <a:chExt cx="7545335" cy="1023878"/>
          </a:xfrm>
        </p:grpSpPr>
        <p:sp>
          <p:nvSpPr>
            <p:cNvPr id="18" name="文本框 17"/>
            <p:cNvSpPr txBox="1"/>
            <p:nvPr/>
          </p:nvSpPr>
          <p:spPr>
            <a:xfrm>
              <a:off x="380753" y="256554"/>
              <a:ext cx="7545335" cy="677108"/>
            </a:xfrm>
            <a:prstGeom prst="rect">
              <a:avLst/>
            </a:prstGeom>
            <a:noFill/>
          </p:spPr>
          <p:txBody>
            <a:bodyPr wrap="none" lIns="0" tIns="0" rIns="0" bIns="0" rtlCol="0">
              <a:spAutoFit/>
            </a:bodyPr>
            <a:lstStyle/>
            <a:p>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第</a:t>
              </a:r>
              <a:r>
                <a:rPr lang="en-US" altLang="zh-CN"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2</a:t>
              </a:r>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章  </a:t>
              </a:r>
              <a:r>
                <a:rPr lang="en-US" altLang="zh-CN"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Internet</a:t>
              </a:r>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协议的安全性</a:t>
              </a:r>
              <a:endPar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6" name="文本框 25"/>
            <p:cNvSpPr txBox="1"/>
            <p:nvPr/>
          </p:nvSpPr>
          <p:spPr>
            <a:xfrm>
              <a:off x="500758" y="1064988"/>
              <a:ext cx="2121791" cy="215444"/>
            </a:xfrm>
            <a:prstGeom prst="rect">
              <a:avLst/>
            </a:prstGeom>
            <a:noFill/>
          </p:spPr>
          <p:txBody>
            <a:bodyPr wrap="square" lIns="0" tIns="0" rIns="0" bIns="0" rtlCol="0">
              <a:spAutoFit/>
            </a:bodyPr>
            <a:lstStyle/>
            <a:p>
              <a:pPr algn="dist"/>
              <a:endParaRPr lang="zh-CN" altLang="en-US" sz="1400" i="1" dirty="0">
                <a:solidFill>
                  <a:schemeClr val="bg1">
                    <a:lumMod val="65000"/>
                  </a:schemeClr>
                </a:solidFill>
                <a:latin typeface="方正正大黑简体" panose="02000000000000000000" pitchFamily="2" charset="-122"/>
                <a:ea typeface="方正正大黑简体" panose="02000000000000000000" pitchFamily="2" charset="-122"/>
              </a:endParaRPr>
            </a:p>
          </p:txBody>
        </p:sp>
      </p:grpSp>
      <p:sp>
        <p:nvSpPr>
          <p:cNvPr id="32"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1" name="组合 10"/>
          <p:cNvGrpSpPr/>
          <p:nvPr/>
        </p:nvGrpSpPr>
        <p:grpSpPr>
          <a:xfrm>
            <a:off x="2654194" y="1797201"/>
            <a:ext cx="4427392" cy="660250"/>
            <a:chOff x="1672156" y="1953172"/>
            <a:chExt cx="4025389" cy="600299"/>
          </a:xfrm>
        </p:grpSpPr>
        <p:grpSp>
          <p:nvGrpSpPr>
            <p:cNvPr id="10" name="组合 9"/>
            <p:cNvGrpSpPr/>
            <p:nvPr/>
          </p:nvGrpSpPr>
          <p:grpSpPr>
            <a:xfrm>
              <a:off x="1672156" y="1953172"/>
              <a:ext cx="4025389" cy="600299"/>
              <a:chOff x="1442977" y="2200774"/>
              <a:chExt cx="4025389" cy="600299"/>
            </a:xfrm>
          </p:grpSpPr>
          <p:sp>
            <p:nvSpPr>
              <p:cNvPr id="25" name="矩形: 圆角 24"/>
              <p:cNvSpPr/>
              <p:nvPr/>
            </p:nvSpPr>
            <p:spPr>
              <a:xfrm>
                <a:off x="1442977" y="2200774"/>
                <a:ext cx="4025389"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矩形: 圆角 12"/>
              <p:cNvSpPr/>
              <p:nvPr/>
            </p:nvSpPr>
            <p:spPr>
              <a:xfrm>
                <a:off x="1483658" y="2228867"/>
                <a:ext cx="730389"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01</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33" name="文本框 32"/>
            <p:cNvSpPr txBox="1"/>
            <p:nvPr/>
          </p:nvSpPr>
          <p:spPr>
            <a:xfrm>
              <a:off x="2590559" y="2057551"/>
              <a:ext cx="2756041" cy="447729"/>
            </a:xfrm>
            <a:prstGeom prst="rect">
              <a:avLst/>
            </a:prstGeom>
            <a:noFill/>
          </p:spPr>
          <p:txBody>
            <a:bodyPr wrap="none" lIns="0" tIns="0" rIns="0" bIns="0" rtlCol="0">
              <a:spAutoFit/>
            </a:bodyPr>
            <a:lstStyle/>
            <a:p>
              <a:r>
                <a:rPr lang="en-US" altLang="zh-CN" sz="3200" dirty="0">
                  <a:solidFill>
                    <a:srgbClr val="FFC000"/>
                  </a:solidFill>
                  <a:latin typeface="方正正大黑简体" panose="02000000000000000000" pitchFamily="2" charset="-122"/>
                  <a:ea typeface="方正正大黑简体" panose="02000000000000000000" pitchFamily="2" charset="-122"/>
                </a:rPr>
                <a:t> IP</a:t>
              </a:r>
              <a:r>
                <a:rPr lang="zh-CN" altLang="en-US" sz="3200" dirty="0">
                  <a:solidFill>
                    <a:srgbClr val="FFC000"/>
                  </a:solidFill>
                  <a:latin typeface="方正正大黑简体" panose="02000000000000000000" pitchFamily="2" charset="-122"/>
                  <a:ea typeface="方正正大黑简体" panose="02000000000000000000" pitchFamily="2" charset="-122"/>
                </a:rPr>
                <a:t>协议的安全性</a:t>
              </a:r>
              <a:endParaRPr lang="zh-CN" altLang="en-US" sz="3200" dirty="0">
                <a:solidFill>
                  <a:srgbClr val="FFC000"/>
                </a:solidFill>
                <a:latin typeface="方正正大黑简体" panose="02000000000000000000" pitchFamily="2" charset="-122"/>
                <a:ea typeface="方正正大黑简体" panose="02000000000000000000" pitchFamily="2" charset="-122"/>
              </a:endParaRPr>
            </a:p>
          </p:txBody>
        </p:sp>
      </p:grpSp>
      <p:grpSp>
        <p:nvGrpSpPr>
          <p:cNvPr id="37" name="组合 36"/>
          <p:cNvGrpSpPr/>
          <p:nvPr/>
        </p:nvGrpSpPr>
        <p:grpSpPr>
          <a:xfrm>
            <a:off x="4010025" y="2889530"/>
            <a:ext cx="4599419" cy="660250"/>
            <a:chOff x="1672156" y="1953172"/>
            <a:chExt cx="4025389" cy="600299"/>
          </a:xfrm>
        </p:grpSpPr>
        <p:grpSp>
          <p:nvGrpSpPr>
            <p:cNvPr id="38" name="组合 37"/>
            <p:cNvGrpSpPr/>
            <p:nvPr/>
          </p:nvGrpSpPr>
          <p:grpSpPr>
            <a:xfrm>
              <a:off x="1672156" y="1953172"/>
              <a:ext cx="4025389" cy="600299"/>
              <a:chOff x="1442977" y="2200774"/>
              <a:chExt cx="4025389" cy="600299"/>
            </a:xfrm>
          </p:grpSpPr>
          <p:sp>
            <p:nvSpPr>
              <p:cNvPr id="40" name="矩形: 圆角 39"/>
              <p:cNvSpPr/>
              <p:nvPr/>
            </p:nvSpPr>
            <p:spPr>
              <a:xfrm>
                <a:off x="1442977" y="2200774"/>
                <a:ext cx="4025389"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 name="矩形: 圆角 40"/>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02</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39" name="文本框 38"/>
            <p:cNvSpPr txBox="1"/>
            <p:nvPr/>
          </p:nvSpPr>
          <p:spPr>
            <a:xfrm>
              <a:off x="2482036" y="2046059"/>
              <a:ext cx="3168500" cy="447729"/>
            </a:xfrm>
            <a:prstGeom prst="rect">
              <a:avLst/>
            </a:prstGeom>
            <a:noFill/>
          </p:spPr>
          <p:txBody>
            <a:bodyPr wrap="none" lIns="0" tIns="0" rIns="0" bIns="0" rtlCol="0">
              <a:spAutoFit/>
            </a:bodyPr>
            <a:lstStyle/>
            <a:p>
              <a:r>
                <a:rPr lang="en-US" altLang="zh-CN" sz="3200" dirty="0">
                  <a:solidFill>
                    <a:schemeClr val="bg1"/>
                  </a:solidFill>
                  <a:latin typeface="方正正大黑简体" panose="02000000000000000000" pitchFamily="2" charset="-122"/>
                  <a:ea typeface="方正正大黑简体" panose="02000000000000000000" pitchFamily="2" charset="-122"/>
                </a:rPr>
                <a:t>ARP</a:t>
              </a:r>
              <a:r>
                <a:rPr lang="zh-CN" altLang="en-US" sz="3200" dirty="0">
                  <a:solidFill>
                    <a:schemeClr val="bg1"/>
                  </a:solidFill>
                  <a:latin typeface="方正正大黑简体" panose="02000000000000000000" pitchFamily="2" charset="-122"/>
                  <a:ea typeface="方正正大黑简体" panose="02000000000000000000" pitchFamily="2" charset="-122"/>
                </a:rPr>
                <a:t>协议的安全性</a:t>
              </a:r>
              <a:endParaRPr lang="zh-CN" altLang="en-US" sz="3200" dirty="0">
                <a:solidFill>
                  <a:schemeClr val="bg1"/>
                </a:solidFill>
                <a:latin typeface="方正正大黑简体" panose="02000000000000000000" pitchFamily="2" charset="-122"/>
                <a:ea typeface="方正正大黑简体" panose="02000000000000000000" pitchFamily="2" charset="-122"/>
              </a:endParaRPr>
            </a:p>
          </p:txBody>
        </p:sp>
      </p:grpSp>
      <p:grpSp>
        <p:nvGrpSpPr>
          <p:cNvPr id="42" name="组合 41"/>
          <p:cNvGrpSpPr/>
          <p:nvPr/>
        </p:nvGrpSpPr>
        <p:grpSpPr>
          <a:xfrm>
            <a:off x="2654194" y="3981859"/>
            <a:ext cx="4971235" cy="660250"/>
            <a:chOff x="1672156" y="1953172"/>
            <a:chExt cx="4173418" cy="600299"/>
          </a:xfrm>
        </p:grpSpPr>
        <p:grpSp>
          <p:nvGrpSpPr>
            <p:cNvPr id="43" name="组合 42"/>
            <p:cNvGrpSpPr/>
            <p:nvPr/>
          </p:nvGrpSpPr>
          <p:grpSpPr>
            <a:xfrm>
              <a:off x="1672156" y="1953172"/>
              <a:ext cx="4025389" cy="600299"/>
              <a:chOff x="1442977" y="2200774"/>
              <a:chExt cx="4025389" cy="600299"/>
            </a:xfrm>
          </p:grpSpPr>
          <p:sp>
            <p:nvSpPr>
              <p:cNvPr id="45" name="矩形: 圆角 44"/>
              <p:cNvSpPr/>
              <p:nvPr/>
            </p:nvSpPr>
            <p:spPr>
              <a:xfrm>
                <a:off x="1442977" y="2200774"/>
                <a:ext cx="4025389"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6" name="矩形: 圆角 45"/>
              <p:cNvSpPr/>
              <p:nvPr/>
            </p:nvSpPr>
            <p:spPr>
              <a:xfrm>
                <a:off x="1475662" y="2228867"/>
                <a:ext cx="729724"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03</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44" name="文本框 43"/>
            <p:cNvSpPr txBox="1"/>
            <p:nvPr/>
          </p:nvSpPr>
          <p:spPr>
            <a:xfrm>
              <a:off x="2384126" y="2050207"/>
              <a:ext cx="3461448" cy="447729"/>
            </a:xfrm>
            <a:prstGeom prst="rect">
              <a:avLst/>
            </a:prstGeom>
            <a:noFill/>
          </p:spPr>
          <p:txBody>
            <a:bodyPr wrap="none" lIns="0" tIns="0" rIns="0" bIns="0" rtlCol="0">
              <a:spAutoFit/>
            </a:bodyPr>
            <a:lstStyle/>
            <a:p>
              <a:r>
                <a:rPr lang="en-US" altLang="zh-CN" sz="3200" dirty="0">
                  <a:solidFill>
                    <a:schemeClr val="bg1"/>
                  </a:solidFill>
                  <a:latin typeface="方正正大黑简体" panose="02000000000000000000" pitchFamily="2" charset="-122"/>
                  <a:ea typeface="方正正大黑简体" panose="02000000000000000000" pitchFamily="2" charset="-122"/>
                </a:rPr>
                <a:t> ICMP</a:t>
              </a:r>
              <a:r>
                <a:rPr lang="zh-CN" altLang="en-US" sz="3200" dirty="0">
                  <a:solidFill>
                    <a:schemeClr val="bg1"/>
                  </a:solidFill>
                  <a:latin typeface="方正正大黑简体" panose="02000000000000000000" pitchFamily="2" charset="-122"/>
                  <a:ea typeface="方正正大黑简体" panose="02000000000000000000" pitchFamily="2" charset="-122"/>
                </a:rPr>
                <a:t>协议的安全性</a:t>
              </a:r>
              <a:endParaRPr lang="zh-CN" altLang="en-US" sz="3200" dirty="0">
                <a:solidFill>
                  <a:schemeClr val="bg1"/>
                </a:solidFill>
                <a:latin typeface="方正正大黑简体" panose="02000000000000000000" pitchFamily="2" charset="-122"/>
                <a:ea typeface="方正正大黑简体" panose="02000000000000000000" pitchFamily="2" charset="-122"/>
              </a:endParaRPr>
            </a:p>
          </p:txBody>
        </p:sp>
      </p:grpSp>
      <p:grpSp>
        <p:nvGrpSpPr>
          <p:cNvPr id="47" name="组合 46"/>
          <p:cNvGrpSpPr/>
          <p:nvPr/>
        </p:nvGrpSpPr>
        <p:grpSpPr>
          <a:xfrm>
            <a:off x="4182051" y="5074187"/>
            <a:ext cx="5309344" cy="660250"/>
            <a:chOff x="1672156" y="1953172"/>
            <a:chExt cx="4025389" cy="600299"/>
          </a:xfrm>
        </p:grpSpPr>
        <p:grpSp>
          <p:nvGrpSpPr>
            <p:cNvPr id="48" name="组合 47"/>
            <p:cNvGrpSpPr/>
            <p:nvPr/>
          </p:nvGrpSpPr>
          <p:grpSpPr>
            <a:xfrm>
              <a:off x="1672156" y="1953172"/>
              <a:ext cx="4025389" cy="600299"/>
              <a:chOff x="1442977" y="2200774"/>
              <a:chExt cx="4025389" cy="600299"/>
            </a:xfrm>
          </p:grpSpPr>
          <p:sp>
            <p:nvSpPr>
              <p:cNvPr id="50" name="矩形: 圆角 49"/>
              <p:cNvSpPr/>
              <p:nvPr/>
            </p:nvSpPr>
            <p:spPr>
              <a:xfrm>
                <a:off x="1442977" y="2200774"/>
                <a:ext cx="4025389"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1" name="矩形: 圆角 50"/>
              <p:cNvSpPr/>
              <p:nvPr/>
            </p:nvSpPr>
            <p:spPr>
              <a:xfrm>
                <a:off x="1476912" y="2237858"/>
                <a:ext cx="636305" cy="53512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04</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49" name="文本框 48"/>
            <p:cNvSpPr txBox="1"/>
            <p:nvPr/>
          </p:nvSpPr>
          <p:spPr>
            <a:xfrm>
              <a:off x="2535214" y="2050208"/>
              <a:ext cx="2489036" cy="447729"/>
            </a:xfrm>
            <a:prstGeom prst="rect">
              <a:avLst/>
            </a:prstGeom>
            <a:noFill/>
          </p:spPr>
          <p:txBody>
            <a:bodyPr wrap="none" lIns="0" tIns="0" rIns="0" bIns="0" rtlCol="0">
              <a:spAutoFit/>
            </a:bodyPr>
            <a:lstStyle/>
            <a:p>
              <a:r>
                <a:rPr lang="zh-CN" altLang="en-US" sz="3200" dirty="0">
                  <a:solidFill>
                    <a:schemeClr val="bg1"/>
                  </a:solidFill>
                  <a:latin typeface="方正正大黑简体" panose="02000000000000000000" pitchFamily="2" charset="-122"/>
                  <a:ea typeface="方正正大黑简体" panose="02000000000000000000" pitchFamily="2" charset="-122"/>
                </a:rPr>
                <a:t>路由协议的安全性</a:t>
              </a:r>
              <a:endParaRPr lang="zh-CN" altLang="en-US" sz="3200" dirty="0">
                <a:solidFill>
                  <a:schemeClr val="bg1"/>
                </a:solidFill>
                <a:latin typeface="方正正大黑简体" panose="02000000000000000000" pitchFamily="2" charset="-122"/>
                <a:ea typeface="方正正大黑简体" panose="02000000000000000000" pitchFamily="2" charset="-122"/>
              </a:endParaRPr>
            </a:p>
          </p:txBody>
        </p:sp>
      </p:grpSp>
      <p:grpSp>
        <p:nvGrpSpPr>
          <p:cNvPr id="14" name="组合 13"/>
          <p:cNvGrpSpPr/>
          <p:nvPr/>
        </p:nvGrpSpPr>
        <p:grpSpPr>
          <a:xfrm>
            <a:off x="8671068" y="1502263"/>
            <a:ext cx="1261641" cy="914400"/>
            <a:chOff x="8171726" y="1006998"/>
            <a:chExt cx="1261641" cy="914400"/>
          </a:xfrm>
        </p:grpSpPr>
        <p:sp>
          <p:nvSpPr>
            <p:cNvPr id="12" name="椭圆 11"/>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椭圆 16"/>
          <p:cNvSpPr/>
          <p:nvPr/>
        </p:nvSpPr>
        <p:spPr>
          <a:xfrm>
            <a:off x="1047812" y="6203212"/>
            <a:ext cx="1262459" cy="1262459"/>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字魂45号-冰宇雅宋" panose="00000500000000000000" pitchFamily="2" charset="-122"/>
              <a:ea typeface="字魂45号-冰宇雅宋" panose="00000500000000000000" pitchFamily="2" charset="-122"/>
            </a:endParaRPr>
          </a:p>
        </p:txBody>
      </p:sp>
      <p:grpSp>
        <p:nvGrpSpPr>
          <p:cNvPr id="55" name="组合 54"/>
          <p:cNvGrpSpPr/>
          <p:nvPr/>
        </p:nvGrpSpPr>
        <p:grpSpPr>
          <a:xfrm rot="7080203">
            <a:off x="1385110" y="3275645"/>
            <a:ext cx="569921" cy="413062"/>
            <a:chOff x="8171726" y="1006998"/>
            <a:chExt cx="1261641" cy="914400"/>
          </a:xfrm>
        </p:grpSpPr>
        <p:sp>
          <p:nvSpPr>
            <p:cNvPr id="56" name="椭圆 55"/>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1000"/>
                                        <p:tgtEl>
                                          <p:spTgt spid="55"/>
                                        </p:tgtEl>
                                      </p:cBhvr>
                                    </p:animEffect>
                                    <p:anim calcmode="lin" valueType="num">
                                      <p:cBhvr>
                                        <p:cTn id="13" dur="1000" fill="hold"/>
                                        <p:tgtEl>
                                          <p:spTgt spid="55"/>
                                        </p:tgtEl>
                                        <p:attrNameLst>
                                          <p:attrName>ppt_x</p:attrName>
                                        </p:attrNameLst>
                                      </p:cBhvr>
                                      <p:tavLst>
                                        <p:tav tm="0">
                                          <p:val>
                                            <p:strVal val="#ppt_x"/>
                                          </p:val>
                                        </p:tav>
                                        <p:tav tm="100000">
                                          <p:val>
                                            <p:strVal val="#ppt_x"/>
                                          </p:val>
                                        </p:tav>
                                      </p:tavLst>
                                    </p:anim>
                                    <p:anim calcmode="lin" valueType="num">
                                      <p:cBhvr>
                                        <p:cTn id="14" dur="1000" fill="hold"/>
                                        <p:tgtEl>
                                          <p:spTgt spid="55"/>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par>
                                <p:cTn id="18" presetID="47"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down)">
                                      <p:cBhvr>
                                        <p:cTn id="38" dur="500"/>
                                        <p:tgtEl>
                                          <p:spTgt spid="3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down)">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wipe(down)">
                                      <p:cBhvr>
                                        <p:cTn id="4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31462" t="41067" r="19510" b="1426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9" name="组合 8"/>
          <p:cNvGrpSpPr/>
          <p:nvPr/>
        </p:nvGrpSpPr>
        <p:grpSpPr>
          <a:xfrm>
            <a:off x="426473" y="326002"/>
            <a:ext cx="7545335" cy="1023878"/>
            <a:chOff x="380753" y="256554"/>
            <a:chExt cx="7545335" cy="1023878"/>
          </a:xfrm>
        </p:grpSpPr>
        <p:sp>
          <p:nvSpPr>
            <p:cNvPr id="18" name="文本框 17"/>
            <p:cNvSpPr txBox="1"/>
            <p:nvPr/>
          </p:nvSpPr>
          <p:spPr>
            <a:xfrm>
              <a:off x="380753" y="256554"/>
              <a:ext cx="7545335" cy="677108"/>
            </a:xfrm>
            <a:prstGeom prst="rect">
              <a:avLst/>
            </a:prstGeom>
            <a:noFill/>
          </p:spPr>
          <p:txBody>
            <a:bodyPr wrap="none" lIns="0" tIns="0" rIns="0" bIns="0" rtlCol="0">
              <a:spAutoFit/>
            </a:bodyPr>
            <a:lstStyle/>
            <a:p>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第</a:t>
              </a:r>
              <a:r>
                <a:rPr lang="en-US" altLang="zh-CN"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2</a:t>
              </a:r>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章  </a:t>
              </a:r>
              <a:r>
                <a:rPr lang="en-US" altLang="zh-CN"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Internet</a:t>
              </a:r>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协议的安全性</a:t>
              </a:r>
              <a:endPar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6" name="文本框 25"/>
            <p:cNvSpPr txBox="1"/>
            <p:nvPr/>
          </p:nvSpPr>
          <p:spPr>
            <a:xfrm>
              <a:off x="500758" y="1064988"/>
              <a:ext cx="2121791" cy="215444"/>
            </a:xfrm>
            <a:prstGeom prst="rect">
              <a:avLst/>
            </a:prstGeom>
            <a:noFill/>
          </p:spPr>
          <p:txBody>
            <a:bodyPr wrap="square" lIns="0" tIns="0" rIns="0" bIns="0" rtlCol="0">
              <a:spAutoFit/>
            </a:bodyPr>
            <a:lstStyle/>
            <a:p>
              <a:pPr algn="dist"/>
              <a:endParaRPr lang="zh-CN" altLang="en-US" sz="1400" i="1" dirty="0">
                <a:solidFill>
                  <a:schemeClr val="bg1">
                    <a:lumMod val="65000"/>
                  </a:schemeClr>
                </a:solidFill>
                <a:latin typeface="方正正大黑简体" panose="02000000000000000000" pitchFamily="2" charset="-122"/>
                <a:ea typeface="方正正大黑简体" panose="02000000000000000000" pitchFamily="2" charset="-122"/>
              </a:endParaRPr>
            </a:p>
          </p:txBody>
        </p:sp>
      </p:grpSp>
      <p:sp>
        <p:nvSpPr>
          <p:cNvPr id="32"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1" name="组合 10"/>
          <p:cNvGrpSpPr/>
          <p:nvPr/>
        </p:nvGrpSpPr>
        <p:grpSpPr>
          <a:xfrm>
            <a:off x="2654194" y="1797201"/>
            <a:ext cx="4427392" cy="660250"/>
            <a:chOff x="1672156" y="1953172"/>
            <a:chExt cx="4025389" cy="600299"/>
          </a:xfrm>
        </p:grpSpPr>
        <p:grpSp>
          <p:nvGrpSpPr>
            <p:cNvPr id="10" name="组合 9"/>
            <p:cNvGrpSpPr/>
            <p:nvPr/>
          </p:nvGrpSpPr>
          <p:grpSpPr>
            <a:xfrm>
              <a:off x="1672156" y="1953172"/>
              <a:ext cx="4025389" cy="600299"/>
              <a:chOff x="1442977" y="2200774"/>
              <a:chExt cx="4025389" cy="600299"/>
            </a:xfrm>
          </p:grpSpPr>
          <p:sp>
            <p:nvSpPr>
              <p:cNvPr id="25" name="矩形: 圆角 24"/>
              <p:cNvSpPr/>
              <p:nvPr/>
            </p:nvSpPr>
            <p:spPr>
              <a:xfrm>
                <a:off x="1442977" y="2200774"/>
                <a:ext cx="4025389"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矩形: 圆角 12"/>
              <p:cNvSpPr/>
              <p:nvPr/>
            </p:nvSpPr>
            <p:spPr>
              <a:xfrm>
                <a:off x="1483658" y="2228867"/>
                <a:ext cx="730389"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01</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33" name="文本框 32"/>
            <p:cNvSpPr txBox="1"/>
            <p:nvPr/>
          </p:nvSpPr>
          <p:spPr>
            <a:xfrm>
              <a:off x="2590559" y="2057551"/>
              <a:ext cx="2756041" cy="447729"/>
            </a:xfrm>
            <a:prstGeom prst="rect">
              <a:avLst/>
            </a:prstGeom>
            <a:noFill/>
          </p:spPr>
          <p:txBody>
            <a:bodyPr wrap="none" lIns="0" tIns="0" rIns="0" bIns="0" rtlCol="0">
              <a:spAutoFit/>
            </a:bodyPr>
            <a:lstStyle/>
            <a:p>
              <a:r>
                <a:rPr lang="en-US" altLang="zh-CN" sz="3200" dirty="0">
                  <a:solidFill>
                    <a:schemeClr val="bg1"/>
                  </a:solidFill>
                  <a:latin typeface="方正正大黑简体" panose="02000000000000000000" pitchFamily="2" charset="-122"/>
                  <a:ea typeface="方正正大黑简体" panose="02000000000000000000" pitchFamily="2" charset="-122"/>
                </a:rPr>
                <a:t> IP</a:t>
              </a:r>
              <a:r>
                <a:rPr lang="zh-CN" altLang="en-US" sz="3200" dirty="0">
                  <a:solidFill>
                    <a:schemeClr val="bg1"/>
                  </a:solidFill>
                  <a:latin typeface="方正正大黑简体" panose="02000000000000000000" pitchFamily="2" charset="-122"/>
                  <a:ea typeface="方正正大黑简体" panose="02000000000000000000" pitchFamily="2" charset="-122"/>
                </a:rPr>
                <a:t>协议的安全性</a:t>
              </a:r>
              <a:endParaRPr lang="zh-CN" altLang="en-US" sz="3200" dirty="0">
                <a:solidFill>
                  <a:schemeClr val="bg1"/>
                </a:solidFill>
                <a:latin typeface="方正正大黑简体" panose="02000000000000000000" pitchFamily="2" charset="-122"/>
                <a:ea typeface="方正正大黑简体" panose="02000000000000000000" pitchFamily="2" charset="-122"/>
              </a:endParaRPr>
            </a:p>
          </p:txBody>
        </p:sp>
      </p:grpSp>
      <p:grpSp>
        <p:nvGrpSpPr>
          <p:cNvPr id="37" name="组合 36"/>
          <p:cNvGrpSpPr/>
          <p:nvPr/>
        </p:nvGrpSpPr>
        <p:grpSpPr>
          <a:xfrm>
            <a:off x="4010025" y="2889530"/>
            <a:ext cx="4599419" cy="660250"/>
            <a:chOff x="1672156" y="1953172"/>
            <a:chExt cx="4025389" cy="600299"/>
          </a:xfrm>
        </p:grpSpPr>
        <p:grpSp>
          <p:nvGrpSpPr>
            <p:cNvPr id="38" name="组合 37"/>
            <p:cNvGrpSpPr/>
            <p:nvPr/>
          </p:nvGrpSpPr>
          <p:grpSpPr>
            <a:xfrm>
              <a:off x="1672156" y="1953172"/>
              <a:ext cx="4025389" cy="600299"/>
              <a:chOff x="1442977" y="2200774"/>
              <a:chExt cx="4025389" cy="600299"/>
            </a:xfrm>
          </p:grpSpPr>
          <p:sp>
            <p:nvSpPr>
              <p:cNvPr id="40" name="矩形: 圆角 39"/>
              <p:cNvSpPr/>
              <p:nvPr/>
            </p:nvSpPr>
            <p:spPr>
              <a:xfrm>
                <a:off x="1442977" y="2200774"/>
                <a:ext cx="4025389"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 name="矩形: 圆角 40"/>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02</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39" name="文本框 38"/>
            <p:cNvSpPr txBox="1"/>
            <p:nvPr/>
          </p:nvSpPr>
          <p:spPr>
            <a:xfrm>
              <a:off x="2482036" y="2046059"/>
              <a:ext cx="3168500" cy="447729"/>
            </a:xfrm>
            <a:prstGeom prst="rect">
              <a:avLst/>
            </a:prstGeom>
            <a:noFill/>
          </p:spPr>
          <p:txBody>
            <a:bodyPr wrap="none" lIns="0" tIns="0" rIns="0" bIns="0" rtlCol="0">
              <a:spAutoFit/>
            </a:bodyPr>
            <a:lstStyle/>
            <a:p>
              <a:r>
                <a:rPr lang="en-US" altLang="zh-CN" sz="3200" dirty="0">
                  <a:solidFill>
                    <a:srgbClr val="FFC000"/>
                  </a:solidFill>
                  <a:latin typeface="方正正大黑简体" panose="02000000000000000000" pitchFamily="2" charset="-122"/>
                  <a:ea typeface="方正正大黑简体" panose="02000000000000000000" pitchFamily="2" charset="-122"/>
                </a:rPr>
                <a:t>ARP</a:t>
              </a:r>
              <a:r>
                <a:rPr lang="zh-CN" altLang="en-US" sz="3200" dirty="0">
                  <a:solidFill>
                    <a:srgbClr val="FFC000"/>
                  </a:solidFill>
                  <a:latin typeface="方正正大黑简体" panose="02000000000000000000" pitchFamily="2" charset="-122"/>
                  <a:ea typeface="方正正大黑简体" panose="02000000000000000000" pitchFamily="2" charset="-122"/>
                </a:rPr>
                <a:t>协议的安全性</a:t>
              </a:r>
              <a:endParaRPr lang="zh-CN" altLang="en-US" sz="3200" dirty="0">
                <a:solidFill>
                  <a:srgbClr val="FFC000"/>
                </a:solidFill>
                <a:latin typeface="方正正大黑简体" panose="02000000000000000000" pitchFamily="2" charset="-122"/>
                <a:ea typeface="方正正大黑简体" panose="02000000000000000000" pitchFamily="2" charset="-122"/>
              </a:endParaRPr>
            </a:p>
          </p:txBody>
        </p:sp>
      </p:grpSp>
      <p:grpSp>
        <p:nvGrpSpPr>
          <p:cNvPr id="42" name="组合 41"/>
          <p:cNvGrpSpPr/>
          <p:nvPr/>
        </p:nvGrpSpPr>
        <p:grpSpPr>
          <a:xfrm>
            <a:off x="2654194" y="3981859"/>
            <a:ext cx="4971235" cy="660250"/>
            <a:chOff x="1672156" y="1953172"/>
            <a:chExt cx="4173418" cy="600299"/>
          </a:xfrm>
        </p:grpSpPr>
        <p:grpSp>
          <p:nvGrpSpPr>
            <p:cNvPr id="43" name="组合 42"/>
            <p:cNvGrpSpPr/>
            <p:nvPr/>
          </p:nvGrpSpPr>
          <p:grpSpPr>
            <a:xfrm>
              <a:off x="1672156" y="1953172"/>
              <a:ext cx="4025389" cy="600299"/>
              <a:chOff x="1442977" y="2200774"/>
              <a:chExt cx="4025389" cy="600299"/>
            </a:xfrm>
          </p:grpSpPr>
          <p:sp>
            <p:nvSpPr>
              <p:cNvPr id="45" name="矩形: 圆角 44"/>
              <p:cNvSpPr/>
              <p:nvPr/>
            </p:nvSpPr>
            <p:spPr>
              <a:xfrm>
                <a:off x="1442977" y="2200774"/>
                <a:ext cx="4025389"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6" name="矩形: 圆角 45"/>
              <p:cNvSpPr/>
              <p:nvPr/>
            </p:nvSpPr>
            <p:spPr>
              <a:xfrm>
                <a:off x="1475662" y="2228867"/>
                <a:ext cx="729724"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03</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44" name="文本框 43"/>
            <p:cNvSpPr txBox="1"/>
            <p:nvPr/>
          </p:nvSpPr>
          <p:spPr>
            <a:xfrm>
              <a:off x="2384126" y="2050207"/>
              <a:ext cx="3461448" cy="447729"/>
            </a:xfrm>
            <a:prstGeom prst="rect">
              <a:avLst/>
            </a:prstGeom>
            <a:noFill/>
          </p:spPr>
          <p:txBody>
            <a:bodyPr wrap="none" lIns="0" tIns="0" rIns="0" bIns="0" rtlCol="0">
              <a:spAutoFit/>
            </a:bodyPr>
            <a:lstStyle/>
            <a:p>
              <a:r>
                <a:rPr lang="en-US" altLang="zh-CN" sz="3200" dirty="0">
                  <a:solidFill>
                    <a:schemeClr val="bg1"/>
                  </a:solidFill>
                  <a:latin typeface="方正正大黑简体" panose="02000000000000000000" pitchFamily="2" charset="-122"/>
                  <a:ea typeface="方正正大黑简体" panose="02000000000000000000" pitchFamily="2" charset="-122"/>
                </a:rPr>
                <a:t> ICMP</a:t>
              </a:r>
              <a:r>
                <a:rPr lang="zh-CN" altLang="en-US" sz="3200" dirty="0">
                  <a:solidFill>
                    <a:schemeClr val="bg1"/>
                  </a:solidFill>
                  <a:latin typeface="方正正大黑简体" panose="02000000000000000000" pitchFamily="2" charset="-122"/>
                  <a:ea typeface="方正正大黑简体" panose="02000000000000000000" pitchFamily="2" charset="-122"/>
                </a:rPr>
                <a:t>协议的安全性</a:t>
              </a:r>
              <a:endParaRPr lang="zh-CN" altLang="en-US" sz="3200" dirty="0">
                <a:solidFill>
                  <a:schemeClr val="bg1"/>
                </a:solidFill>
                <a:latin typeface="方正正大黑简体" panose="02000000000000000000" pitchFamily="2" charset="-122"/>
                <a:ea typeface="方正正大黑简体" panose="02000000000000000000" pitchFamily="2" charset="-122"/>
              </a:endParaRPr>
            </a:p>
          </p:txBody>
        </p:sp>
      </p:grpSp>
      <p:grpSp>
        <p:nvGrpSpPr>
          <p:cNvPr id="47" name="组合 46"/>
          <p:cNvGrpSpPr/>
          <p:nvPr/>
        </p:nvGrpSpPr>
        <p:grpSpPr>
          <a:xfrm>
            <a:off x="4182051" y="5074187"/>
            <a:ext cx="5309344" cy="660250"/>
            <a:chOff x="1672156" y="1953172"/>
            <a:chExt cx="4025389" cy="600299"/>
          </a:xfrm>
        </p:grpSpPr>
        <p:grpSp>
          <p:nvGrpSpPr>
            <p:cNvPr id="48" name="组合 47"/>
            <p:cNvGrpSpPr/>
            <p:nvPr/>
          </p:nvGrpSpPr>
          <p:grpSpPr>
            <a:xfrm>
              <a:off x="1672156" y="1953172"/>
              <a:ext cx="4025389" cy="600299"/>
              <a:chOff x="1442977" y="2200774"/>
              <a:chExt cx="4025389" cy="600299"/>
            </a:xfrm>
          </p:grpSpPr>
          <p:sp>
            <p:nvSpPr>
              <p:cNvPr id="50" name="矩形: 圆角 49"/>
              <p:cNvSpPr/>
              <p:nvPr/>
            </p:nvSpPr>
            <p:spPr>
              <a:xfrm>
                <a:off x="1442977" y="2200774"/>
                <a:ext cx="4025389"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1" name="矩形: 圆角 50"/>
              <p:cNvSpPr/>
              <p:nvPr/>
            </p:nvSpPr>
            <p:spPr>
              <a:xfrm>
                <a:off x="1476912" y="2237858"/>
                <a:ext cx="636305" cy="53512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04</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49" name="文本框 48"/>
            <p:cNvSpPr txBox="1"/>
            <p:nvPr/>
          </p:nvSpPr>
          <p:spPr>
            <a:xfrm>
              <a:off x="2535214" y="2050208"/>
              <a:ext cx="2489036" cy="447729"/>
            </a:xfrm>
            <a:prstGeom prst="rect">
              <a:avLst/>
            </a:prstGeom>
            <a:noFill/>
          </p:spPr>
          <p:txBody>
            <a:bodyPr wrap="none" lIns="0" tIns="0" rIns="0" bIns="0" rtlCol="0">
              <a:spAutoFit/>
            </a:bodyPr>
            <a:lstStyle/>
            <a:p>
              <a:r>
                <a:rPr lang="zh-CN" altLang="en-US" sz="3200" dirty="0">
                  <a:solidFill>
                    <a:schemeClr val="bg1"/>
                  </a:solidFill>
                  <a:latin typeface="方正正大黑简体" panose="02000000000000000000" pitchFamily="2" charset="-122"/>
                  <a:ea typeface="方正正大黑简体" panose="02000000000000000000" pitchFamily="2" charset="-122"/>
                </a:rPr>
                <a:t>路由协议的安全性</a:t>
              </a:r>
              <a:endParaRPr lang="zh-CN" altLang="en-US" sz="3200" dirty="0">
                <a:solidFill>
                  <a:schemeClr val="bg1"/>
                </a:solidFill>
                <a:latin typeface="方正正大黑简体" panose="02000000000000000000" pitchFamily="2" charset="-122"/>
                <a:ea typeface="方正正大黑简体" panose="02000000000000000000" pitchFamily="2" charset="-122"/>
              </a:endParaRPr>
            </a:p>
          </p:txBody>
        </p:sp>
      </p:grpSp>
      <p:grpSp>
        <p:nvGrpSpPr>
          <p:cNvPr id="14" name="组合 13"/>
          <p:cNvGrpSpPr/>
          <p:nvPr/>
        </p:nvGrpSpPr>
        <p:grpSpPr>
          <a:xfrm>
            <a:off x="8671068" y="1502263"/>
            <a:ext cx="1261641" cy="914400"/>
            <a:chOff x="8171726" y="1006998"/>
            <a:chExt cx="1261641" cy="914400"/>
          </a:xfrm>
        </p:grpSpPr>
        <p:sp>
          <p:nvSpPr>
            <p:cNvPr id="12" name="椭圆 11"/>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椭圆 16"/>
          <p:cNvSpPr/>
          <p:nvPr/>
        </p:nvSpPr>
        <p:spPr>
          <a:xfrm>
            <a:off x="1047812" y="6203212"/>
            <a:ext cx="1262459" cy="1262459"/>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字魂45号-冰宇雅宋" panose="00000500000000000000" pitchFamily="2" charset="-122"/>
              <a:ea typeface="字魂45号-冰宇雅宋" panose="00000500000000000000" pitchFamily="2" charset="-122"/>
            </a:endParaRPr>
          </a:p>
        </p:txBody>
      </p:sp>
      <p:grpSp>
        <p:nvGrpSpPr>
          <p:cNvPr id="55" name="组合 54"/>
          <p:cNvGrpSpPr/>
          <p:nvPr/>
        </p:nvGrpSpPr>
        <p:grpSpPr>
          <a:xfrm rot="7080203">
            <a:off x="1385110" y="3275645"/>
            <a:ext cx="569921" cy="413062"/>
            <a:chOff x="8171726" y="1006998"/>
            <a:chExt cx="1261641" cy="914400"/>
          </a:xfrm>
        </p:grpSpPr>
        <p:sp>
          <p:nvSpPr>
            <p:cNvPr id="56" name="椭圆 55"/>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1000"/>
                                        <p:tgtEl>
                                          <p:spTgt spid="55"/>
                                        </p:tgtEl>
                                      </p:cBhvr>
                                    </p:animEffect>
                                    <p:anim calcmode="lin" valueType="num">
                                      <p:cBhvr>
                                        <p:cTn id="13" dur="1000" fill="hold"/>
                                        <p:tgtEl>
                                          <p:spTgt spid="55"/>
                                        </p:tgtEl>
                                        <p:attrNameLst>
                                          <p:attrName>ppt_x</p:attrName>
                                        </p:attrNameLst>
                                      </p:cBhvr>
                                      <p:tavLst>
                                        <p:tav tm="0">
                                          <p:val>
                                            <p:strVal val="#ppt_x"/>
                                          </p:val>
                                        </p:tav>
                                        <p:tav tm="100000">
                                          <p:val>
                                            <p:strVal val="#ppt_x"/>
                                          </p:val>
                                        </p:tav>
                                      </p:tavLst>
                                    </p:anim>
                                    <p:anim calcmode="lin" valueType="num">
                                      <p:cBhvr>
                                        <p:cTn id="14" dur="1000" fill="hold"/>
                                        <p:tgtEl>
                                          <p:spTgt spid="55"/>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par>
                                <p:cTn id="18" presetID="47"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down)">
                                      <p:cBhvr>
                                        <p:cTn id="38" dur="500"/>
                                        <p:tgtEl>
                                          <p:spTgt spid="3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down)">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wipe(down)">
                                      <p:cBhvr>
                                        <p:cTn id="4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3104" t="7278" r="3104" b="7278"/>
          <a:stretch>
            <a:fillRect/>
          </a:stretch>
        </p:blipFill>
        <p:spPr>
          <a:xfrm flipV="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6" name="椭圆 35"/>
          <p:cNvSpPr/>
          <p:nvPr/>
        </p:nvSpPr>
        <p:spPr>
          <a:xfrm flipV="1">
            <a:off x="2645229" y="-108856"/>
            <a:ext cx="6901542" cy="6901542"/>
          </a:xfrm>
          <a:prstGeom prst="ellipse">
            <a:avLst/>
          </a:prstGeom>
          <a:gradFill flip="none" rotWithShape="1">
            <a:gsLst>
              <a:gs pos="0">
                <a:srgbClr val="FFFFFF"/>
              </a:gs>
              <a:gs pos="100000">
                <a:srgbClr val="FFFFFF">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303823" y="3329453"/>
            <a:ext cx="9584355" cy="1354217"/>
          </a:xfrm>
          <a:prstGeom prst="rect">
            <a:avLst/>
          </a:prstGeom>
          <a:noFill/>
        </p:spPr>
        <p:txBody>
          <a:bodyPr wrap="none" lIns="0" tIns="0" rIns="0" bIns="0" rtlCol="0">
            <a:spAutoFit/>
          </a:bodyPr>
          <a:lstStyle/>
          <a:p>
            <a:pPr algn="ctr"/>
            <a:r>
              <a:rPr lang="en-US" altLang="zh-CN" sz="88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ARP</a:t>
            </a:r>
            <a:r>
              <a:rPr lang="zh-CN" altLang="en-US" sz="88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协议的安全性</a:t>
            </a:r>
            <a:endParaRPr lang="zh-CN" altLang="en-US" sz="88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6" name="文本框 25"/>
          <p:cNvSpPr txBox="1"/>
          <p:nvPr/>
        </p:nvSpPr>
        <p:spPr>
          <a:xfrm>
            <a:off x="4829200" y="2221472"/>
            <a:ext cx="2483437" cy="738664"/>
          </a:xfrm>
          <a:prstGeom prst="rect">
            <a:avLst/>
          </a:prstGeom>
          <a:noFill/>
        </p:spPr>
        <p:txBody>
          <a:bodyPr wrap="none" lIns="0" tIns="0" rIns="0" bIns="0" rtlCol="0">
            <a:spAutoFit/>
          </a:bodyPr>
          <a:lstStyle/>
          <a:p>
            <a:pPr algn="dist"/>
            <a:r>
              <a:rPr lang="en-US" altLang="zh-CN" sz="4800" dirty="0">
                <a:gradFill>
                  <a:gsLst>
                    <a:gs pos="63000">
                      <a:srgbClr val="153B95"/>
                    </a:gs>
                    <a:gs pos="100000">
                      <a:schemeClr val="bg1"/>
                    </a:gs>
                  </a:gsLst>
                  <a:lin ang="5400000" scaled="1"/>
                </a:gradFill>
                <a:latin typeface="字魂45号-冰宇雅宋" panose="00000500000000000000" pitchFamily="2" charset="-122"/>
                <a:ea typeface="字魂45号-冰宇雅宋" panose="00000500000000000000" pitchFamily="2" charset="-122"/>
              </a:rPr>
              <a:t>PART-02</a:t>
            </a:r>
            <a:endParaRPr lang="zh-CN" altLang="en-US" sz="4800" dirty="0">
              <a:gradFill>
                <a:gsLst>
                  <a:gs pos="63000">
                    <a:srgbClr val="153B95"/>
                  </a:gs>
                  <a:gs pos="100000">
                    <a:schemeClr val="bg1"/>
                  </a:gs>
                </a:gsLst>
                <a:lin ang="5400000" scaled="1"/>
              </a:gradFill>
              <a:latin typeface="字魂45号-冰宇雅宋" panose="00000500000000000000" pitchFamily="2" charset="-122"/>
              <a:ea typeface="字魂45号-冰宇雅宋" panose="00000500000000000000" pitchFamily="2" charset="-122"/>
            </a:endParaRPr>
          </a:p>
        </p:txBody>
      </p:sp>
      <p:sp>
        <p:nvSpPr>
          <p:cNvPr id="16" name="任意多边形: 形状 15"/>
          <p:cNvSpPr/>
          <p:nvPr/>
        </p:nvSpPr>
        <p:spPr>
          <a:xfrm>
            <a:off x="368152" y="4169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文本框 34"/>
          <p:cNvSpPr txBox="1"/>
          <p:nvPr/>
        </p:nvSpPr>
        <p:spPr>
          <a:xfrm rot="5400000">
            <a:off x="-104164" y="2007446"/>
            <a:ext cx="1012828" cy="153888"/>
          </a:xfrm>
          <a:prstGeom prst="rect">
            <a:avLst/>
          </a:prstGeom>
          <a:noFill/>
        </p:spPr>
        <p:txBody>
          <a:bodyPr wrap="square" lIns="0" tIns="0" rIns="0" bIns="0" rtlCol="0">
            <a:spAutoFit/>
          </a:bodyPr>
          <a:lstStyle/>
          <a:p>
            <a:pPr algn="dist"/>
            <a:r>
              <a:rPr lang="en-US" altLang="zh-CN" sz="1000" dirty="0">
                <a:solidFill>
                  <a:schemeClr val="bg1"/>
                </a:solidFill>
                <a:latin typeface="+mn-ea"/>
              </a:rPr>
              <a:t>BUSINESS PLAN</a:t>
            </a:r>
            <a:endParaRPr lang="zh-CN" altLang="en-US" sz="1000" dirty="0">
              <a:solidFill>
                <a:schemeClr val="bg1"/>
              </a:solidFill>
              <a:latin typeface="+mn-ea"/>
            </a:endParaRPr>
          </a:p>
        </p:txBody>
      </p:sp>
      <p:sp>
        <p:nvSpPr>
          <p:cNvPr id="33" name="任意多边形: 形状 32"/>
          <p:cNvSpPr/>
          <p:nvPr/>
        </p:nvSpPr>
        <p:spPr>
          <a:xfrm>
            <a:off x="11190952" y="0"/>
            <a:ext cx="1001049" cy="1074058"/>
          </a:xfrm>
          <a:custGeom>
            <a:avLst/>
            <a:gdLst>
              <a:gd name="connsiteX0" fmla="*/ 53162 w 1001049"/>
              <a:gd name="connsiteY0" fmla="*/ 0 h 1074058"/>
              <a:gd name="connsiteX1" fmla="*/ 1001049 w 1001049"/>
              <a:gd name="connsiteY1" fmla="*/ 0 h 1074058"/>
              <a:gd name="connsiteX2" fmla="*/ 1001049 w 1001049"/>
              <a:gd name="connsiteY2" fmla="*/ 1046024 h 1074058"/>
              <a:gd name="connsiteX3" fmla="*/ 954809 w 1001049"/>
              <a:gd name="connsiteY3" fmla="*/ 1057913 h 1074058"/>
              <a:gd name="connsiteX4" fmla="*/ 794658 w 1001049"/>
              <a:gd name="connsiteY4" fmla="*/ 1074058 h 1074058"/>
              <a:gd name="connsiteX5" fmla="*/ 0 w 1001049"/>
              <a:gd name="connsiteY5" fmla="*/ 279400 h 1074058"/>
              <a:gd name="connsiteX6" fmla="*/ 16145 w 1001049"/>
              <a:gd name="connsiteY6" fmla="*/ 119249 h 107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049" h="1074058">
                <a:moveTo>
                  <a:pt x="53162" y="0"/>
                </a:moveTo>
                <a:lnTo>
                  <a:pt x="1001049" y="0"/>
                </a:lnTo>
                <a:lnTo>
                  <a:pt x="1001049" y="1046024"/>
                </a:lnTo>
                <a:lnTo>
                  <a:pt x="954809" y="1057913"/>
                </a:lnTo>
                <a:cubicBezTo>
                  <a:pt x="903079" y="1068499"/>
                  <a:pt x="849518" y="1074058"/>
                  <a:pt x="794658" y="1074058"/>
                </a:cubicBezTo>
                <a:cubicBezTo>
                  <a:pt x="355781" y="1074058"/>
                  <a:pt x="0" y="718277"/>
                  <a:pt x="0" y="279400"/>
                </a:cubicBezTo>
                <a:cubicBezTo>
                  <a:pt x="0" y="224540"/>
                  <a:pt x="5559" y="170979"/>
                  <a:pt x="16145" y="119249"/>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latin typeface="字魂45号-冰宇雅宋" panose="00000500000000000000" pitchFamily="2" charset="-122"/>
              <a:ea typeface="字魂45号-冰宇雅宋" panose="00000500000000000000" pitchFamily="2" charset="-122"/>
            </a:endParaRPr>
          </a:p>
        </p:txBody>
      </p:sp>
      <p:sp>
        <p:nvSpPr>
          <p:cNvPr id="11" name="椭圆 10"/>
          <p:cNvSpPr/>
          <p:nvPr/>
        </p:nvSpPr>
        <p:spPr>
          <a:xfrm>
            <a:off x="9256486" y="2044700"/>
            <a:ext cx="304800" cy="3048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字魂45号-冰宇雅宋" panose="00000500000000000000" pitchFamily="2" charset="-122"/>
              <a:ea typeface="字魂45号-冰宇雅宋" panose="000005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par>
                                <p:cTn id="20" presetID="10" presetClass="entr" presetSubtype="0" accel="30000" decel="70000" fill="hold" grpId="0" nodeType="withEffect">
                                  <p:stCondLst>
                                    <p:cond delay="0"/>
                                  </p:stCondLst>
                                  <p:iterate type="wd">
                                    <p:tmPct val="10000"/>
                                  </p:iterate>
                                  <p:childTnLst>
                                    <p:set>
                                      <p:cBhvr>
                                        <p:cTn id="21" dur="1" fill="hold">
                                          <p:stCondLst>
                                            <p:cond delay="0"/>
                                          </p:stCondLst>
                                        </p:cTn>
                                        <p:tgtEl>
                                          <p:spTgt spid="26"/>
                                        </p:tgtEl>
                                        <p:attrNameLst>
                                          <p:attrName>style.visibility</p:attrName>
                                        </p:attrNameLst>
                                      </p:cBhvr>
                                      <p:to>
                                        <p:strVal val="visible"/>
                                      </p:to>
                                    </p:set>
                                    <p:animEffect transition="in" filter="fade">
                                      <p:cBhvr>
                                        <p:cTn id="22" dur="600" decel="100000">
                                          <p:stCondLst>
                                            <p:cond delay="0"/>
                                          </p:stCondLst>
                                        </p:cTn>
                                        <p:tgtEl>
                                          <p:spTgt spid="26"/>
                                        </p:tgtEl>
                                      </p:cBhvr>
                                    </p:animEffect>
                                    <p:anim to="0" calcmode="lin" valueType="num">
                                      <p:cBhvr>
                                        <p:cTn id="23" dur="750" fill="hold">
                                          <p:stCondLst>
                                            <p:cond delay="0"/>
                                          </p:stCondLst>
                                        </p:cTn>
                                        <p:tgtEl>
                                          <p:spTgt spid="26"/>
                                        </p:tgtEl>
                                        <p:attrNameLst>
                                          <p:attrName>ppt_h</p:attrName>
                                        </p:attrNameLst>
                                      </p:cBhvr>
                                      <p:tavLst>
                                        <p:tav tm="0">
                                          <p:val>
                                            <p:strVal val="ppt_h*2.1"/>
                                          </p:val>
                                        </p:tav>
                                        <p:tav tm="45000">
                                          <p:val>
                                            <p:strVal val="ppt_h*1.04"/>
                                          </p:val>
                                        </p:tav>
                                        <p:tav tm="100000">
                                          <p:val>
                                            <p:strVal val="#ppt_h"/>
                                          </p:val>
                                        </p:tav>
                                      </p:tavLst>
                                    </p:anim>
                                    <p:anim to="0" calcmode="lin" valueType="num">
                                      <p:cBhvr>
                                        <p:cTn id="24" dur="750" fill="hold">
                                          <p:stCondLst>
                                            <p:cond delay="0"/>
                                          </p:stCondLst>
                                        </p:cTn>
                                        <p:tgtEl>
                                          <p:spTgt spid="26"/>
                                        </p:tgtEl>
                                        <p:attrNameLst>
                                          <p:attrName>ppt_w</p:attrName>
                                        </p:attrNameLst>
                                      </p:cBhvr>
                                      <p:tavLst>
                                        <p:tav tm="0">
                                          <p:val>
                                            <p:strVal val="ppt_w*2.1"/>
                                          </p:val>
                                        </p:tav>
                                        <p:tav tm="45000">
                                          <p:val>
                                            <p:strVal val="ppt_w*1.04"/>
                                          </p:val>
                                        </p:tav>
                                        <p:tav tm="100000">
                                          <p:val>
                                            <p:strVal val="#ppt_w"/>
                                          </p:val>
                                        </p:tav>
                                      </p:tavLst>
                                    </p:anim>
                                  </p:childTnLst>
                                </p:cTn>
                              </p:par>
                              <p:par>
                                <p:cTn id="25" presetID="10" presetClass="entr" presetSubtype="0" fill="hold" grpId="0" nodeType="withEffect">
                                  <p:stCondLst>
                                    <p:cond delay="0"/>
                                  </p:stCondLst>
                                  <p:iterate type="wd">
                                    <p:tmPct val="10000"/>
                                  </p:iterate>
                                  <p:childTnLst>
                                    <p:set>
                                      <p:cBhvr>
                                        <p:cTn id="26" dur="1" fill="hold">
                                          <p:stCondLst>
                                            <p:cond delay="0"/>
                                          </p:stCondLst>
                                        </p:cTn>
                                        <p:tgtEl>
                                          <p:spTgt spid="18"/>
                                        </p:tgtEl>
                                        <p:attrNameLst>
                                          <p:attrName>style.visibility</p:attrName>
                                        </p:attrNameLst>
                                      </p:cBhvr>
                                      <p:to>
                                        <p:strVal val="visible"/>
                                      </p:to>
                                    </p:set>
                                    <p:anim to="0" calcmode="lin" valueType="num">
                                      <p:cBhvr>
                                        <p:cTn id="27" dur="500" decel="100000" fill="hold">
                                          <p:stCondLst>
                                            <p:cond delay="0"/>
                                          </p:stCondLst>
                                        </p:cTn>
                                        <p:tgtEl>
                                          <p:spTgt spid="18"/>
                                        </p:tgtEl>
                                        <p:attrNameLst>
                                          <p:attrName>ppt_y</p:attrName>
                                        </p:attrNameLst>
                                      </p:cBhvr>
                                      <p:tavLst>
                                        <p:tav tm="0">
                                          <p:val>
                                            <p:strVal val="ppt_y-0.02"/>
                                          </p:val>
                                        </p:tav>
                                        <p:tav tm="100000">
                                          <p:val>
                                            <p:strVal val="#ppt_y"/>
                                          </p:val>
                                        </p:tav>
                                      </p:tavLst>
                                    </p:anim>
                                    <p:animEffect transition="in" filter="fade">
                                      <p:cBhvr>
                                        <p:cTn id="28" dur="500">
                                          <p:stCondLst>
                                            <p:cond delay="0"/>
                                          </p:stCondLst>
                                        </p:cTn>
                                        <p:tgtEl>
                                          <p:spTgt spid="18"/>
                                        </p:tgtEl>
                                      </p:cBhvr>
                                    </p:animEffect>
                                    <p:animScale>
                                      <p:cBhvr>
                                        <p:cTn id="29" dur="500" decel="100000" fill="hold">
                                          <p:stCondLst>
                                            <p:cond delay="0"/>
                                          </p:stCondLst>
                                        </p:cTn>
                                        <p:tgtEl>
                                          <p:spTgt spid="18"/>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16" grpId="0" animBg="1"/>
      <p:bldP spid="32" grpId="0" animBg="1"/>
      <p:bldP spid="3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3904692" y="653569"/>
            <a:ext cx="4382611"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地址解析协议</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—ARP</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19" name="矩形 18"/>
          <p:cNvSpPr/>
          <p:nvPr/>
        </p:nvSpPr>
        <p:spPr>
          <a:xfrm>
            <a:off x="3541059" y="3693567"/>
            <a:ext cx="5145742" cy="2510864"/>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PA-矩形 4"/>
          <p:cNvSpPr>
            <a:spLocks noChangeArrowheads="1"/>
          </p:cNvSpPr>
          <p:nvPr>
            <p:custDataLst>
              <p:tags r:id="rId2"/>
            </p:custDataLst>
          </p:nvPr>
        </p:nvSpPr>
        <p:spPr bwMode="auto">
          <a:xfrm>
            <a:off x="2592333" y="1383052"/>
            <a:ext cx="3468833" cy="884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以太网发送的是</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48</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位以太地址的数据包；</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33" name="PA-矩形 4"/>
          <p:cNvSpPr>
            <a:spLocks noChangeArrowheads="1"/>
          </p:cNvSpPr>
          <p:nvPr>
            <p:custDataLst>
              <p:tags r:id="rId3"/>
            </p:custDataLst>
          </p:nvPr>
        </p:nvSpPr>
        <p:spPr bwMode="auto">
          <a:xfrm>
            <a:off x="2592333" y="2602252"/>
            <a:ext cx="3468833" cy="884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IP</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驱动程序必须将</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32</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位</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IP</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目标地址转换成</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48</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位地址；</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endParaRPr>
          </a:p>
        </p:txBody>
      </p:sp>
      <p:sp>
        <p:nvSpPr>
          <p:cNvPr id="34" name="椭圆 33"/>
          <p:cNvSpPr/>
          <p:nvPr/>
        </p:nvSpPr>
        <p:spPr>
          <a:xfrm>
            <a:off x="1738086" y="1513434"/>
            <a:ext cx="482600" cy="4826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正大黑简体" panose="02000000000000000000" pitchFamily="2" charset="-122"/>
                <a:ea typeface="方正正大黑简体" panose="02000000000000000000" pitchFamily="2" charset="-122"/>
              </a:rPr>
              <a:t>1</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sp>
        <p:nvSpPr>
          <p:cNvPr id="35" name="椭圆 34"/>
          <p:cNvSpPr/>
          <p:nvPr/>
        </p:nvSpPr>
        <p:spPr>
          <a:xfrm>
            <a:off x="1738086" y="2681834"/>
            <a:ext cx="482600" cy="4826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正大黑简体" panose="02000000000000000000" pitchFamily="2" charset="-122"/>
                <a:ea typeface="方正正大黑简体" panose="02000000000000000000" pitchFamily="2" charset="-122"/>
              </a:rPr>
              <a:t>2</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sp>
        <p:nvSpPr>
          <p:cNvPr id="36" name="PA-矩形 4"/>
          <p:cNvSpPr>
            <a:spLocks noChangeArrowheads="1"/>
          </p:cNvSpPr>
          <p:nvPr>
            <p:custDataLst>
              <p:tags r:id="rId4"/>
            </p:custDataLst>
          </p:nvPr>
        </p:nvSpPr>
        <p:spPr bwMode="auto">
          <a:xfrm>
            <a:off x="7397103" y="1383052"/>
            <a:ext cx="3468833" cy="884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两类地址存在静态或算法上的影射；</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37" name="PA-矩形 4"/>
          <p:cNvSpPr>
            <a:spLocks noChangeArrowheads="1"/>
          </p:cNvSpPr>
          <p:nvPr>
            <p:custDataLst>
              <p:tags r:id="rId5"/>
            </p:custDataLst>
          </p:nvPr>
        </p:nvSpPr>
        <p:spPr bwMode="auto">
          <a:xfrm>
            <a:off x="7397103" y="2602252"/>
            <a:ext cx="3468833" cy="884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ARP</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用来确定两者之间的影射关系；</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38" name="椭圆 37"/>
          <p:cNvSpPr/>
          <p:nvPr/>
        </p:nvSpPr>
        <p:spPr>
          <a:xfrm>
            <a:off x="6542856" y="1513434"/>
            <a:ext cx="482600" cy="4826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正大黑简体" panose="02000000000000000000" pitchFamily="2" charset="-122"/>
                <a:ea typeface="方正正大黑简体" panose="02000000000000000000" pitchFamily="2" charset="-122"/>
              </a:rPr>
              <a:t>3</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sp>
        <p:nvSpPr>
          <p:cNvPr id="39" name="椭圆 38"/>
          <p:cNvSpPr/>
          <p:nvPr/>
        </p:nvSpPr>
        <p:spPr>
          <a:xfrm>
            <a:off x="6542856" y="2681834"/>
            <a:ext cx="482600" cy="4826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正大黑简体" panose="02000000000000000000" pitchFamily="2" charset="-122"/>
                <a:ea typeface="方正正大黑简体" panose="02000000000000000000" pitchFamily="2" charset="-122"/>
              </a:rPr>
              <a:t>4</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graphicFrame>
        <p:nvGraphicFramePr>
          <p:cNvPr id="40" name="Object 9"/>
          <p:cNvGraphicFramePr/>
          <p:nvPr/>
        </p:nvGraphicFramePr>
        <p:xfrm>
          <a:off x="3681413" y="3855194"/>
          <a:ext cx="4865034" cy="2187609"/>
        </p:xfrm>
        <a:graphic>
          <a:graphicData uri="http://schemas.openxmlformats.org/presentationml/2006/ole">
            <mc:AlternateContent xmlns:mc="http://schemas.openxmlformats.org/markup-compatibility/2006">
              <mc:Choice xmlns:v="urn:schemas-microsoft-com:vml" Requires="v">
                <p:oleObj spid="_x0000_s3103" name="" r:id="rId6" imgW="5876925" imgH="2962275" progId="PBrush">
                  <p:embed/>
                </p:oleObj>
              </mc:Choice>
              <mc:Fallback>
                <p:oleObj name="" r:id="rId6" imgW="5876925" imgH="2962275" progId="PBrush">
                  <p:embed/>
                  <p:pic>
                    <p:nvPicPr>
                      <p:cNvPr id="0" name="Object 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1413" y="3855194"/>
                        <a:ext cx="4865034" cy="2187609"/>
                      </a:xfrm>
                      <a:prstGeom prst="rect">
                        <a:avLst/>
                      </a:prstGeom>
                      <a:noFill/>
                      <a:ln>
                        <a:noFill/>
                      </a:ln>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ppt_w</p:attrName>
                                        </p:attrNameLst>
                                      </p:cBhvr>
                                      <p:tavLst>
                                        <p:tav tm="0">
                                          <p:val>
                                            <p:fltVal val="0"/>
                                          </p:val>
                                        </p:tav>
                                        <p:tav tm="100000">
                                          <p:val>
                                            <p:strVal val="#ppt_w"/>
                                          </p:val>
                                        </p:tav>
                                      </p:tavLst>
                                    </p:anim>
                                    <p:anim calcmode="lin" valueType="num">
                                      <p:cBhvr>
                                        <p:cTn id="15" dur="500" fill="hold"/>
                                        <p:tgtEl>
                                          <p:spTgt spid="32"/>
                                        </p:tgtEl>
                                        <p:attrNameLst>
                                          <p:attrName>ppt_h</p:attrName>
                                        </p:attrNameLst>
                                      </p:cBhvr>
                                      <p:tavLst>
                                        <p:tav tm="0">
                                          <p:val>
                                            <p:fltVal val="0"/>
                                          </p:val>
                                        </p:tav>
                                        <p:tav tm="100000">
                                          <p:val>
                                            <p:strVal val="#ppt_h"/>
                                          </p:val>
                                        </p:tav>
                                      </p:tavLst>
                                    </p:anim>
                                    <p:animEffect transition="in" filter="fade">
                                      <p:cBhvr>
                                        <p:cTn id="16" dur="500"/>
                                        <p:tgtEl>
                                          <p:spTgt spid="3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500" fill="hold"/>
                                        <p:tgtEl>
                                          <p:spTgt spid="34"/>
                                        </p:tgtEl>
                                        <p:attrNameLst>
                                          <p:attrName>ppt_w</p:attrName>
                                        </p:attrNameLst>
                                      </p:cBhvr>
                                      <p:tavLst>
                                        <p:tav tm="0">
                                          <p:val>
                                            <p:fltVal val="0"/>
                                          </p:val>
                                        </p:tav>
                                        <p:tav tm="100000">
                                          <p:val>
                                            <p:strVal val="#ppt_w"/>
                                          </p:val>
                                        </p:tav>
                                      </p:tavLst>
                                    </p:anim>
                                    <p:anim calcmode="lin" valueType="num">
                                      <p:cBhvr>
                                        <p:cTn id="20" dur="500" fill="hold"/>
                                        <p:tgtEl>
                                          <p:spTgt spid="34"/>
                                        </p:tgtEl>
                                        <p:attrNameLst>
                                          <p:attrName>ppt_h</p:attrName>
                                        </p:attrNameLst>
                                      </p:cBhvr>
                                      <p:tavLst>
                                        <p:tav tm="0">
                                          <p:val>
                                            <p:fltVal val="0"/>
                                          </p:val>
                                        </p:tav>
                                        <p:tav tm="100000">
                                          <p:val>
                                            <p:strVal val="#ppt_h"/>
                                          </p:val>
                                        </p:tav>
                                      </p:tavLst>
                                    </p:anim>
                                    <p:animEffect transition="in" filter="fade">
                                      <p:cBhvr>
                                        <p:cTn id="21" dur="500"/>
                                        <p:tgtEl>
                                          <p:spTgt spid="34"/>
                                        </p:tgtEl>
                                      </p:cBhvr>
                                    </p:animEffect>
                                  </p:child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p:cTn id="25" dur="500" fill="hold"/>
                                        <p:tgtEl>
                                          <p:spTgt spid="33"/>
                                        </p:tgtEl>
                                        <p:attrNameLst>
                                          <p:attrName>ppt_w</p:attrName>
                                        </p:attrNameLst>
                                      </p:cBhvr>
                                      <p:tavLst>
                                        <p:tav tm="0">
                                          <p:val>
                                            <p:fltVal val="0"/>
                                          </p:val>
                                        </p:tav>
                                        <p:tav tm="100000">
                                          <p:val>
                                            <p:strVal val="#ppt_w"/>
                                          </p:val>
                                        </p:tav>
                                      </p:tavLst>
                                    </p:anim>
                                    <p:anim calcmode="lin" valueType="num">
                                      <p:cBhvr>
                                        <p:cTn id="26" dur="500" fill="hold"/>
                                        <p:tgtEl>
                                          <p:spTgt spid="33"/>
                                        </p:tgtEl>
                                        <p:attrNameLst>
                                          <p:attrName>ppt_h</p:attrName>
                                        </p:attrNameLst>
                                      </p:cBhvr>
                                      <p:tavLst>
                                        <p:tav tm="0">
                                          <p:val>
                                            <p:fltVal val="0"/>
                                          </p:val>
                                        </p:tav>
                                        <p:tav tm="100000">
                                          <p:val>
                                            <p:strVal val="#ppt_h"/>
                                          </p:val>
                                        </p:tav>
                                      </p:tavLst>
                                    </p:anim>
                                    <p:animEffect transition="in" filter="fade">
                                      <p:cBhvr>
                                        <p:cTn id="27" dur="500"/>
                                        <p:tgtEl>
                                          <p:spTgt spid="33"/>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 calcmode="lin" valueType="num">
                                      <p:cBhvr>
                                        <p:cTn id="30" dur="500" fill="hold"/>
                                        <p:tgtEl>
                                          <p:spTgt spid="35"/>
                                        </p:tgtEl>
                                        <p:attrNameLst>
                                          <p:attrName>ppt_w</p:attrName>
                                        </p:attrNameLst>
                                      </p:cBhvr>
                                      <p:tavLst>
                                        <p:tav tm="0">
                                          <p:val>
                                            <p:fltVal val="0"/>
                                          </p:val>
                                        </p:tav>
                                        <p:tav tm="100000">
                                          <p:val>
                                            <p:strVal val="#ppt_w"/>
                                          </p:val>
                                        </p:tav>
                                      </p:tavLst>
                                    </p:anim>
                                    <p:anim calcmode="lin" valueType="num">
                                      <p:cBhvr>
                                        <p:cTn id="31" dur="500" fill="hold"/>
                                        <p:tgtEl>
                                          <p:spTgt spid="35"/>
                                        </p:tgtEl>
                                        <p:attrNameLst>
                                          <p:attrName>ppt_h</p:attrName>
                                        </p:attrNameLst>
                                      </p:cBhvr>
                                      <p:tavLst>
                                        <p:tav tm="0">
                                          <p:val>
                                            <p:fltVal val="0"/>
                                          </p:val>
                                        </p:tav>
                                        <p:tav tm="100000">
                                          <p:val>
                                            <p:strVal val="#ppt_h"/>
                                          </p:val>
                                        </p:tav>
                                      </p:tavLst>
                                    </p:anim>
                                    <p:animEffect transition="in" filter="fade">
                                      <p:cBhvr>
                                        <p:cTn id="32" dur="500"/>
                                        <p:tgtEl>
                                          <p:spTgt spid="35"/>
                                        </p:tgtEl>
                                      </p:cBhvr>
                                    </p:animEffect>
                                  </p:childTnLst>
                                </p:cTn>
                              </p:par>
                            </p:childTnLst>
                          </p:cTn>
                        </p:par>
                        <p:par>
                          <p:cTn id="33" fill="hold">
                            <p:stCondLst>
                              <p:cond delay="1000"/>
                            </p:stCondLst>
                            <p:childTnLst>
                              <p:par>
                                <p:cTn id="34" presetID="53" presetClass="entr" presetSubtype="16" fill="hold" grpId="0" nodeType="afterEffect">
                                  <p:stCondLst>
                                    <p:cond delay="0"/>
                                  </p:stCondLst>
                                  <p:childTnLst>
                                    <p:set>
                                      <p:cBhvr>
                                        <p:cTn id="35" dur="1" fill="hold">
                                          <p:stCondLst>
                                            <p:cond delay="0"/>
                                          </p:stCondLst>
                                        </p:cTn>
                                        <p:tgtEl>
                                          <p:spTgt spid="36"/>
                                        </p:tgtEl>
                                        <p:attrNameLst>
                                          <p:attrName>style.visibility</p:attrName>
                                        </p:attrNameLst>
                                      </p:cBhvr>
                                      <p:to>
                                        <p:strVal val="visible"/>
                                      </p:to>
                                    </p:set>
                                    <p:anim calcmode="lin" valueType="num">
                                      <p:cBhvr>
                                        <p:cTn id="36" dur="500" fill="hold"/>
                                        <p:tgtEl>
                                          <p:spTgt spid="36"/>
                                        </p:tgtEl>
                                        <p:attrNameLst>
                                          <p:attrName>ppt_w</p:attrName>
                                        </p:attrNameLst>
                                      </p:cBhvr>
                                      <p:tavLst>
                                        <p:tav tm="0">
                                          <p:val>
                                            <p:fltVal val="0"/>
                                          </p:val>
                                        </p:tav>
                                        <p:tav tm="100000">
                                          <p:val>
                                            <p:strVal val="#ppt_w"/>
                                          </p:val>
                                        </p:tav>
                                      </p:tavLst>
                                    </p:anim>
                                    <p:anim calcmode="lin" valueType="num">
                                      <p:cBhvr>
                                        <p:cTn id="37" dur="500" fill="hold"/>
                                        <p:tgtEl>
                                          <p:spTgt spid="36"/>
                                        </p:tgtEl>
                                        <p:attrNameLst>
                                          <p:attrName>ppt_h</p:attrName>
                                        </p:attrNameLst>
                                      </p:cBhvr>
                                      <p:tavLst>
                                        <p:tav tm="0">
                                          <p:val>
                                            <p:fltVal val="0"/>
                                          </p:val>
                                        </p:tav>
                                        <p:tav tm="100000">
                                          <p:val>
                                            <p:strVal val="#ppt_h"/>
                                          </p:val>
                                        </p:tav>
                                      </p:tavLst>
                                    </p:anim>
                                    <p:animEffect transition="in" filter="fade">
                                      <p:cBhvr>
                                        <p:cTn id="38" dur="500"/>
                                        <p:tgtEl>
                                          <p:spTgt spid="36"/>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anim calcmode="lin" valueType="num">
                                      <p:cBhvr>
                                        <p:cTn id="41" dur="500" fill="hold"/>
                                        <p:tgtEl>
                                          <p:spTgt spid="38"/>
                                        </p:tgtEl>
                                        <p:attrNameLst>
                                          <p:attrName>ppt_w</p:attrName>
                                        </p:attrNameLst>
                                      </p:cBhvr>
                                      <p:tavLst>
                                        <p:tav tm="0">
                                          <p:val>
                                            <p:fltVal val="0"/>
                                          </p:val>
                                        </p:tav>
                                        <p:tav tm="100000">
                                          <p:val>
                                            <p:strVal val="#ppt_w"/>
                                          </p:val>
                                        </p:tav>
                                      </p:tavLst>
                                    </p:anim>
                                    <p:anim calcmode="lin" valueType="num">
                                      <p:cBhvr>
                                        <p:cTn id="42" dur="500" fill="hold"/>
                                        <p:tgtEl>
                                          <p:spTgt spid="38"/>
                                        </p:tgtEl>
                                        <p:attrNameLst>
                                          <p:attrName>ppt_h</p:attrName>
                                        </p:attrNameLst>
                                      </p:cBhvr>
                                      <p:tavLst>
                                        <p:tav tm="0">
                                          <p:val>
                                            <p:fltVal val="0"/>
                                          </p:val>
                                        </p:tav>
                                        <p:tav tm="100000">
                                          <p:val>
                                            <p:strVal val="#ppt_h"/>
                                          </p:val>
                                        </p:tav>
                                      </p:tavLst>
                                    </p:anim>
                                    <p:animEffect transition="in" filter="fade">
                                      <p:cBhvr>
                                        <p:cTn id="43" dur="500"/>
                                        <p:tgtEl>
                                          <p:spTgt spid="38"/>
                                        </p:tgtEl>
                                      </p:cBhvr>
                                    </p:animEffect>
                                  </p:childTnLst>
                                </p:cTn>
                              </p:par>
                            </p:childTnLst>
                          </p:cTn>
                        </p:par>
                        <p:par>
                          <p:cTn id="44" fill="hold">
                            <p:stCondLst>
                              <p:cond delay="1500"/>
                            </p:stCondLst>
                            <p:childTnLst>
                              <p:par>
                                <p:cTn id="45" presetID="53" presetClass="entr" presetSubtype="16"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39"/>
                                        </p:tgtEl>
                                        <p:attrNameLst>
                                          <p:attrName>style.visibility</p:attrName>
                                        </p:attrNameLst>
                                      </p:cBhvr>
                                      <p:to>
                                        <p:strVal val="visible"/>
                                      </p:to>
                                    </p:set>
                                    <p:anim calcmode="lin" valueType="num">
                                      <p:cBhvr>
                                        <p:cTn id="52" dur="500" fill="hold"/>
                                        <p:tgtEl>
                                          <p:spTgt spid="39"/>
                                        </p:tgtEl>
                                        <p:attrNameLst>
                                          <p:attrName>ppt_w</p:attrName>
                                        </p:attrNameLst>
                                      </p:cBhvr>
                                      <p:tavLst>
                                        <p:tav tm="0">
                                          <p:val>
                                            <p:fltVal val="0"/>
                                          </p:val>
                                        </p:tav>
                                        <p:tav tm="100000">
                                          <p:val>
                                            <p:strVal val="#ppt_w"/>
                                          </p:val>
                                        </p:tav>
                                      </p:tavLst>
                                    </p:anim>
                                    <p:anim calcmode="lin" valueType="num">
                                      <p:cBhvr>
                                        <p:cTn id="53" dur="500" fill="hold"/>
                                        <p:tgtEl>
                                          <p:spTgt spid="39"/>
                                        </p:tgtEl>
                                        <p:attrNameLst>
                                          <p:attrName>ppt_h</p:attrName>
                                        </p:attrNameLst>
                                      </p:cBhvr>
                                      <p:tavLst>
                                        <p:tav tm="0">
                                          <p:val>
                                            <p:fltVal val="0"/>
                                          </p:val>
                                        </p:tav>
                                        <p:tav tm="100000">
                                          <p:val>
                                            <p:strVal val="#ppt_h"/>
                                          </p:val>
                                        </p:tav>
                                      </p:tavLst>
                                    </p:anim>
                                    <p:animEffect transition="in" filter="fade">
                                      <p:cBhvr>
                                        <p:cTn id="54" dur="500"/>
                                        <p:tgtEl>
                                          <p:spTgt spid="39"/>
                                        </p:tgtEl>
                                      </p:cBhvr>
                                    </p:animEffect>
                                  </p:childTnLst>
                                </p:cTn>
                              </p:par>
                            </p:childTnLst>
                          </p:cTn>
                        </p:par>
                        <p:par>
                          <p:cTn id="55" fill="hold">
                            <p:stCondLst>
                              <p:cond delay="2000"/>
                            </p:stCondLst>
                            <p:childTnLst>
                              <p:par>
                                <p:cTn id="56" presetID="23" presetClass="entr" presetSubtype="16" fill="hold" nodeType="afterEffect">
                                  <p:stCondLst>
                                    <p:cond delay="0"/>
                                  </p:stCondLst>
                                  <p:childTnLst>
                                    <p:set>
                                      <p:cBhvr>
                                        <p:cTn id="57" dur="1" fill="hold">
                                          <p:stCondLst>
                                            <p:cond delay="0"/>
                                          </p:stCondLst>
                                        </p:cTn>
                                        <p:tgtEl>
                                          <p:spTgt spid="40"/>
                                        </p:tgtEl>
                                        <p:attrNameLst>
                                          <p:attrName>style.visibility</p:attrName>
                                        </p:attrNameLst>
                                      </p:cBhvr>
                                      <p:to>
                                        <p:strVal val="visible"/>
                                      </p:to>
                                    </p:set>
                                    <p:anim calcmode="lin" valueType="num">
                                      <p:cBhvr>
                                        <p:cTn id="58" dur="500" fill="hold"/>
                                        <p:tgtEl>
                                          <p:spTgt spid="40"/>
                                        </p:tgtEl>
                                        <p:attrNameLst>
                                          <p:attrName>ppt_w</p:attrName>
                                        </p:attrNameLst>
                                      </p:cBhvr>
                                      <p:tavLst>
                                        <p:tav tm="0">
                                          <p:val>
                                            <p:fltVal val="0"/>
                                          </p:val>
                                        </p:tav>
                                        <p:tav tm="100000">
                                          <p:val>
                                            <p:strVal val="#ppt_w"/>
                                          </p:val>
                                        </p:tav>
                                      </p:tavLst>
                                    </p:anim>
                                    <p:anim calcmode="lin" valueType="num">
                                      <p:cBhvr>
                                        <p:cTn id="59" dur="500" fill="hold"/>
                                        <p:tgtEl>
                                          <p:spTgt spid="40"/>
                                        </p:tgtEl>
                                        <p:attrNameLst>
                                          <p:attrName>ppt_h</p:attrName>
                                        </p:attrNameLst>
                                      </p:cBhvr>
                                      <p:tavLst>
                                        <p:tav tm="0">
                                          <p:val>
                                            <p:fltVal val="0"/>
                                          </p:val>
                                        </p:tav>
                                        <p:tav tm="100000">
                                          <p:val>
                                            <p:strVal val="#ppt_h"/>
                                          </p:val>
                                        </p:tav>
                                      </p:tavLst>
                                    </p:anim>
                                  </p:childTnLst>
                                </p:cTn>
                              </p:par>
                              <p:par>
                                <p:cTn id="60" presetID="23" presetClass="entr" presetSubtype="16"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500" fill="hold"/>
                                        <p:tgtEl>
                                          <p:spTgt spid="19"/>
                                        </p:tgtEl>
                                        <p:attrNameLst>
                                          <p:attrName>ppt_w</p:attrName>
                                        </p:attrNameLst>
                                      </p:cBhvr>
                                      <p:tavLst>
                                        <p:tav tm="0">
                                          <p:val>
                                            <p:fltVal val="0"/>
                                          </p:val>
                                        </p:tav>
                                        <p:tav tm="100000">
                                          <p:val>
                                            <p:strVal val="#ppt_w"/>
                                          </p:val>
                                        </p:tav>
                                      </p:tavLst>
                                    </p:anim>
                                    <p:anim calcmode="lin" valueType="num">
                                      <p:cBhvr>
                                        <p:cTn id="63" dur="500" fill="hold"/>
                                        <p:tgtEl>
                                          <p:spTgt spid="1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9" grpId="0" animBg="1"/>
      <p:bldP spid="32" grpId="0"/>
      <p:bldP spid="33" grpId="0"/>
      <p:bldP spid="34" grpId="0" animBg="1"/>
      <p:bldP spid="35" grpId="0" animBg="1"/>
      <p:bldP spid="36" grpId="0"/>
      <p:bldP spid="37" grpId="0"/>
      <p:bldP spid="38" grpId="0" animBg="1"/>
      <p:bldP spid="3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5058854" y="653569"/>
            <a:ext cx="2074286"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ARP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缓存</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pic>
        <p:nvPicPr>
          <p:cNvPr id="24" name="图片 23"/>
          <p:cNvPicPr>
            <a:picLocks noChangeAspect="1"/>
          </p:cNvPicPr>
          <p:nvPr/>
        </p:nvPicPr>
        <p:blipFill>
          <a:blip r:embed="rId2"/>
          <a:stretch>
            <a:fillRect/>
          </a:stretch>
        </p:blipFill>
        <p:spPr>
          <a:xfrm>
            <a:off x="2236367" y="1319628"/>
            <a:ext cx="7558166" cy="4884803"/>
          </a:xfrm>
          <a:prstGeom prst="rect">
            <a:avLst/>
          </a:prstGeom>
        </p:spPr>
      </p:pic>
      <p:cxnSp>
        <p:nvCxnSpPr>
          <p:cNvPr id="25" name="直接连接符 24"/>
          <p:cNvCxnSpPr/>
          <p:nvPr/>
        </p:nvCxnSpPr>
        <p:spPr>
          <a:xfrm>
            <a:off x="2236367" y="2755560"/>
            <a:ext cx="4059543"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5755341" y="2850776"/>
            <a:ext cx="518022" cy="17833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494061" y="3425335"/>
            <a:ext cx="2775297" cy="707886"/>
          </a:xfrm>
          <a:prstGeom prst="rect">
            <a:avLst/>
          </a:prstGeom>
          <a:solidFill>
            <a:schemeClr val="bg1">
              <a:lumMod val="85000"/>
              <a:alpha val="98000"/>
            </a:schemeClr>
          </a:solidFill>
        </p:spPr>
        <p:txBody>
          <a:bodyPr wrap="square" rtlCol="0">
            <a:spAutoFit/>
          </a:bodyPr>
          <a:lstStyle/>
          <a:p>
            <a:pPr algn="ctr"/>
            <a:r>
              <a:rPr lang="en-US" altLang="zh-CN" sz="2000" dirty="0">
                <a:solidFill>
                  <a:srgbClr val="FF0000"/>
                </a:solidFill>
                <a:latin typeface="方正正大黑简体" panose="02000000000000000000" pitchFamily="2" charset="-122"/>
                <a:ea typeface="方正正大黑简体" panose="02000000000000000000" pitchFamily="2" charset="-122"/>
              </a:rPr>
              <a:t>ARP</a:t>
            </a:r>
            <a:r>
              <a:rPr lang="zh-CN" altLang="en-US" sz="2000" dirty="0">
                <a:solidFill>
                  <a:srgbClr val="FF0000"/>
                </a:solidFill>
                <a:latin typeface="方正正大黑简体" panose="02000000000000000000" pitchFamily="2" charset="-122"/>
                <a:ea typeface="方正正大黑简体" panose="02000000000000000000" pitchFamily="2" charset="-122"/>
              </a:rPr>
              <a:t>协议获得</a:t>
            </a:r>
            <a:r>
              <a:rPr lang="en-US" altLang="zh-CN" sz="2000" dirty="0">
                <a:solidFill>
                  <a:srgbClr val="FF0000"/>
                </a:solidFill>
                <a:latin typeface="方正正大黑简体" panose="02000000000000000000" pitchFamily="2" charset="-122"/>
                <a:ea typeface="方正正大黑简体" panose="02000000000000000000" pitchFamily="2" charset="-122"/>
              </a:rPr>
              <a:t>MAC</a:t>
            </a:r>
            <a:r>
              <a:rPr lang="zh-CN" altLang="en-US" sz="2000" dirty="0">
                <a:solidFill>
                  <a:srgbClr val="FF0000"/>
                </a:solidFill>
                <a:latin typeface="方正正大黑简体" panose="02000000000000000000" pitchFamily="2" charset="-122"/>
                <a:ea typeface="方正正大黑简体" panose="02000000000000000000" pitchFamily="2" charset="-122"/>
              </a:rPr>
              <a:t>地址，加入缓存</a:t>
            </a:r>
            <a:endParaRPr lang="zh-CN" altLang="en-US" sz="2000" dirty="0">
              <a:solidFill>
                <a:srgbClr val="FF0000"/>
              </a:solidFill>
              <a:latin typeface="方正正大黑简体" panose="02000000000000000000" pitchFamily="2" charset="-122"/>
              <a:ea typeface="方正正大黑简体" panose="02000000000000000000" pitchFamily="2" charset="-122"/>
            </a:endParaRPr>
          </a:p>
        </p:txBody>
      </p:sp>
      <p:sp>
        <p:nvSpPr>
          <p:cNvPr id="28" name="椭圆 27"/>
          <p:cNvSpPr/>
          <p:nvPr/>
        </p:nvSpPr>
        <p:spPr>
          <a:xfrm>
            <a:off x="5234881" y="5527258"/>
            <a:ext cx="1722231" cy="3268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7133140" y="5279659"/>
            <a:ext cx="2136217" cy="400110"/>
          </a:xfrm>
          <a:prstGeom prst="rect">
            <a:avLst/>
          </a:prstGeom>
          <a:solidFill>
            <a:schemeClr val="bg1">
              <a:lumMod val="85000"/>
              <a:alpha val="98000"/>
            </a:schemeClr>
          </a:solidFill>
        </p:spPr>
        <p:txBody>
          <a:bodyPr wrap="square" rtlCol="0">
            <a:spAutoFit/>
          </a:bodyPr>
          <a:lstStyle/>
          <a:p>
            <a:pPr algn="ctr"/>
            <a:r>
              <a:rPr lang="en-US" altLang="zh-CN" sz="2000" dirty="0">
                <a:solidFill>
                  <a:srgbClr val="FF0000"/>
                </a:solidFill>
                <a:latin typeface="方正正大黑简体" panose="02000000000000000000" pitchFamily="2" charset="-122"/>
                <a:ea typeface="方正正大黑简体" panose="02000000000000000000" pitchFamily="2" charset="-122"/>
              </a:rPr>
              <a:t>ARP</a:t>
            </a:r>
            <a:r>
              <a:rPr lang="zh-CN" altLang="en-US" sz="2000" dirty="0">
                <a:solidFill>
                  <a:srgbClr val="FF0000"/>
                </a:solidFill>
                <a:latin typeface="方正正大黑简体" panose="02000000000000000000" pitchFamily="2" charset="-122"/>
                <a:ea typeface="方正正大黑简体" panose="02000000000000000000" pitchFamily="2" charset="-122"/>
              </a:rPr>
              <a:t>缓存中毒</a:t>
            </a:r>
            <a:endParaRPr lang="zh-CN" altLang="en-US" sz="2000" dirty="0">
              <a:solidFill>
                <a:srgbClr val="FF0000"/>
              </a:solidFill>
              <a:latin typeface="方正正大黑简体" panose="02000000000000000000" pitchFamily="2" charset="-122"/>
              <a:ea typeface="方正正大黑简体" panose="02000000000000000000" pitchFamily="2" charset="-122"/>
            </a:endParaRPr>
          </a:p>
        </p:txBody>
      </p:sp>
      <p:sp>
        <p:nvSpPr>
          <p:cNvPr id="30" name="椭圆 29"/>
          <p:cNvSpPr/>
          <p:nvPr/>
        </p:nvSpPr>
        <p:spPr>
          <a:xfrm>
            <a:off x="5164253" y="4634102"/>
            <a:ext cx="1722231" cy="3268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up)">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7" grpId="0" animBg="1"/>
      <p:bldP spid="28" grpId="0" animBg="1"/>
      <p:bldP spid="29" grpId="0" animBg="1"/>
      <p:bldP spid="3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4597189" y="653569"/>
            <a:ext cx="2997615"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ARP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缓存中毒</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17" name="矩形 16"/>
          <p:cNvSpPr/>
          <p:nvPr/>
        </p:nvSpPr>
        <p:spPr>
          <a:xfrm>
            <a:off x="1294713" y="2006600"/>
            <a:ext cx="9694606" cy="31877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8" name="组合 17"/>
          <p:cNvGrpSpPr/>
          <p:nvPr/>
        </p:nvGrpSpPr>
        <p:grpSpPr>
          <a:xfrm>
            <a:off x="1745277" y="2582958"/>
            <a:ext cx="8940485" cy="1739971"/>
            <a:chOff x="1849387" y="4032582"/>
            <a:chExt cx="8940485" cy="1402566"/>
          </a:xfrm>
        </p:grpSpPr>
        <p:sp>
          <p:nvSpPr>
            <p:cNvPr id="19" name="blocks-with-angled-cuts_1423"/>
            <p:cNvSpPr>
              <a:spLocks noChangeAspect="1"/>
            </p:cNvSpPr>
            <p:nvPr/>
          </p:nvSpPr>
          <p:spPr bwMode="auto">
            <a:xfrm>
              <a:off x="1849387" y="4032582"/>
              <a:ext cx="554661" cy="415318"/>
            </a:xfrm>
            <a:custGeom>
              <a:avLst/>
              <a:gdLst>
                <a:gd name="connsiteX0" fmla="*/ 551492 w 551492"/>
                <a:gd name="connsiteY0" fmla="*/ 0 h 412946"/>
                <a:gd name="connsiteX1" fmla="*/ 551492 w 551492"/>
                <a:gd name="connsiteY1" fmla="*/ 412946 h 412946"/>
                <a:gd name="connsiteX2" fmla="*/ 344812 w 551492"/>
                <a:gd name="connsiteY2" fmla="*/ 412946 h 412946"/>
                <a:gd name="connsiteX3" fmla="*/ 344812 w 551492"/>
                <a:gd name="connsiteY3" fmla="*/ 206473 h 412946"/>
                <a:gd name="connsiteX4" fmla="*/ 206680 w 551492"/>
                <a:gd name="connsiteY4" fmla="*/ 0 h 412946"/>
                <a:gd name="connsiteX5" fmla="*/ 206680 w 551492"/>
                <a:gd name="connsiteY5" fmla="*/ 412946 h 412946"/>
                <a:gd name="connsiteX6" fmla="*/ 0 w 551492"/>
                <a:gd name="connsiteY6" fmla="*/ 412946 h 412946"/>
                <a:gd name="connsiteX7" fmla="*/ 0 w 551492"/>
                <a:gd name="connsiteY7" fmla="*/ 206473 h 41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492" h="412946">
                  <a:moveTo>
                    <a:pt x="551492" y="0"/>
                  </a:moveTo>
                  <a:lnTo>
                    <a:pt x="551492" y="412946"/>
                  </a:lnTo>
                  <a:lnTo>
                    <a:pt x="344812" y="412946"/>
                  </a:lnTo>
                  <a:lnTo>
                    <a:pt x="344812" y="206473"/>
                  </a:lnTo>
                  <a:close/>
                  <a:moveTo>
                    <a:pt x="206680" y="0"/>
                  </a:moveTo>
                  <a:lnTo>
                    <a:pt x="206680" y="412946"/>
                  </a:lnTo>
                  <a:lnTo>
                    <a:pt x="0" y="412946"/>
                  </a:lnTo>
                  <a:lnTo>
                    <a:pt x="0" y="206473"/>
                  </a:ln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blocks-with-angled-cuts_1423"/>
            <p:cNvSpPr>
              <a:spLocks noChangeAspect="1"/>
            </p:cNvSpPr>
            <p:nvPr/>
          </p:nvSpPr>
          <p:spPr bwMode="auto">
            <a:xfrm rot="10800000">
              <a:off x="10235211" y="5019830"/>
              <a:ext cx="554661" cy="415318"/>
            </a:xfrm>
            <a:custGeom>
              <a:avLst/>
              <a:gdLst>
                <a:gd name="connsiteX0" fmla="*/ 551492 w 551492"/>
                <a:gd name="connsiteY0" fmla="*/ 0 h 412946"/>
                <a:gd name="connsiteX1" fmla="*/ 551492 w 551492"/>
                <a:gd name="connsiteY1" fmla="*/ 412946 h 412946"/>
                <a:gd name="connsiteX2" fmla="*/ 344812 w 551492"/>
                <a:gd name="connsiteY2" fmla="*/ 412946 h 412946"/>
                <a:gd name="connsiteX3" fmla="*/ 344812 w 551492"/>
                <a:gd name="connsiteY3" fmla="*/ 206473 h 412946"/>
                <a:gd name="connsiteX4" fmla="*/ 206680 w 551492"/>
                <a:gd name="connsiteY4" fmla="*/ 0 h 412946"/>
                <a:gd name="connsiteX5" fmla="*/ 206680 w 551492"/>
                <a:gd name="connsiteY5" fmla="*/ 412946 h 412946"/>
                <a:gd name="connsiteX6" fmla="*/ 0 w 551492"/>
                <a:gd name="connsiteY6" fmla="*/ 412946 h 412946"/>
                <a:gd name="connsiteX7" fmla="*/ 0 w 551492"/>
                <a:gd name="connsiteY7" fmla="*/ 206473 h 41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492" h="412946">
                  <a:moveTo>
                    <a:pt x="551492" y="0"/>
                  </a:moveTo>
                  <a:lnTo>
                    <a:pt x="551492" y="412946"/>
                  </a:lnTo>
                  <a:lnTo>
                    <a:pt x="344812" y="412946"/>
                  </a:lnTo>
                  <a:lnTo>
                    <a:pt x="344812" y="206473"/>
                  </a:lnTo>
                  <a:close/>
                  <a:moveTo>
                    <a:pt x="206680" y="0"/>
                  </a:moveTo>
                  <a:lnTo>
                    <a:pt x="206680" y="412946"/>
                  </a:lnTo>
                  <a:lnTo>
                    <a:pt x="0" y="412946"/>
                  </a:lnTo>
                  <a:lnTo>
                    <a:pt x="0" y="206473"/>
                  </a:ln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1" name="文本框 20"/>
          <p:cNvSpPr txBox="1"/>
          <p:nvPr/>
        </p:nvSpPr>
        <p:spPr>
          <a:xfrm>
            <a:off x="2480764" y="2171694"/>
            <a:ext cx="7474264" cy="2623795"/>
          </a:xfrm>
          <a:prstGeom prst="rect">
            <a:avLst/>
          </a:prstGeom>
          <a:noFill/>
        </p:spPr>
        <p:txBody>
          <a:bodyPr wrap="square">
            <a:spAutoFit/>
          </a:bodyPr>
          <a:lstStyle/>
          <a:p>
            <a:pPr algn="just">
              <a:lnSpc>
                <a:spcPct val="150000"/>
              </a:lnSpc>
              <a:buSzPct val="150000"/>
            </a:pP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ARP</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缓存中毒攻击中，攻击者使用伪造</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ARP</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消息欺骗受害者接受无效的</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IP-MAC</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映射，并将映射存储在其缓存中，又叫</a:t>
            </a:r>
            <a:r>
              <a:rPr lang="en-US" altLang="zh-CN" sz="2800" dirty="0">
                <a:solidFill>
                  <a:srgbClr val="FF0000"/>
                </a:solidFill>
                <a:latin typeface="方正正大黑简体" panose="02000000000000000000" pitchFamily="2" charset="-122"/>
                <a:ea typeface="方正正大黑简体" panose="02000000000000000000" pitchFamily="2" charset="-122"/>
              </a:rPr>
              <a:t>ARP</a:t>
            </a:r>
            <a:r>
              <a:rPr lang="zh-CN" altLang="en-US" sz="2800" dirty="0">
                <a:solidFill>
                  <a:srgbClr val="FF0000"/>
                </a:solidFill>
                <a:latin typeface="方正正大黑简体" panose="02000000000000000000" pitchFamily="2" charset="-122"/>
                <a:ea typeface="方正正大黑简体" panose="02000000000000000000" pitchFamily="2" charset="-122"/>
              </a:rPr>
              <a:t>欺骗</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800" dirty="0">
                <a:solidFill>
                  <a:srgbClr val="FF0000"/>
                </a:solidFill>
                <a:latin typeface="方正正大黑简体" panose="02000000000000000000" pitchFamily="2" charset="-122"/>
                <a:ea typeface="方正正大黑简体" panose="02000000000000000000" pitchFamily="2" charset="-122"/>
              </a:rPr>
              <a:t>ARP</a:t>
            </a:r>
            <a:r>
              <a:rPr lang="zh-CN" altLang="en-US" sz="2800" dirty="0">
                <a:solidFill>
                  <a:srgbClr val="FF0000"/>
                </a:solidFill>
                <a:latin typeface="方正正大黑简体" panose="02000000000000000000" pitchFamily="2" charset="-122"/>
                <a:ea typeface="方正正大黑简体" panose="02000000000000000000" pitchFamily="2" charset="-122"/>
              </a:rPr>
              <a:t>重定向</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22" presetClass="entr" presetSubtype="4"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par>
                          <p:cTn id="14" fill="hold">
                            <p:stCondLst>
                              <p:cond delay="500"/>
                            </p:stCondLst>
                            <p:childTnLst>
                              <p:par>
                                <p:cTn id="15" presetID="22" presetClass="entr" presetSubtype="4"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par>
                          <p:cTn id="18" fill="hold">
                            <p:stCondLst>
                              <p:cond delay="1000"/>
                            </p:stCondLst>
                            <p:childTnLst>
                              <p:par>
                                <p:cTn id="19" presetID="10" presetClass="entr" presetSubtype="0" fill="hold" grpId="0" nodeType="afterEffect">
                                  <p:stCondLst>
                                    <p:cond delay="0"/>
                                  </p:stCondLst>
                                  <p:iterate type="wd">
                                    <p:tmPct val="10000"/>
                                  </p:iterate>
                                  <p:childTnLst>
                                    <p:set>
                                      <p:cBhvr>
                                        <p:cTn id="20" dur="1" fill="hold">
                                          <p:stCondLst>
                                            <p:cond delay="0"/>
                                          </p:stCondLst>
                                        </p:cTn>
                                        <p:tgtEl>
                                          <p:spTgt spid="21"/>
                                        </p:tgtEl>
                                        <p:attrNameLst>
                                          <p:attrName>style.visibility</p:attrName>
                                        </p:attrNameLst>
                                      </p:cBhvr>
                                      <p:to>
                                        <p:strVal val="visible"/>
                                      </p:to>
                                    </p:set>
                                    <p:anim to="0" calcmode="lin" valueType="num">
                                      <p:cBhvr>
                                        <p:cTn id="21" dur="500" decel="100000" fill="hold">
                                          <p:stCondLst>
                                            <p:cond delay="0"/>
                                          </p:stCondLst>
                                        </p:cTn>
                                        <p:tgtEl>
                                          <p:spTgt spid="21"/>
                                        </p:tgtEl>
                                        <p:attrNameLst>
                                          <p:attrName>ppt_y</p:attrName>
                                        </p:attrNameLst>
                                      </p:cBhvr>
                                      <p:tavLst>
                                        <p:tav tm="0">
                                          <p:val>
                                            <p:strVal val="ppt_y+0.02"/>
                                          </p:val>
                                        </p:tav>
                                        <p:tav tm="100000">
                                          <p:val>
                                            <p:strVal val="#ppt_y"/>
                                          </p:val>
                                        </p:tav>
                                      </p:tavLst>
                                    </p:anim>
                                    <p:animEffect transition="in" filter="fade">
                                      <p:cBhvr>
                                        <p:cTn id="22" dur="500">
                                          <p:stCondLst>
                                            <p:cond delay="0"/>
                                          </p:stCondLst>
                                        </p:cTn>
                                        <p:tgtEl>
                                          <p:spTgt spid="21"/>
                                        </p:tgtEl>
                                      </p:cBhvr>
                                    </p:animEffect>
                                    <p:animScale>
                                      <p:cBhvr>
                                        <p:cTn id="23" dur="500" decel="100000" fill="hold">
                                          <p:stCondLst>
                                            <p:cond delay="0"/>
                                          </p:stCondLst>
                                        </p:cTn>
                                        <p:tgtEl>
                                          <p:spTgt spid="21"/>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7" grpId="0" animBg="1"/>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4597189" y="653569"/>
            <a:ext cx="2997615"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ARP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缓存中毒</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8" name="PA-矩形 4"/>
          <p:cNvSpPr>
            <a:spLocks noChangeArrowheads="1"/>
          </p:cNvSpPr>
          <p:nvPr>
            <p:custDataLst>
              <p:tags r:id="rId2"/>
            </p:custDataLst>
          </p:nvPr>
        </p:nvSpPr>
        <p:spPr bwMode="auto">
          <a:xfrm>
            <a:off x="1308427" y="1207567"/>
            <a:ext cx="9570216" cy="5132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rgbClr val="FF0000"/>
                </a:solidFill>
                <a:latin typeface="方正正大黑简体" panose="02000000000000000000" pitchFamily="2" charset="-122"/>
                <a:ea typeface="方正正大黑简体" panose="02000000000000000000" pitchFamily="2" charset="-122"/>
              </a:rPr>
              <a:t>使用</a:t>
            </a:r>
            <a:r>
              <a:rPr lang="en-US" altLang="zh-CN" sz="2400" dirty="0">
                <a:solidFill>
                  <a:srgbClr val="FF0000"/>
                </a:solidFill>
                <a:latin typeface="方正正大黑简体" panose="02000000000000000000" pitchFamily="2" charset="-122"/>
                <a:ea typeface="方正正大黑简体" panose="02000000000000000000" pitchFamily="2" charset="-122"/>
              </a:rPr>
              <a:t>ARP</a:t>
            </a:r>
            <a:r>
              <a:rPr lang="zh-CN" altLang="en-US" sz="2400" dirty="0">
                <a:solidFill>
                  <a:srgbClr val="FF0000"/>
                </a:solidFill>
                <a:latin typeface="方正正大黑简体" panose="02000000000000000000" pitchFamily="2" charset="-122"/>
                <a:ea typeface="方正正大黑简体" panose="02000000000000000000" pitchFamily="2" charset="-122"/>
              </a:rPr>
              <a:t>请求</a:t>
            </a:r>
            <a:endParaRPr lang="zh-CN" altLang="en-US" sz="2400" dirty="0">
              <a:solidFill>
                <a:srgbClr val="FF0000"/>
              </a:solidFill>
              <a:latin typeface="方正正大黑简体" panose="02000000000000000000" pitchFamily="2" charset="-122"/>
              <a:ea typeface="方正正大黑简体" panose="02000000000000000000" pitchFamily="2" charset="-122"/>
            </a:endParaRPr>
          </a:p>
          <a:p>
            <a:pPr marL="1332230" lvl="2" indent="-342900">
              <a:lnSpc>
                <a:spcPct val="15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构造一个</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ARP</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请求包并发送给主机</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rgbClr val="FF0000"/>
                </a:solidFill>
                <a:latin typeface="方正正大黑简体" panose="02000000000000000000" pitchFamily="2" charset="-122"/>
                <a:ea typeface="方正正大黑简体" panose="02000000000000000000" pitchFamily="2" charset="-122"/>
              </a:rPr>
              <a:t>使用</a:t>
            </a:r>
            <a:r>
              <a:rPr lang="en-US" altLang="zh-CN" sz="2400" dirty="0">
                <a:solidFill>
                  <a:srgbClr val="FF0000"/>
                </a:solidFill>
                <a:latin typeface="方正正大黑简体" panose="02000000000000000000" pitchFamily="2" charset="-122"/>
                <a:ea typeface="方正正大黑简体" panose="02000000000000000000" pitchFamily="2" charset="-122"/>
              </a:rPr>
              <a:t>ARP</a:t>
            </a:r>
            <a:r>
              <a:rPr lang="zh-CN" altLang="en-US" sz="2400" dirty="0">
                <a:solidFill>
                  <a:srgbClr val="FF0000"/>
                </a:solidFill>
                <a:latin typeface="方正正大黑简体" panose="02000000000000000000" pitchFamily="2" charset="-122"/>
                <a:ea typeface="方正正大黑简体" panose="02000000000000000000" pitchFamily="2" charset="-122"/>
              </a:rPr>
              <a:t>响应</a:t>
            </a:r>
            <a:endParaRPr lang="zh-CN" altLang="en-US" sz="2400" dirty="0">
              <a:solidFill>
                <a:srgbClr val="FF0000"/>
              </a:solidFill>
              <a:latin typeface="方正正大黑简体" panose="02000000000000000000" pitchFamily="2" charset="-122"/>
              <a:ea typeface="方正正大黑简体" panose="02000000000000000000" pitchFamily="2" charset="-122"/>
            </a:endParaRPr>
          </a:p>
          <a:p>
            <a:pPr marL="1332230" lvl="2" indent="-342900">
              <a:lnSpc>
                <a:spcPct val="15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构造一个</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ARP</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响应包并发送给主机</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rgbClr val="FF0000"/>
                </a:solidFill>
                <a:latin typeface="方正正大黑简体" panose="02000000000000000000" pitchFamily="2" charset="-122"/>
                <a:ea typeface="方正正大黑简体" panose="02000000000000000000" pitchFamily="2" charset="-122"/>
              </a:rPr>
              <a:t>使用免费</a:t>
            </a:r>
            <a:r>
              <a:rPr lang="en-US" altLang="zh-CN" sz="2400" dirty="0">
                <a:solidFill>
                  <a:srgbClr val="FF0000"/>
                </a:solidFill>
                <a:latin typeface="方正正大黑简体" panose="02000000000000000000" pitchFamily="2" charset="-122"/>
                <a:ea typeface="方正正大黑简体" panose="02000000000000000000" pitchFamily="2" charset="-122"/>
              </a:rPr>
              <a:t>ARP</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当主机需要向所有其他机器的</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ARP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缓存更新过期信息时使用</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332230" lvl="2" indent="-342900">
              <a:lnSpc>
                <a:spcPct val="15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源和目的</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IP</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地址均为发布免费</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ARP</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的主机地址</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332230" lvl="2" indent="-342900">
              <a:lnSpc>
                <a:spcPct val="150000"/>
              </a:lnSpc>
              <a:spcAft>
                <a:spcPts val="600"/>
              </a:spcAft>
              <a:buClr>
                <a:srgbClr val="15449F"/>
              </a:buClr>
              <a:buFont typeface="Wingdings" panose="05000000000000000000" pitchFamily="2" charset="2"/>
              <a:buChar char="ü"/>
              <a:defRPr/>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ARP</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头部和以太帧头部的目的</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MAC</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地址都是广播</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MAC</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地址（</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FF:FF:FF:FF:FF:FF</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8">
                                            <p:txEl>
                                              <p:pRg st="0" end="0"/>
                                            </p:txEl>
                                          </p:spTgt>
                                        </p:tgtEl>
                                        <p:attrNameLst>
                                          <p:attrName>style.visibility</p:attrName>
                                        </p:attrNameLst>
                                      </p:cBhvr>
                                      <p:to>
                                        <p:strVal val="visible"/>
                                      </p:to>
                                    </p:set>
                                    <p:anim to="0" calcmode="lin" valueType="num">
                                      <p:cBhvr>
                                        <p:cTn id="7"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8" dur="500">
                                          <p:stCondLst>
                                            <p:cond delay="0"/>
                                          </p:stCondLst>
                                        </p:cTn>
                                        <p:tgtEl>
                                          <p:spTgt spid="28">
                                            <p:txEl>
                                              <p:pRg st="0" end="0"/>
                                            </p:txEl>
                                          </p:spTgt>
                                        </p:tgtEl>
                                      </p:cBhvr>
                                    </p:animEffect>
                                    <p:animScale>
                                      <p:cBhvr>
                                        <p:cTn id="9" dur="500" decel="100000" fill="hold">
                                          <p:stCondLst>
                                            <p:cond delay="0"/>
                                          </p:stCondLst>
                                        </p:cTn>
                                        <p:tgtEl>
                                          <p:spTgt spid="28">
                                            <p:txEl>
                                              <p:pRg st="0" end="0"/>
                                            </p:txEl>
                                          </p:spTgt>
                                        </p:tgtEl>
                                      </p:cBhvr>
                                      <p:by x="100000" y="100000"/>
                                      <p:from x="110000" y="110000"/>
                                      <p:to x="100000" y="100000"/>
                                    </p:animScale>
                                  </p:childTnLst>
                                </p:cTn>
                              </p:par>
                            </p:childTnLst>
                          </p:cTn>
                        </p:par>
                        <p:par>
                          <p:cTn id="10" fill="hold">
                            <p:stCondLst>
                              <p:cond delay="8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8">
                                            <p:txEl>
                                              <p:pRg st="1" end="1"/>
                                            </p:txEl>
                                          </p:spTgt>
                                        </p:tgtEl>
                                        <p:attrNameLst>
                                          <p:attrName>style.visibility</p:attrName>
                                        </p:attrNameLst>
                                      </p:cBhvr>
                                      <p:to>
                                        <p:strVal val="visible"/>
                                      </p:to>
                                    </p:set>
                                    <p:anim to="0" calcmode="lin" valueType="num">
                                      <p:cBhvr>
                                        <p:cTn id="13" dur="500" decel="100000" fill="hold">
                                          <p:stCondLst>
                                            <p:cond delay="0"/>
                                          </p:stCondLst>
                                        </p:cTn>
                                        <p:tgtEl>
                                          <p:spTgt spid="28">
                                            <p:txEl>
                                              <p:pRg st="1" end="1"/>
                                            </p:txEl>
                                          </p:spTgt>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8">
                                            <p:txEl>
                                              <p:pRg st="1" end="1"/>
                                            </p:txEl>
                                          </p:spTgt>
                                        </p:tgtEl>
                                      </p:cBhvr>
                                    </p:animEffect>
                                    <p:animScale>
                                      <p:cBhvr>
                                        <p:cTn id="15" dur="500" decel="100000" fill="hold">
                                          <p:stCondLst>
                                            <p:cond delay="0"/>
                                          </p:stCondLst>
                                        </p:cTn>
                                        <p:tgtEl>
                                          <p:spTgt spid="28">
                                            <p:txEl>
                                              <p:pRg st="1" end="1"/>
                                            </p:txEl>
                                          </p:spTgt>
                                        </p:tgtEl>
                                      </p:cBhvr>
                                      <p:by x="100000" y="100000"/>
                                      <p:from x="110000" y="110000"/>
                                      <p:to x="100000" y="100000"/>
                                    </p:animScale>
                                  </p:childTnLst>
                                </p:cTn>
                              </p:par>
                            </p:childTnLst>
                          </p:cTn>
                        </p:par>
                        <p:par>
                          <p:cTn id="16" fill="hold">
                            <p:stCondLst>
                              <p:cond delay="20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8">
                                            <p:txEl>
                                              <p:pRg st="2" end="2"/>
                                            </p:txEl>
                                          </p:spTgt>
                                        </p:tgtEl>
                                        <p:attrNameLst>
                                          <p:attrName>style.visibility</p:attrName>
                                        </p:attrNameLst>
                                      </p:cBhvr>
                                      <p:to>
                                        <p:strVal val="visible"/>
                                      </p:to>
                                    </p:set>
                                    <p:anim to="0" calcmode="lin" valueType="num">
                                      <p:cBhvr>
                                        <p:cTn id="19" dur="500" decel="100000" fill="hold">
                                          <p:stCondLst>
                                            <p:cond delay="0"/>
                                          </p:stCondLst>
                                        </p:cTn>
                                        <p:tgtEl>
                                          <p:spTgt spid="28">
                                            <p:txEl>
                                              <p:pRg st="2" end="2"/>
                                            </p:txEl>
                                          </p:spTgt>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28">
                                            <p:txEl>
                                              <p:pRg st="2" end="2"/>
                                            </p:txEl>
                                          </p:spTgt>
                                        </p:tgtEl>
                                      </p:cBhvr>
                                    </p:animEffect>
                                    <p:animScale>
                                      <p:cBhvr>
                                        <p:cTn id="21" dur="500" decel="100000" fill="hold">
                                          <p:stCondLst>
                                            <p:cond delay="0"/>
                                          </p:stCondLst>
                                        </p:cTn>
                                        <p:tgtEl>
                                          <p:spTgt spid="28">
                                            <p:txEl>
                                              <p:pRg st="2" end="2"/>
                                            </p:txEl>
                                          </p:spTgt>
                                        </p:tgtEl>
                                      </p:cBhvr>
                                      <p:by x="100000" y="100000"/>
                                      <p:from x="110000" y="110000"/>
                                      <p:to x="100000" y="100000"/>
                                    </p:animScale>
                                  </p:childTnLst>
                                </p:cTn>
                              </p:par>
                            </p:childTnLst>
                          </p:cTn>
                        </p:par>
                        <p:par>
                          <p:cTn id="22" fill="hold">
                            <p:stCondLst>
                              <p:cond delay="2849"/>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28">
                                            <p:txEl>
                                              <p:pRg st="3" end="3"/>
                                            </p:txEl>
                                          </p:spTgt>
                                        </p:tgtEl>
                                        <p:attrNameLst>
                                          <p:attrName>style.visibility</p:attrName>
                                        </p:attrNameLst>
                                      </p:cBhvr>
                                      <p:to>
                                        <p:strVal val="visible"/>
                                      </p:to>
                                    </p:set>
                                    <p:anim to="0" calcmode="lin" valueType="num">
                                      <p:cBhvr>
                                        <p:cTn id="25" dur="500" decel="100000" fill="hold">
                                          <p:stCondLst>
                                            <p:cond delay="0"/>
                                          </p:stCondLst>
                                        </p:cTn>
                                        <p:tgtEl>
                                          <p:spTgt spid="28">
                                            <p:txEl>
                                              <p:pRg st="3" end="3"/>
                                            </p:txEl>
                                          </p:spTgt>
                                        </p:tgtEl>
                                        <p:attrNameLst>
                                          <p:attrName>ppt_y</p:attrName>
                                        </p:attrNameLst>
                                      </p:cBhvr>
                                      <p:tavLst>
                                        <p:tav tm="0">
                                          <p:val>
                                            <p:strVal val="ppt_y+0.02"/>
                                          </p:val>
                                        </p:tav>
                                        <p:tav tm="100000">
                                          <p:val>
                                            <p:strVal val="#ppt_y"/>
                                          </p:val>
                                        </p:tav>
                                      </p:tavLst>
                                    </p:anim>
                                    <p:animEffect transition="in" filter="fade">
                                      <p:cBhvr>
                                        <p:cTn id="26" dur="500">
                                          <p:stCondLst>
                                            <p:cond delay="0"/>
                                          </p:stCondLst>
                                        </p:cTn>
                                        <p:tgtEl>
                                          <p:spTgt spid="28">
                                            <p:txEl>
                                              <p:pRg st="3" end="3"/>
                                            </p:txEl>
                                          </p:spTgt>
                                        </p:tgtEl>
                                      </p:cBhvr>
                                    </p:animEffect>
                                    <p:animScale>
                                      <p:cBhvr>
                                        <p:cTn id="27" dur="500" decel="100000" fill="hold">
                                          <p:stCondLst>
                                            <p:cond delay="0"/>
                                          </p:stCondLst>
                                        </p:cTn>
                                        <p:tgtEl>
                                          <p:spTgt spid="28">
                                            <p:txEl>
                                              <p:pRg st="3" end="3"/>
                                            </p:txEl>
                                          </p:spTgt>
                                        </p:tgtEl>
                                      </p:cBhvr>
                                      <p:by x="100000" y="100000"/>
                                      <p:from x="110000" y="110000"/>
                                      <p:to x="100000" y="100000"/>
                                    </p:animScale>
                                  </p:childTnLst>
                                </p:cTn>
                              </p:par>
                            </p:childTnLst>
                          </p:cTn>
                        </p:par>
                        <p:par>
                          <p:cTn id="28" fill="hold">
                            <p:stCondLst>
                              <p:cond delay="4099"/>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28">
                                            <p:txEl>
                                              <p:pRg st="4" end="4"/>
                                            </p:txEl>
                                          </p:spTgt>
                                        </p:tgtEl>
                                        <p:attrNameLst>
                                          <p:attrName>style.visibility</p:attrName>
                                        </p:attrNameLst>
                                      </p:cBhvr>
                                      <p:to>
                                        <p:strVal val="visible"/>
                                      </p:to>
                                    </p:set>
                                    <p:anim to="0" calcmode="lin" valueType="num">
                                      <p:cBhvr>
                                        <p:cTn id="31" dur="500" decel="100000" fill="hold">
                                          <p:stCondLst>
                                            <p:cond delay="0"/>
                                          </p:stCondLst>
                                        </p:cTn>
                                        <p:tgtEl>
                                          <p:spTgt spid="28">
                                            <p:txEl>
                                              <p:pRg st="4" end="4"/>
                                            </p:txEl>
                                          </p:spTgt>
                                        </p:tgtEl>
                                        <p:attrNameLst>
                                          <p:attrName>ppt_y</p:attrName>
                                        </p:attrNameLst>
                                      </p:cBhvr>
                                      <p:tavLst>
                                        <p:tav tm="0">
                                          <p:val>
                                            <p:strVal val="ppt_y+0.02"/>
                                          </p:val>
                                        </p:tav>
                                        <p:tav tm="100000">
                                          <p:val>
                                            <p:strVal val="#ppt_y"/>
                                          </p:val>
                                        </p:tav>
                                      </p:tavLst>
                                    </p:anim>
                                    <p:animEffect transition="in" filter="fade">
                                      <p:cBhvr>
                                        <p:cTn id="32" dur="500">
                                          <p:stCondLst>
                                            <p:cond delay="0"/>
                                          </p:stCondLst>
                                        </p:cTn>
                                        <p:tgtEl>
                                          <p:spTgt spid="28">
                                            <p:txEl>
                                              <p:pRg st="4" end="4"/>
                                            </p:txEl>
                                          </p:spTgt>
                                        </p:tgtEl>
                                      </p:cBhvr>
                                    </p:animEffect>
                                    <p:animScale>
                                      <p:cBhvr>
                                        <p:cTn id="33" dur="500" decel="100000" fill="hold">
                                          <p:stCondLst>
                                            <p:cond delay="0"/>
                                          </p:stCondLst>
                                        </p:cTn>
                                        <p:tgtEl>
                                          <p:spTgt spid="28">
                                            <p:txEl>
                                              <p:pRg st="4" end="4"/>
                                            </p:txEl>
                                          </p:spTgt>
                                        </p:tgtEl>
                                      </p:cBhvr>
                                      <p:by x="100000" y="100000"/>
                                      <p:from x="110000" y="110000"/>
                                      <p:to x="100000" y="100000"/>
                                    </p:animScale>
                                  </p:childTnLst>
                                </p:cTn>
                              </p:par>
                            </p:childTnLst>
                          </p:cTn>
                        </p:par>
                        <p:par>
                          <p:cTn id="34" fill="hold">
                            <p:stCondLst>
                              <p:cond delay="6350"/>
                            </p:stCondLst>
                            <p:childTnLst>
                              <p:par>
                                <p:cTn id="35" presetID="10" presetClass="entr" presetSubtype="0" fill="hold" grpId="0" nodeType="afterEffect">
                                  <p:stCondLst>
                                    <p:cond delay="0"/>
                                  </p:stCondLst>
                                  <p:iterate type="wd">
                                    <p:tmPct val="10000"/>
                                  </p:iterate>
                                  <p:childTnLst>
                                    <p:set>
                                      <p:cBhvr>
                                        <p:cTn id="36" dur="1" fill="hold">
                                          <p:stCondLst>
                                            <p:cond delay="0"/>
                                          </p:stCondLst>
                                        </p:cTn>
                                        <p:tgtEl>
                                          <p:spTgt spid="28">
                                            <p:txEl>
                                              <p:pRg st="5" end="5"/>
                                            </p:txEl>
                                          </p:spTgt>
                                        </p:tgtEl>
                                        <p:attrNameLst>
                                          <p:attrName>style.visibility</p:attrName>
                                        </p:attrNameLst>
                                      </p:cBhvr>
                                      <p:to>
                                        <p:strVal val="visible"/>
                                      </p:to>
                                    </p:set>
                                    <p:anim to="0" calcmode="lin" valueType="num">
                                      <p:cBhvr>
                                        <p:cTn id="37" dur="500" decel="100000" fill="hold">
                                          <p:stCondLst>
                                            <p:cond delay="0"/>
                                          </p:stCondLst>
                                        </p:cTn>
                                        <p:tgtEl>
                                          <p:spTgt spid="28">
                                            <p:txEl>
                                              <p:pRg st="5" end="5"/>
                                            </p:txEl>
                                          </p:spTgt>
                                        </p:tgtEl>
                                        <p:attrNameLst>
                                          <p:attrName>ppt_y</p:attrName>
                                        </p:attrNameLst>
                                      </p:cBhvr>
                                      <p:tavLst>
                                        <p:tav tm="0">
                                          <p:val>
                                            <p:strVal val="ppt_y+0.02"/>
                                          </p:val>
                                        </p:tav>
                                        <p:tav tm="100000">
                                          <p:val>
                                            <p:strVal val="#ppt_y"/>
                                          </p:val>
                                        </p:tav>
                                      </p:tavLst>
                                    </p:anim>
                                    <p:animEffect transition="in" filter="fade">
                                      <p:cBhvr>
                                        <p:cTn id="38" dur="500">
                                          <p:stCondLst>
                                            <p:cond delay="0"/>
                                          </p:stCondLst>
                                        </p:cTn>
                                        <p:tgtEl>
                                          <p:spTgt spid="28">
                                            <p:txEl>
                                              <p:pRg st="5" end="5"/>
                                            </p:txEl>
                                          </p:spTgt>
                                        </p:tgtEl>
                                      </p:cBhvr>
                                    </p:animEffect>
                                    <p:animScale>
                                      <p:cBhvr>
                                        <p:cTn id="39" dur="500" decel="100000" fill="hold">
                                          <p:stCondLst>
                                            <p:cond delay="0"/>
                                          </p:stCondLst>
                                        </p:cTn>
                                        <p:tgtEl>
                                          <p:spTgt spid="28">
                                            <p:txEl>
                                              <p:pRg st="5" end="5"/>
                                            </p:txEl>
                                          </p:spTgt>
                                        </p:tgtEl>
                                      </p:cBhvr>
                                      <p:by x="100000" y="100000"/>
                                      <p:from x="110000" y="110000"/>
                                      <p:to x="100000" y="100000"/>
                                    </p:animScale>
                                  </p:childTnLst>
                                </p:cTn>
                              </p:par>
                            </p:childTnLst>
                          </p:cTn>
                        </p:par>
                        <p:par>
                          <p:cTn id="40" fill="hold">
                            <p:stCondLst>
                              <p:cond delay="7900"/>
                            </p:stCondLst>
                            <p:childTnLst>
                              <p:par>
                                <p:cTn id="41" presetID="10" presetClass="entr" presetSubtype="0" fill="hold" grpId="0" nodeType="afterEffect">
                                  <p:stCondLst>
                                    <p:cond delay="0"/>
                                  </p:stCondLst>
                                  <p:iterate type="wd">
                                    <p:tmPct val="10000"/>
                                  </p:iterate>
                                  <p:childTnLst>
                                    <p:set>
                                      <p:cBhvr>
                                        <p:cTn id="42" dur="1" fill="hold">
                                          <p:stCondLst>
                                            <p:cond delay="0"/>
                                          </p:stCondLst>
                                        </p:cTn>
                                        <p:tgtEl>
                                          <p:spTgt spid="28">
                                            <p:txEl>
                                              <p:pRg st="6" end="6"/>
                                            </p:txEl>
                                          </p:spTgt>
                                        </p:tgtEl>
                                        <p:attrNameLst>
                                          <p:attrName>style.visibility</p:attrName>
                                        </p:attrNameLst>
                                      </p:cBhvr>
                                      <p:to>
                                        <p:strVal val="visible"/>
                                      </p:to>
                                    </p:set>
                                    <p:anim to="0" calcmode="lin" valueType="num">
                                      <p:cBhvr>
                                        <p:cTn id="43" dur="500" decel="100000" fill="hold">
                                          <p:stCondLst>
                                            <p:cond delay="0"/>
                                          </p:stCondLst>
                                        </p:cTn>
                                        <p:tgtEl>
                                          <p:spTgt spid="28">
                                            <p:txEl>
                                              <p:pRg st="6" end="6"/>
                                            </p:txEl>
                                          </p:spTgt>
                                        </p:tgtEl>
                                        <p:attrNameLst>
                                          <p:attrName>ppt_y</p:attrName>
                                        </p:attrNameLst>
                                      </p:cBhvr>
                                      <p:tavLst>
                                        <p:tav tm="0">
                                          <p:val>
                                            <p:strVal val="ppt_y+0.02"/>
                                          </p:val>
                                        </p:tav>
                                        <p:tav tm="100000">
                                          <p:val>
                                            <p:strVal val="#ppt_y"/>
                                          </p:val>
                                        </p:tav>
                                      </p:tavLst>
                                    </p:anim>
                                    <p:animEffect transition="in" filter="fade">
                                      <p:cBhvr>
                                        <p:cTn id="44" dur="500">
                                          <p:stCondLst>
                                            <p:cond delay="0"/>
                                          </p:stCondLst>
                                        </p:cTn>
                                        <p:tgtEl>
                                          <p:spTgt spid="28">
                                            <p:txEl>
                                              <p:pRg st="6" end="6"/>
                                            </p:txEl>
                                          </p:spTgt>
                                        </p:tgtEl>
                                      </p:cBhvr>
                                    </p:animEffect>
                                    <p:animScale>
                                      <p:cBhvr>
                                        <p:cTn id="45" dur="500" decel="100000" fill="hold">
                                          <p:stCondLst>
                                            <p:cond delay="0"/>
                                          </p:stCondLst>
                                        </p:cTn>
                                        <p:tgtEl>
                                          <p:spTgt spid="28">
                                            <p:txEl>
                                              <p:pRg st="6" end="6"/>
                                            </p:txEl>
                                          </p:spTgt>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4135524" y="653569"/>
            <a:ext cx="3920946"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构造</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ARP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报文示例</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17" name="内容占位符 2"/>
          <p:cNvSpPr txBox="1"/>
          <p:nvPr/>
        </p:nvSpPr>
        <p:spPr bwMode="auto">
          <a:xfrm>
            <a:off x="2451964" y="1600534"/>
            <a:ext cx="3389477" cy="3947819"/>
          </a:xfrm>
          <a:prstGeom prst="rect">
            <a:avLst/>
          </a:prstGeom>
          <a:noFill/>
          <a:ln w="9525">
            <a:solidFill>
              <a:srgbClr val="0033CC"/>
            </a:solidFill>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lvl1pPr marL="447675" indent="-447675" algn="l" defTabSz="0" rtl="0" eaLnBrk="0" fontAlgn="base" latinLnBrk="1" hangingPunct="0">
              <a:spcBef>
                <a:spcPct val="20000"/>
              </a:spcBef>
              <a:spcAft>
                <a:spcPct val="0"/>
              </a:spcAft>
              <a:buClr>
                <a:srgbClr val="000099"/>
              </a:buClr>
              <a:buFont typeface="Arial" panose="020B0604020202020204" pitchFamily="34" charset="0"/>
              <a:buChar char="Ø"/>
              <a:defRPr sz="3200">
                <a:solidFill>
                  <a:srgbClr val="333399"/>
                </a:solidFill>
                <a:latin typeface="+mn-lt"/>
                <a:ea typeface="+mn-ea"/>
                <a:cs typeface="+mn-cs"/>
                <a:sym typeface="Tahoma" panose="020B0604030504040204" pitchFamily="34" charset="0"/>
              </a:defRPr>
            </a:lvl1pPr>
            <a:lvl2pPr marL="889000" indent="-440055" algn="l" defTabSz="0" rtl="0" eaLnBrk="0" fontAlgn="base" latinLnBrk="1" hangingPunct="0">
              <a:spcBef>
                <a:spcPct val="20000"/>
              </a:spcBef>
              <a:spcAft>
                <a:spcPct val="0"/>
              </a:spcAft>
              <a:buClr>
                <a:srgbClr val="6699FF"/>
              </a:buClr>
              <a:buFont typeface="Arial" panose="020B0604020202020204" pitchFamily="34" charset="0"/>
              <a:buChar char="–"/>
              <a:defRPr sz="2800">
                <a:solidFill>
                  <a:srgbClr val="333399"/>
                </a:solidFill>
                <a:latin typeface="+mn-lt"/>
                <a:ea typeface="+mn-ea"/>
                <a:sym typeface="Tahoma" panose="020B0604030504040204" pitchFamily="34" charset="0"/>
              </a:defRPr>
            </a:lvl2pPr>
            <a:lvl3pPr marL="1294130" indent="-401955" algn="l" defTabSz="0" rtl="0" eaLnBrk="0" fontAlgn="base" latinLnBrk="1" hangingPunct="0">
              <a:spcBef>
                <a:spcPct val="20000"/>
              </a:spcBef>
              <a:spcAft>
                <a:spcPct val="0"/>
              </a:spcAft>
              <a:buClr>
                <a:srgbClr val="000099"/>
              </a:buClr>
              <a:buSzPct val="75000"/>
              <a:buFont typeface="Arial" panose="020B0604020202020204" pitchFamily="34" charset="0"/>
              <a:buChar char="l"/>
              <a:defRPr sz="2400">
                <a:solidFill>
                  <a:srgbClr val="333399"/>
                </a:solidFill>
                <a:latin typeface="+mn-lt"/>
                <a:ea typeface="+mn-ea"/>
                <a:sym typeface="Tahoma" panose="020B0604030504040204" pitchFamily="34" charset="0"/>
              </a:defRPr>
            </a:lvl3pPr>
            <a:lvl4pPr marL="1681480" indent="-386080" algn="l" defTabSz="0" rtl="0" eaLnBrk="0" fontAlgn="base" latinLnBrk="1" hangingPunct="0">
              <a:spcBef>
                <a:spcPct val="20000"/>
              </a:spcBef>
              <a:spcAft>
                <a:spcPct val="0"/>
              </a:spcAft>
              <a:buClr>
                <a:srgbClr val="000099"/>
              </a:buClr>
              <a:buSzPct val="70000"/>
              <a:buFont typeface="Arial" panose="020B0604020202020204" pitchFamily="34" charset="0"/>
              <a:buChar char="u"/>
              <a:defRPr sz="2000">
                <a:solidFill>
                  <a:srgbClr val="333399"/>
                </a:solidFill>
                <a:latin typeface="+mn-lt"/>
                <a:ea typeface="+mn-ea"/>
                <a:sym typeface="Tahoma" panose="020B0604030504040204" pitchFamily="34" charset="0"/>
              </a:defRPr>
            </a:lvl4pPr>
            <a:lvl5pPr marL="2070100" indent="-387350" algn="l" defTabSz="0" rtl="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mn-lt"/>
                <a:ea typeface="+mn-ea"/>
                <a:sym typeface="Tahoma" panose="020B0604030504040204" pitchFamily="34" charset="0"/>
              </a:defRPr>
            </a:lvl5pPr>
            <a:lvl6pPr marL="2527300" indent="-387350" algn="l" defTabSz="0" rtl="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mn-lt"/>
                <a:ea typeface="+mn-ea"/>
                <a:sym typeface="Tahoma" panose="020B0604030504040204" pitchFamily="34" charset="0"/>
              </a:defRPr>
            </a:lvl6pPr>
            <a:lvl7pPr marL="2984500" indent="-387350" algn="l" defTabSz="0" rtl="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mn-lt"/>
                <a:ea typeface="+mn-ea"/>
                <a:sym typeface="Tahoma" panose="020B0604030504040204" pitchFamily="34" charset="0"/>
              </a:defRPr>
            </a:lvl7pPr>
            <a:lvl8pPr marL="3441700" indent="-387350" algn="l" defTabSz="0" rtl="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mn-lt"/>
                <a:ea typeface="+mn-ea"/>
                <a:sym typeface="Tahoma" panose="020B0604030504040204" pitchFamily="34" charset="0"/>
              </a:defRPr>
            </a:lvl8pPr>
            <a:lvl9pPr marL="3898900" indent="-387350" algn="l" defTabSz="0" rtl="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mn-lt"/>
                <a:ea typeface="+mn-ea"/>
                <a:sym typeface="Tahoma" panose="020B0604030504040204" pitchFamily="34" charset="0"/>
              </a:defRPr>
            </a:lvl9pPr>
          </a:lstStyle>
          <a:p>
            <a:pPr marL="0" indent="0">
              <a:buFont typeface="Arial" panose="020B0604020202020204" pitchFamily="34" charset="0"/>
              <a:buNone/>
            </a:pPr>
            <a:r>
              <a:rPr lang="en-US" altLang="zh-CN" sz="1600" b="1" kern="0" dirty="0">
                <a:solidFill>
                  <a:schemeClr val="tx1"/>
                </a:solidFill>
                <a:latin typeface="Arial" panose="020B0604020202020204" pitchFamily="34" charset="0"/>
                <a:cs typeface="Arial" panose="020B0604020202020204" pitchFamily="34" charset="0"/>
              </a:rPr>
              <a:t>#!/usr/bin/python3</a:t>
            </a:r>
            <a:endParaRPr lang="en-US" altLang="zh-CN" sz="1600" b="1" kern="0" dirty="0">
              <a:solidFill>
                <a:schemeClr val="tx1"/>
              </a:solidFill>
              <a:latin typeface="Arial" panose="020B0604020202020204" pitchFamily="34" charset="0"/>
              <a:cs typeface="Arial" panose="020B0604020202020204" pitchFamily="34" charset="0"/>
            </a:endParaRPr>
          </a:p>
          <a:p>
            <a:pPr marL="0" indent="0">
              <a:buFont typeface="Arial" panose="020B0604020202020204" pitchFamily="34" charset="0"/>
              <a:buNone/>
            </a:pPr>
            <a:r>
              <a:rPr lang="en-US" altLang="zh-CN" sz="1600" b="1" kern="0" dirty="0">
                <a:solidFill>
                  <a:schemeClr val="tx1"/>
                </a:solidFill>
                <a:latin typeface="Arial" panose="020B0604020202020204" pitchFamily="34" charset="0"/>
                <a:cs typeface="Arial" panose="020B0604020202020204" pitchFamily="34" charset="0"/>
              </a:rPr>
              <a:t>from </a:t>
            </a:r>
            <a:r>
              <a:rPr lang="en-US" altLang="zh-CN" sz="1600" b="1" kern="0" dirty="0" err="1">
                <a:solidFill>
                  <a:schemeClr val="tx1"/>
                </a:solidFill>
                <a:latin typeface="Arial" panose="020B0604020202020204" pitchFamily="34" charset="0"/>
                <a:cs typeface="Arial" panose="020B0604020202020204" pitchFamily="34" charset="0"/>
              </a:rPr>
              <a:t>scapy.all</a:t>
            </a:r>
            <a:r>
              <a:rPr lang="en-US" altLang="zh-CN" sz="1600" b="1" kern="0" dirty="0">
                <a:solidFill>
                  <a:schemeClr val="tx1"/>
                </a:solidFill>
                <a:latin typeface="Arial" panose="020B0604020202020204" pitchFamily="34" charset="0"/>
                <a:cs typeface="Arial" panose="020B0604020202020204" pitchFamily="34" charset="0"/>
              </a:rPr>
              <a:t> import *</a:t>
            </a:r>
            <a:endParaRPr lang="en-US" altLang="zh-CN" sz="1600" b="1" kern="0" dirty="0">
              <a:solidFill>
                <a:schemeClr val="tx1"/>
              </a:solidFill>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altLang="zh-CN" sz="1600" b="1" kern="0" dirty="0">
              <a:solidFill>
                <a:schemeClr val="tx1"/>
              </a:solidFill>
              <a:latin typeface="Arial" panose="020B0604020202020204" pitchFamily="34" charset="0"/>
              <a:cs typeface="Arial" panose="020B0604020202020204" pitchFamily="34" charset="0"/>
            </a:endParaRPr>
          </a:p>
          <a:p>
            <a:pPr marL="0" indent="0">
              <a:buFont typeface="Arial" panose="020B0604020202020204" pitchFamily="34" charset="0"/>
              <a:buNone/>
            </a:pPr>
            <a:r>
              <a:rPr lang="en-US" altLang="zh-CN" sz="1600" b="1" kern="0" dirty="0" err="1">
                <a:solidFill>
                  <a:schemeClr val="tx1"/>
                </a:solidFill>
                <a:latin typeface="Arial" panose="020B0604020202020204" pitchFamily="34" charset="0"/>
                <a:cs typeface="Arial" panose="020B0604020202020204" pitchFamily="34" charset="0"/>
              </a:rPr>
              <a:t>IP_victim</a:t>
            </a:r>
            <a:r>
              <a:rPr lang="en-US" altLang="zh-CN" sz="1600" b="1" kern="0" dirty="0">
                <a:solidFill>
                  <a:schemeClr val="tx1"/>
                </a:solidFill>
                <a:latin typeface="Arial" panose="020B0604020202020204" pitchFamily="34" charset="0"/>
                <a:cs typeface="Arial" panose="020B0604020202020204" pitchFamily="34" charset="0"/>
              </a:rPr>
              <a:t>    = ""</a:t>
            </a:r>
            <a:endParaRPr lang="en-US" altLang="zh-CN" sz="1600" b="1" kern="0" dirty="0">
              <a:solidFill>
                <a:schemeClr val="tx1"/>
              </a:solidFill>
              <a:latin typeface="Arial" panose="020B0604020202020204" pitchFamily="34" charset="0"/>
              <a:cs typeface="Arial" panose="020B0604020202020204" pitchFamily="34" charset="0"/>
            </a:endParaRPr>
          </a:p>
          <a:p>
            <a:pPr marL="0" indent="0">
              <a:buFont typeface="Arial" panose="020B0604020202020204" pitchFamily="34" charset="0"/>
              <a:buNone/>
            </a:pPr>
            <a:r>
              <a:rPr lang="en-US" altLang="zh-CN" sz="1600" b="1" kern="0" dirty="0" err="1">
                <a:solidFill>
                  <a:schemeClr val="tx1"/>
                </a:solidFill>
                <a:latin typeface="Arial" panose="020B0604020202020204" pitchFamily="34" charset="0"/>
                <a:cs typeface="Arial" panose="020B0604020202020204" pitchFamily="34" charset="0"/>
              </a:rPr>
              <a:t>MAC_victim</a:t>
            </a:r>
            <a:r>
              <a:rPr lang="en-US" altLang="zh-CN" sz="1600" b="1" kern="0" dirty="0">
                <a:solidFill>
                  <a:schemeClr val="tx1"/>
                </a:solidFill>
                <a:latin typeface="Arial" panose="020B0604020202020204" pitchFamily="34" charset="0"/>
                <a:cs typeface="Arial" panose="020B0604020202020204" pitchFamily="34" charset="0"/>
              </a:rPr>
              <a:t>   = ""</a:t>
            </a:r>
            <a:endParaRPr lang="en-US" altLang="zh-CN" sz="1600" b="1" kern="0" dirty="0">
              <a:solidFill>
                <a:schemeClr val="tx1"/>
              </a:solidFill>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altLang="zh-CN" sz="1600" b="1" kern="0" dirty="0">
              <a:solidFill>
                <a:schemeClr val="tx1"/>
              </a:solidFill>
              <a:latin typeface="Arial" panose="020B0604020202020204" pitchFamily="34" charset="0"/>
              <a:cs typeface="Arial" panose="020B0604020202020204" pitchFamily="34" charset="0"/>
            </a:endParaRPr>
          </a:p>
          <a:p>
            <a:pPr marL="0" indent="0">
              <a:buFont typeface="Arial" panose="020B0604020202020204" pitchFamily="34" charset="0"/>
              <a:buNone/>
            </a:pPr>
            <a:r>
              <a:rPr lang="en-US" altLang="zh-CN" sz="1600" b="1" kern="0" dirty="0" err="1">
                <a:solidFill>
                  <a:schemeClr val="tx1"/>
                </a:solidFill>
                <a:latin typeface="Arial" panose="020B0604020202020204" pitchFamily="34" charset="0"/>
                <a:cs typeface="Arial" panose="020B0604020202020204" pitchFamily="34" charset="0"/>
              </a:rPr>
              <a:t>IP_spoofed</a:t>
            </a:r>
            <a:r>
              <a:rPr lang="en-US" altLang="zh-CN" sz="1600" b="1" kern="0" dirty="0">
                <a:solidFill>
                  <a:schemeClr val="tx1"/>
                </a:solidFill>
                <a:latin typeface="Arial" panose="020B0604020202020204" pitchFamily="34" charset="0"/>
                <a:cs typeface="Arial" panose="020B0604020202020204" pitchFamily="34" charset="0"/>
              </a:rPr>
              <a:t>      = ""</a:t>
            </a:r>
            <a:endParaRPr lang="en-US" altLang="zh-CN" sz="1600" b="1" kern="0" dirty="0">
              <a:solidFill>
                <a:schemeClr val="tx1"/>
              </a:solidFill>
              <a:latin typeface="Arial" panose="020B0604020202020204" pitchFamily="34" charset="0"/>
              <a:cs typeface="Arial" panose="020B0604020202020204" pitchFamily="34" charset="0"/>
            </a:endParaRPr>
          </a:p>
          <a:p>
            <a:pPr marL="0" indent="0">
              <a:buFont typeface="Arial" panose="020B0604020202020204" pitchFamily="34" charset="0"/>
              <a:buNone/>
            </a:pPr>
            <a:r>
              <a:rPr lang="en-US" altLang="zh-CN" sz="1600" b="1" kern="0" dirty="0" err="1">
                <a:solidFill>
                  <a:schemeClr val="tx1"/>
                </a:solidFill>
                <a:latin typeface="Arial" panose="020B0604020202020204" pitchFamily="34" charset="0"/>
                <a:cs typeface="Arial" panose="020B0604020202020204" pitchFamily="34" charset="0"/>
              </a:rPr>
              <a:t>MAC_spoofed</a:t>
            </a:r>
            <a:r>
              <a:rPr lang="en-US" altLang="zh-CN" sz="1600" b="1" kern="0" dirty="0">
                <a:solidFill>
                  <a:schemeClr val="tx1"/>
                </a:solidFill>
                <a:latin typeface="Arial" panose="020B0604020202020204" pitchFamily="34" charset="0"/>
                <a:cs typeface="Arial" panose="020B0604020202020204" pitchFamily="34" charset="0"/>
              </a:rPr>
              <a:t>     = ""</a:t>
            </a:r>
            <a:endParaRPr lang="en-US" altLang="zh-CN" sz="1600" b="1" kern="0" dirty="0">
              <a:solidFill>
                <a:schemeClr val="tx1"/>
              </a:solidFill>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altLang="zh-CN" sz="1600" b="1" kern="0" dirty="0">
              <a:solidFill>
                <a:schemeClr val="tx1"/>
              </a:solidFill>
              <a:latin typeface="Arial" panose="020B0604020202020204" pitchFamily="34" charset="0"/>
              <a:cs typeface="Arial" panose="020B0604020202020204" pitchFamily="34" charset="0"/>
            </a:endParaRPr>
          </a:p>
          <a:p>
            <a:pPr marL="0" indent="0">
              <a:buFont typeface="Arial" panose="020B0604020202020204" pitchFamily="34" charset="0"/>
              <a:buNone/>
            </a:pPr>
            <a:r>
              <a:rPr lang="en-US" altLang="zh-CN" sz="1600" b="1" kern="0" dirty="0">
                <a:solidFill>
                  <a:schemeClr val="tx1"/>
                </a:solidFill>
                <a:latin typeface="Arial" panose="020B0604020202020204" pitchFamily="34" charset="0"/>
                <a:cs typeface="Arial" panose="020B0604020202020204" pitchFamily="34" charset="0"/>
              </a:rPr>
              <a:t>print("SENDING SPOOFED ARP REQUEST......")</a:t>
            </a:r>
            <a:endParaRPr lang="en-US" altLang="zh-CN" sz="1200" b="1" kern="0" dirty="0"/>
          </a:p>
          <a:p>
            <a:pPr marL="0" indent="0">
              <a:buFont typeface="Arial" panose="020B0604020202020204" pitchFamily="34" charset="0"/>
              <a:buNone/>
            </a:pPr>
            <a:endParaRPr lang="zh-CN" altLang="en-US" sz="3600" b="1" kern="0" dirty="0"/>
          </a:p>
        </p:txBody>
      </p:sp>
      <p:sp>
        <p:nvSpPr>
          <p:cNvPr id="18" name="文本框 17"/>
          <p:cNvSpPr txBox="1"/>
          <p:nvPr/>
        </p:nvSpPr>
        <p:spPr>
          <a:xfrm>
            <a:off x="6345630" y="1600534"/>
            <a:ext cx="3543657" cy="3970318"/>
          </a:xfrm>
          <a:prstGeom prst="rect">
            <a:avLst/>
          </a:prstGeom>
          <a:noFill/>
          <a:ln>
            <a:solidFill>
              <a:srgbClr val="0033CC"/>
            </a:solidFill>
          </a:ln>
        </p:spPr>
        <p:txBody>
          <a:bodyPr wrap="square">
            <a:spAutoFit/>
          </a:bodyPr>
          <a:lstStyle/>
          <a:p>
            <a:pPr marL="0" indent="0">
              <a:buFont typeface="Arial" panose="020B0604020202020204" pitchFamily="34" charset="0"/>
              <a:buNone/>
            </a:pPr>
            <a:r>
              <a:rPr lang="en-US" altLang="zh-CN" sz="1800" b="1" kern="0" dirty="0"/>
              <a:t>ether = Ether()</a:t>
            </a:r>
            <a:endParaRPr lang="en-US" altLang="zh-CN" sz="1800" b="1" kern="0" dirty="0"/>
          </a:p>
          <a:p>
            <a:pPr marL="0" indent="0">
              <a:buFont typeface="Arial" panose="020B0604020202020204" pitchFamily="34" charset="0"/>
              <a:buNone/>
            </a:pPr>
            <a:r>
              <a:rPr lang="en-US" altLang="zh-CN" sz="1800" b="1" kern="0" dirty="0" err="1"/>
              <a:t>ether.dst</a:t>
            </a:r>
            <a:r>
              <a:rPr lang="en-US" altLang="zh-CN" sz="1800" b="1" kern="0" dirty="0"/>
              <a:t> = </a:t>
            </a:r>
            <a:endParaRPr lang="en-US" altLang="zh-CN" sz="1800" b="1" kern="0" dirty="0"/>
          </a:p>
          <a:p>
            <a:pPr marL="0" indent="0">
              <a:buFont typeface="Arial" panose="020B0604020202020204" pitchFamily="34" charset="0"/>
              <a:buNone/>
            </a:pPr>
            <a:r>
              <a:rPr lang="en-US" altLang="zh-CN" sz="1800" b="1" kern="0" dirty="0" err="1"/>
              <a:t>ether.src</a:t>
            </a:r>
            <a:r>
              <a:rPr lang="en-US" altLang="zh-CN" sz="1800" b="1" kern="0" dirty="0"/>
              <a:t> = </a:t>
            </a:r>
            <a:endParaRPr lang="en-US" altLang="zh-CN" sz="1800" b="1" kern="0" dirty="0"/>
          </a:p>
          <a:p>
            <a:pPr marL="0" indent="0">
              <a:buFont typeface="Arial" panose="020B0604020202020204" pitchFamily="34" charset="0"/>
              <a:buNone/>
            </a:pPr>
            <a:endParaRPr lang="en-US" altLang="zh-CN" sz="1800" b="1" kern="0" dirty="0"/>
          </a:p>
          <a:p>
            <a:pPr marL="0" indent="0">
              <a:buFont typeface="Arial" panose="020B0604020202020204" pitchFamily="34" charset="0"/>
              <a:buNone/>
            </a:pPr>
            <a:r>
              <a:rPr lang="en-US" altLang="zh-CN" sz="1800" b="1" kern="0" dirty="0" err="1"/>
              <a:t>arp</a:t>
            </a:r>
            <a:r>
              <a:rPr lang="en-US" altLang="zh-CN" sz="1800" b="1" kern="0" dirty="0"/>
              <a:t> = ARP()</a:t>
            </a:r>
            <a:endParaRPr lang="en-US" altLang="zh-CN" sz="1800" b="1" kern="0" dirty="0"/>
          </a:p>
          <a:p>
            <a:pPr marL="0" indent="0">
              <a:buFont typeface="Arial" panose="020B0604020202020204" pitchFamily="34" charset="0"/>
              <a:buNone/>
            </a:pPr>
            <a:r>
              <a:rPr lang="en-US" altLang="zh-CN" sz="1800" b="1" kern="0" dirty="0" err="1"/>
              <a:t>arp.psrc</a:t>
            </a:r>
            <a:r>
              <a:rPr lang="en-US" altLang="zh-CN" sz="1800" b="1" kern="0" dirty="0"/>
              <a:t>  = </a:t>
            </a:r>
            <a:endParaRPr lang="en-US" altLang="zh-CN" sz="1800" b="1" kern="0" dirty="0"/>
          </a:p>
          <a:p>
            <a:pPr marL="0" indent="0">
              <a:buFont typeface="Arial" panose="020B0604020202020204" pitchFamily="34" charset="0"/>
              <a:buNone/>
            </a:pPr>
            <a:r>
              <a:rPr lang="en-US" altLang="zh-CN" sz="1800" b="1" kern="0" dirty="0" err="1"/>
              <a:t>arp.hwsrc</a:t>
            </a:r>
            <a:r>
              <a:rPr lang="en-US" altLang="zh-CN" sz="1800" b="1" kern="0" dirty="0"/>
              <a:t> = </a:t>
            </a:r>
            <a:endParaRPr lang="en-US" altLang="zh-CN" sz="1800" b="1" kern="0" dirty="0"/>
          </a:p>
          <a:p>
            <a:pPr marL="0" indent="0">
              <a:buFont typeface="Arial" panose="020B0604020202020204" pitchFamily="34" charset="0"/>
              <a:buNone/>
            </a:pPr>
            <a:r>
              <a:rPr lang="en-US" altLang="zh-CN" sz="1800" b="1" kern="0" dirty="0" err="1"/>
              <a:t>arp.pdst</a:t>
            </a:r>
            <a:r>
              <a:rPr lang="en-US" altLang="zh-CN" sz="1800" b="1" kern="0" dirty="0"/>
              <a:t>  = </a:t>
            </a:r>
            <a:endParaRPr lang="en-US" altLang="zh-CN" sz="1800" b="1" kern="0" dirty="0"/>
          </a:p>
          <a:p>
            <a:pPr marL="0" indent="0">
              <a:buFont typeface="Arial" panose="020B0604020202020204" pitchFamily="34" charset="0"/>
              <a:buNone/>
            </a:pPr>
            <a:r>
              <a:rPr lang="en-US" altLang="zh-CN" sz="1800" b="1" kern="0" dirty="0" err="1"/>
              <a:t>arp.op</a:t>
            </a:r>
            <a:r>
              <a:rPr lang="en-US" altLang="zh-CN" sz="1800" b="1" kern="0" dirty="0"/>
              <a:t> = 1</a:t>
            </a:r>
            <a:endParaRPr lang="en-US" altLang="zh-CN" sz="1800" b="1" kern="0" dirty="0"/>
          </a:p>
          <a:p>
            <a:pPr marL="0" indent="0">
              <a:buFont typeface="Arial" panose="020B0604020202020204" pitchFamily="34" charset="0"/>
              <a:buNone/>
            </a:pPr>
            <a:r>
              <a:rPr lang="en-US" altLang="zh-CN" sz="1800" b="1" kern="0" dirty="0"/>
              <a:t>frame = ether/</a:t>
            </a:r>
            <a:r>
              <a:rPr lang="en-US" altLang="zh-CN" sz="1800" b="1" kern="0" dirty="0" err="1"/>
              <a:t>arp</a:t>
            </a:r>
            <a:endParaRPr lang="en-US" altLang="zh-CN" sz="1800" b="1" kern="0" dirty="0"/>
          </a:p>
          <a:p>
            <a:pPr marL="0" indent="0">
              <a:buFont typeface="Arial" panose="020B0604020202020204" pitchFamily="34" charset="0"/>
              <a:buNone/>
            </a:pPr>
            <a:r>
              <a:rPr lang="en-US" altLang="zh-CN" sz="1800" b="1" kern="0" dirty="0" err="1"/>
              <a:t>sendp</a:t>
            </a:r>
            <a:r>
              <a:rPr lang="en-US" altLang="zh-CN" sz="1800" b="1" kern="0" dirty="0"/>
              <a:t>(frame)</a:t>
            </a:r>
            <a:endParaRPr lang="en-US" altLang="zh-CN" sz="1800" b="1" kern="0" dirty="0"/>
          </a:p>
          <a:p>
            <a:pPr marL="0" indent="0">
              <a:buFont typeface="Arial" panose="020B0604020202020204" pitchFamily="34" charset="0"/>
              <a:buNone/>
            </a:pPr>
            <a:endParaRPr lang="en-US" altLang="zh-CN" b="1" kern="0" dirty="0"/>
          </a:p>
          <a:p>
            <a:pPr marL="0" indent="0">
              <a:buFont typeface="Arial" panose="020B0604020202020204" pitchFamily="34" charset="0"/>
              <a:buNone/>
            </a:pPr>
            <a:endParaRPr lang="en-US" altLang="zh-CN" b="1" kern="0" dirty="0"/>
          </a:p>
          <a:p>
            <a:pPr marL="0" indent="0">
              <a:buFont typeface="Arial" panose="020B0604020202020204" pitchFamily="34" charset="0"/>
              <a:buNone/>
            </a:pP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up)">
                                      <p:cBhvr>
                                        <p:cTn id="14" dur="500"/>
                                        <p:tgtEl>
                                          <p:spTgt spid="17"/>
                                        </p:tgtEl>
                                      </p:cBhvr>
                                    </p:animEffect>
                                  </p:childTnLst>
                                </p:cTn>
                              </p:par>
                            </p:childTnLst>
                          </p:cTn>
                        </p:par>
                        <p:par>
                          <p:cTn id="15" fill="hold">
                            <p:stCondLst>
                              <p:cond delay="500"/>
                            </p:stCondLst>
                            <p:childTnLst>
                              <p:par>
                                <p:cTn id="16" presetID="22" presetClass="entr" presetSubtype="1"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up)">
                                      <p:cBhvr>
                                        <p:cTn id="1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7" grpId="0"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4828022" y="653569"/>
            <a:ext cx="2535951"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ARP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重定向</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19" name="Rectangle 5"/>
          <p:cNvSpPr>
            <a:spLocks noChangeArrowheads="1"/>
          </p:cNvSpPr>
          <p:nvPr/>
        </p:nvSpPr>
        <p:spPr bwMode="auto">
          <a:xfrm>
            <a:off x="3886881" y="1539451"/>
            <a:ext cx="3083095" cy="6463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solidFill>
                  <a:srgbClr val="0000FF"/>
                </a:solidFill>
                <a:latin typeface="方正正大黑简体" panose="02000000000000000000" pitchFamily="2" charset="-122"/>
                <a:ea typeface="方正正大黑简体" panose="02000000000000000000" pitchFamily="2" charset="-122"/>
              </a:rPr>
              <a:t>1.</a:t>
            </a:r>
            <a:r>
              <a:rPr lang="zh-CN" altLang="en-US" dirty="0">
                <a:solidFill>
                  <a:srgbClr val="0000FF"/>
                </a:solidFill>
                <a:latin typeface="方正正大黑简体" panose="02000000000000000000" pitchFamily="2" charset="-122"/>
                <a:ea typeface="方正正大黑简体" panose="02000000000000000000" pitchFamily="2" charset="-122"/>
              </a:rPr>
              <a:t>主机</a:t>
            </a:r>
            <a:r>
              <a:rPr lang="en-US" altLang="zh-CN" dirty="0">
                <a:solidFill>
                  <a:srgbClr val="0000FF"/>
                </a:solidFill>
                <a:latin typeface="方正正大黑简体" panose="02000000000000000000" pitchFamily="2" charset="-122"/>
                <a:ea typeface="方正正大黑简体" panose="02000000000000000000" pitchFamily="2" charset="-122"/>
              </a:rPr>
              <a:t>M</a:t>
            </a:r>
            <a:r>
              <a:rPr lang="zh-CN" altLang="en-US" dirty="0">
                <a:solidFill>
                  <a:srgbClr val="0000FF"/>
                </a:solidFill>
                <a:latin typeface="方正正大黑简体" panose="02000000000000000000" pitchFamily="2" charset="-122"/>
                <a:ea typeface="方正正大黑简体" panose="02000000000000000000" pitchFamily="2" charset="-122"/>
              </a:rPr>
              <a:t>假冒网关发送</a:t>
            </a:r>
            <a:r>
              <a:rPr lang="en-US" altLang="zh-CN" dirty="0">
                <a:solidFill>
                  <a:srgbClr val="0000FF"/>
                </a:solidFill>
                <a:latin typeface="方正正大黑简体" panose="02000000000000000000" pitchFamily="2" charset="-122"/>
                <a:ea typeface="方正正大黑简体" panose="02000000000000000000" pitchFamily="2" charset="-122"/>
              </a:rPr>
              <a:t>ARP</a:t>
            </a:r>
            <a:r>
              <a:rPr lang="zh-CN" altLang="en-US" dirty="0">
                <a:solidFill>
                  <a:srgbClr val="0000FF"/>
                </a:solidFill>
                <a:latin typeface="方正正大黑简体" panose="02000000000000000000" pitchFamily="2" charset="-122"/>
                <a:ea typeface="方正正大黑简体" panose="02000000000000000000" pitchFamily="2" charset="-122"/>
              </a:rPr>
              <a:t>应答（</a:t>
            </a:r>
            <a:r>
              <a:rPr lang="en-US" altLang="zh-CN" dirty="0" err="1">
                <a:solidFill>
                  <a:srgbClr val="0000FF"/>
                </a:solidFill>
                <a:latin typeface="方正正大黑简体" panose="02000000000000000000" pitchFamily="2" charset="-122"/>
                <a:ea typeface="方正正大黑简体" panose="02000000000000000000" pitchFamily="2" charset="-122"/>
              </a:rPr>
              <a:t>arpredirect</a:t>
            </a:r>
            <a:r>
              <a:rPr lang="en-US" altLang="zh-CN" dirty="0">
                <a:solidFill>
                  <a:srgbClr val="0000FF"/>
                </a:solidFill>
                <a:latin typeface="方正正大黑简体" panose="02000000000000000000" pitchFamily="2" charset="-122"/>
                <a:ea typeface="方正正大黑简体" panose="02000000000000000000" pitchFamily="2" charset="-122"/>
              </a:rPr>
              <a:t>)</a:t>
            </a:r>
            <a:r>
              <a:rPr lang="zh-CN" altLang="en-US" dirty="0">
                <a:latin typeface="方正正大黑简体" panose="02000000000000000000" pitchFamily="2" charset="-122"/>
                <a:ea typeface="方正正大黑简体" panose="02000000000000000000" pitchFamily="2" charset="-122"/>
              </a:rPr>
              <a:t> </a:t>
            </a:r>
            <a:endParaRPr lang="zh-CN" altLang="en-US" dirty="0">
              <a:latin typeface="方正正大黑简体" panose="02000000000000000000" pitchFamily="2" charset="-122"/>
              <a:ea typeface="方正正大黑简体" panose="02000000000000000000" pitchFamily="2" charset="-122"/>
            </a:endParaRPr>
          </a:p>
        </p:txBody>
      </p:sp>
      <p:sp>
        <p:nvSpPr>
          <p:cNvPr id="20" name="Rectangle 6"/>
          <p:cNvSpPr>
            <a:spLocks noChangeArrowheads="1"/>
          </p:cNvSpPr>
          <p:nvPr/>
        </p:nvSpPr>
        <p:spPr bwMode="auto">
          <a:xfrm>
            <a:off x="4074449" y="2562172"/>
            <a:ext cx="2447925" cy="9159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solidFill>
                  <a:srgbClr val="0000FF"/>
                </a:solidFill>
                <a:latin typeface="方正正大黑简体" panose="02000000000000000000" pitchFamily="2" charset="-122"/>
                <a:ea typeface="方正正大黑简体" panose="02000000000000000000" pitchFamily="2" charset="-122"/>
              </a:rPr>
              <a:t>5.</a:t>
            </a:r>
            <a:r>
              <a:rPr lang="zh-CN" altLang="en-US" dirty="0">
                <a:solidFill>
                  <a:srgbClr val="0000FF"/>
                </a:solidFill>
                <a:latin typeface="方正正大黑简体" panose="02000000000000000000" pitchFamily="2" charset="-122"/>
                <a:ea typeface="方正正大黑简体" panose="02000000000000000000" pitchFamily="2" charset="-122"/>
              </a:rPr>
              <a:t>主机</a:t>
            </a:r>
            <a:r>
              <a:rPr lang="en-US" altLang="zh-CN" dirty="0">
                <a:solidFill>
                  <a:srgbClr val="0000FF"/>
                </a:solidFill>
                <a:latin typeface="方正正大黑简体" panose="02000000000000000000" pitchFamily="2" charset="-122"/>
                <a:ea typeface="方正正大黑简体" panose="02000000000000000000" pitchFamily="2" charset="-122"/>
              </a:rPr>
              <a:t>A</a:t>
            </a:r>
            <a:r>
              <a:rPr lang="zh-CN" altLang="en-US" dirty="0">
                <a:solidFill>
                  <a:srgbClr val="0000FF"/>
                </a:solidFill>
                <a:latin typeface="方正正大黑简体" panose="02000000000000000000" pitchFamily="2" charset="-122"/>
                <a:ea typeface="方正正大黑简体" panose="02000000000000000000" pitchFamily="2" charset="-122"/>
              </a:rPr>
              <a:t>所有和外网联系的报文都会首先发送给中间人</a:t>
            </a:r>
            <a:r>
              <a:rPr lang="en-US" altLang="zh-CN" dirty="0">
                <a:solidFill>
                  <a:srgbClr val="0000FF"/>
                </a:solidFill>
                <a:latin typeface="方正正大黑简体" panose="02000000000000000000" pitchFamily="2" charset="-122"/>
                <a:ea typeface="方正正大黑简体" panose="02000000000000000000" pitchFamily="2" charset="-122"/>
              </a:rPr>
              <a:t>M</a:t>
            </a:r>
            <a:endParaRPr lang="en-US" altLang="zh-CN" dirty="0">
              <a:solidFill>
                <a:srgbClr val="0000FF"/>
              </a:solidFill>
              <a:latin typeface="方正正大黑简体" panose="02000000000000000000" pitchFamily="2" charset="-122"/>
              <a:ea typeface="方正正大黑简体" panose="02000000000000000000" pitchFamily="2" charset="-122"/>
            </a:endParaRPr>
          </a:p>
        </p:txBody>
      </p:sp>
      <p:sp>
        <p:nvSpPr>
          <p:cNvPr id="21" name="Rectangle 5"/>
          <p:cNvSpPr>
            <a:spLocks noChangeArrowheads="1"/>
          </p:cNvSpPr>
          <p:nvPr/>
        </p:nvSpPr>
        <p:spPr bwMode="auto">
          <a:xfrm>
            <a:off x="8014624" y="1735084"/>
            <a:ext cx="2686050" cy="9239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solidFill>
                  <a:srgbClr val="0000FF"/>
                </a:solidFill>
                <a:latin typeface="方正正大黑简体" panose="02000000000000000000" pitchFamily="2" charset="-122"/>
                <a:ea typeface="方正正大黑简体" panose="02000000000000000000" pitchFamily="2" charset="-122"/>
              </a:rPr>
              <a:t>3.</a:t>
            </a:r>
            <a:r>
              <a:rPr lang="zh-CN" altLang="en-US" dirty="0">
                <a:solidFill>
                  <a:srgbClr val="0000FF"/>
                </a:solidFill>
                <a:latin typeface="方正正大黑简体" panose="02000000000000000000" pitchFamily="2" charset="-122"/>
                <a:ea typeface="方正正大黑简体" panose="02000000000000000000" pitchFamily="2" charset="-122"/>
              </a:rPr>
              <a:t>打开内核的</a:t>
            </a:r>
            <a:r>
              <a:rPr lang="en-US" altLang="zh-CN" dirty="0">
                <a:solidFill>
                  <a:srgbClr val="0000FF"/>
                </a:solidFill>
                <a:latin typeface="方正正大黑简体" panose="02000000000000000000" pitchFamily="2" charset="-122"/>
                <a:ea typeface="方正正大黑简体" panose="02000000000000000000" pitchFamily="2" charset="-122"/>
              </a:rPr>
              <a:t>IP</a:t>
            </a:r>
            <a:r>
              <a:rPr lang="zh-CN" altLang="en-US" dirty="0">
                <a:solidFill>
                  <a:srgbClr val="0000FF"/>
                </a:solidFill>
                <a:latin typeface="方正正大黑简体" panose="02000000000000000000" pitchFamily="2" charset="-122"/>
                <a:ea typeface="方正正大黑简体" panose="02000000000000000000" pitchFamily="2" charset="-122"/>
              </a:rPr>
              <a:t>转发或</a:t>
            </a:r>
            <a:r>
              <a:rPr lang="en-US" altLang="zh-CN" dirty="0" err="1">
                <a:solidFill>
                  <a:srgbClr val="0000FF"/>
                </a:solidFill>
                <a:latin typeface="方正正大黑简体" panose="02000000000000000000" pitchFamily="2" charset="-122"/>
                <a:ea typeface="方正正大黑简体" panose="02000000000000000000" pitchFamily="2" charset="-122"/>
              </a:rPr>
              <a:t>fragrouter</a:t>
            </a:r>
            <a:r>
              <a:rPr lang="zh-CN" altLang="en-US" dirty="0">
                <a:solidFill>
                  <a:srgbClr val="0000FF"/>
                </a:solidFill>
                <a:latin typeface="方正正大黑简体" panose="02000000000000000000" pitchFamily="2" charset="-122"/>
                <a:ea typeface="方正正大黑简体" panose="02000000000000000000" pitchFamily="2" charset="-122"/>
              </a:rPr>
              <a:t>之类的产品来转发网络包</a:t>
            </a:r>
            <a:endParaRPr lang="zh-CN" altLang="en-US" dirty="0">
              <a:solidFill>
                <a:srgbClr val="0000FF"/>
              </a:solidFill>
              <a:latin typeface="方正正大黑简体" panose="02000000000000000000" pitchFamily="2" charset="-122"/>
              <a:ea typeface="方正正大黑简体" panose="02000000000000000000" pitchFamily="2" charset="-122"/>
            </a:endParaRPr>
          </a:p>
        </p:txBody>
      </p:sp>
      <p:sp>
        <p:nvSpPr>
          <p:cNvPr id="22" name="Rectangle 5"/>
          <p:cNvSpPr>
            <a:spLocks noChangeArrowheads="1"/>
          </p:cNvSpPr>
          <p:nvPr/>
        </p:nvSpPr>
        <p:spPr bwMode="auto">
          <a:xfrm>
            <a:off x="8020818" y="2794495"/>
            <a:ext cx="2047875" cy="368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solidFill>
                  <a:srgbClr val="0000FF"/>
                </a:solidFill>
                <a:latin typeface="方正正大黑简体" panose="02000000000000000000" pitchFamily="2" charset="-122"/>
                <a:ea typeface="方正正大黑简体" panose="02000000000000000000" pitchFamily="2" charset="-122"/>
              </a:rPr>
              <a:t>4.</a:t>
            </a:r>
            <a:r>
              <a:rPr lang="zh-CN" altLang="en-US" dirty="0">
                <a:solidFill>
                  <a:srgbClr val="0000FF"/>
                </a:solidFill>
                <a:latin typeface="方正正大黑简体" panose="02000000000000000000" pitchFamily="2" charset="-122"/>
                <a:ea typeface="方正正大黑简体" panose="02000000000000000000" pitchFamily="2" charset="-122"/>
              </a:rPr>
              <a:t>运行监听软件</a:t>
            </a:r>
            <a:endParaRPr lang="zh-CN" altLang="en-US" dirty="0">
              <a:solidFill>
                <a:srgbClr val="0000FF"/>
              </a:solidFill>
              <a:latin typeface="方正正大黑简体" panose="02000000000000000000" pitchFamily="2" charset="-122"/>
              <a:ea typeface="方正正大黑简体" panose="02000000000000000000" pitchFamily="2" charset="-122"/>
            </a:endParaRPr>
          </a:p>
        </p:txBody>
      </p:sp>
      <p:cxnSp>
        <p:nvCxnSpPr>
          <p:cNvPr id="23" name="直接箭头连接符 22"/>
          <p:cNvCxnSpPr/>
          <p:nvPr/>
        </p:nvCxnSpPr>
        <p:spPr>
          <a:xfrm flipH="1">
            <a:off x="3929987" y="2201809"/>
            <a:ext cx="3013710" cy="0"/>
          </a:xfrm>
          <a:prstGeom prst="straightConnector1">
            <a:avLst/>
          </a:prstGeom>
          <a:ln w="25400">
            <a:tailEnd type="arrow"/>
          </a:ln>
        </p:spPr>
        <p:style>
          <a:lnRef idx="3">
            <a:schemeClr val="accent2"/>
          </a:lnRef>
          <a:fillRef idx="0">
            <a:schemeClr val="accent2"/>
          </a:fillRef>
          <a:effectRef idx="2">
            <a:schemeClr val="accent2"/>
          </a:effectRef>
          <a:fontRef idx="minor">
            <a:schemeClr val="tx1"/>
          </a:fontRef>
        </p:style>
      </p:cxnSp>
      <p:cxnSp>
        <p:nvCxnSpPr>
          <p:cNvPr id="24" name="直接箭头连接符 23"/>
          <p:cNvCxnSpPr>
            <a:endCxn id="34" idx="1"/>
          </p:cNvCxnSpPr>
          <p:nvPr/>
        </p:nvCxnSpPr>
        <p:spPr>
          <a:xfrm flipV="1">
            <a:off x="4087991" y="2325319"/>
            <a:ext cx="2938116" cy="28576"/>
          </a:xfrm>
          <a:prstGeom prst="straightConnector1">
            <a:avLst/>
          </a:prstGeom>
          <a:ln w="25400">
            <a:solidFill>
              <a:srgbClr val="FF0000"/>
            </a:solidFill>
            <a:tailEnd type="arrow"/>
          </a:ln>
        </p:spPr>
        <p:style>
          <a:lnRef idx="3">
            <a:schemeClr val="accent1"/>
          </a:lnRef>
          <a:fillRef idx="0">
            <a:schemeClr val="accent1"/>
          </a:fillRef>
          <a:effectRef idx="2">
            <a:schemeClr val="accent1"/>
          </a:effectRef>
          <a:fontRef idx="minor">
            <a:schemeClr val="tx1"/>
          </a:fontRef>
        </p:style>
      </p:cxnSp>
      <p:cxnSp>
        <p:nvCxnSpPr>
          <p:cNvPr id="25" name="直接箭头连接符 24"/>
          <p:cNvCxnSpPr/>
          <p:nvPr/>
        </p:nvCxnSpPr>
        <p:spPr>
          <a:xfrm flipV="1">
            <a:off x="5730126" y="3073293"/>
            <a:ext cx="1456368" cy="1710275"/>
          </a:xfrm>
          <a:prstGeom prst="straightConnector1">
            <a:avLst/>
          </a:prstGeom>
          <a:ln w="25400">
            <a:solidFill>
              <a:srgbClr val="0000FF"/>
            </a:solidFill>
            <a:tailEnd type="arrow"/>
          </a:ln>
        </p:spPr>
        <p:style>
          <a:lnRef idx="3">
            <a:schemeClr val="accent1"/>
          </a:lnRef>
          <a:fillRef idx="0">
            <a:schemeClr val="accent1"/>
          </a:fillRef>
          <a:effectRef idx="2">
            <a:schemeClr val="accent1"/>
          </a:effectRef>
          <a:fontRef idx="minor">
            <a:schemeClr val="tx1"/>
          </a:fontRef>
        </p:style>
      </p:cxnSp>
      <p:sp>
        <p:nvSpPr>
          <p:cNvPr id="26" name="Rectangle 5"/>
          <p:cNvSpPr>
            <a:spLocks noChangeArrowheads="1"/>
          </p:cNvSpPr>
          <p:nvPr/>
        </p:nvSpPr>
        <p:spPr bwMode="auto">
          <a:xfrm>
            <a:off x="1655875" y="1265916"/>
            <a:ext cx="2308225" cy="6461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dirty="0">
                <a:solidFill>
                  <a:srgbClr val="FF0000"/>
                </a:solidFill>
                <a:latin typeface="方正正大黑简体" panose="02000000000000000000" pitchFamily="2" charset="-122"/>
                <a:ea typeface="方正正大黑简体" panose="02000000000000000000" pitchFamily="2" charset="-122"/>
              </a:rPr>
              <a:t>ARP</a:t>
            </a:r>
            <a:r>
              <a:rPr lang="zh-CN" altLang="en-US" dirty="0">
                <a:solidFill>
                  <a:srgbClr val="FF0000"/>
                </a:solidFill>
                <a:latin typeface="方正正大黑简体" panose="02000000000000000000" pitchFamily="2" charset="-122"/>
                <a:ea typeface="方正正大黑简体" panose="02000000000000000000" pitchFamily="2" charset="-122"/>
              </a:rPr>
              <a:t>表</a:t>
            </a:r>
            <a:endParaRPr lang="en-US" altLang="zh-CN" dirty="0">
              <a:solidFill>
                <a:srgbClr val="FF0000"/>
              </a:solidFill>
              <a:latin typeface="方正正大黑简体" panose="02000000000000000000" pitchFamily="2" charset="-122"/>
              <a:ea typeface="方正正大黑简体" panose="02000000000000000000" pitchFamily="2" charset="-122"/>
            </a:endParaRPr>
          </a:p>
          <a:p>
            <a:pPr algn="ctr" eaLnBrk="1" hangingPunct="1"/>
            <a:r>
              <a:rPr lang="en-US" altLang="zh-CN" dirty="0">
                <a:solidFill>
                  <a:srgbClr val="FF0000"/>
                </a:solidFill>
                <a:latin typeface="方正正大黑简体" panose="02000000000000000000" pitchFamily="2" charset="-122"/>
                <a:ea typeface="方正正大黑简体" panose="02000000000000000000" pitchFamily="2" charset="-122"/>
              </a:rPr>
              <a:t>10.1.1.1  MAC-M</a:t>
            </a:r>
            <a:endParaRPr lang="zh-CN" altLang="en-US" dirty="0">
              <a:solidFill>
                <a:srgbClr val="FF0000"/>
              </a:solidFill>
              <a:latin typeface="方正正大黑简体" panose="02000000000000000000" pitchFamily="2" charset="-122"/>
              <a:ea typeface="方正正大黑简体" panose="02000000000000000000" pitchFamily="2" charset="-122"/>
            </a:endParaRPr>
          </a:p>
        </p:txBody>
      </p:sp>
      <p:sp>
        <p:nvSpPr>
          <p:cNvPr id="27" name="文本框 26"/>
          <p:cNvSpPr txBox="1"/>
          <p:nvPr/>
        </p:nvSpPr>
        <p:spPr>
          <a:xfrm>
            <a:off x="3611192" y="5408178"/>
            <a:ext cx="3024411" cy="338554"/>
          </a:xfrm>
          <a:prstGeom prst="rect">
            <a:avLst/>
          </a:prstGeom>
          <a:solidFill>
            <a:schemeClr val="bg1"/>
          </a:solidFill>
        </p:spPr>
        <p:txBody>
          <a:bodyPr wrap="square" rtlCol="0">
            <a:spAutoFit/>
          </a:bodyPr>
          <a:lstStyle/>
          <a:p>
            <a:r>
              <a:rPr lang="zh-CN" altLang="en-US" sz="1600" dirty="0">
                <a:latin typeface="方正正大黑简体" panose="02000000000000000000" pitchFamily="2" charset="-122"/>
                <a:ea typeface="方正正大黑简体" panose="02000000000000000000" pitchFamily="2" charset="-122"/>
              </a:rPr>
              <a:t>主机</a:t>
            </a:r>
            <a:r>
              <a:rPr lang="en-US" altLang="zh-CN" sz="1600" dirty="0">
                <a:latin typeface="方正正大黑简体" panose="02000000000000000000" pitchFamily="2" charset="-122"/>
                <a:ea typeface="方正正大黑简体" panose="02000000000000000000" pitchFamily="2" charset="-122"/>
              </a:rPr>
              <a:t>B (</a:t>
            </a:r>
            <a:r>
              <a:rPr lang="zh-CN" altLang="en-US" sz="1600" dirty="0">
                <a:latin typeface="方正正大黑简体" panose="02000000000000000000" pitchFamily="2" charset="-122"/>
                <a:ea typeface="方正正大黑简体" panose="02000000000000000000" pitchFamily="2" charset="-122"/>
              </a:rPr>
              <a:t>缺省网关）</a:t>
            </a:r>
            <a:r>
              <a:rPr lang="en-US" altLang="zh-CN" sz="1600" dirty="0">
                <a:latin typeface="方正正大黑简体" panose="02000000000000000000" pitchFamily="2" charset="-122"/>
                <a:ea typeface="方正正大黑简体" panose="02000000000000000000" pitchFamily="2" charset="-122"/>
              </a:rPr>
              <a:t>10.1.1.1</a:t>
            </a:r>
            <a:endParaRPr lang="zh-CN" altLang="en-US" sz="1600" dirty="0">
              <a:latin typeface="方正正大黑简体" panose="02000000000000000000" pitchFamily="2" charset="-122"/>
              <a:ea typeface="方正正大黑简体" panose="02000000000000000000" pitchFamily="2" charset="-122"/>
            </a:endParaRPr>
          </a:p>
        </p:txBody>
      </p:sp>
      <p:cxnSp>
        <p:nvCxnSpPr>
          <p:cNvPr id="28" name="直接箭头连接符 27"/>
          <p:cNvCxnSpPr/>
          <p:nvPr/>
        </p:nvCxnSpPr>
        <p:spPr>
          <a:xfrm>
            <a:off x="4865867" y="5714312"/>
            <a:ext cx="0" cy="566673"/>
          </a:xfrm>
          <a:prstGeom prst="straightConnector1">
            <a:avLst/>
          </a:prstGeom>
          <a:ln>
            <a:solidFill>
              <a:srgbClr val="FF0000"/>
            </a:solidFill>
            <a:tailEnd type="arrow"/>
          </a:ln>
        </p:spPr>
        <p:style>
          <a:lnRef idx="3">
            <a:schemeClr val="accent1"/>
          </a:lnRef>
          <a:fillRef idx="0">
            <a:schemeClr val="accent1"/>
          </a:fillRef>
          <a:effectRef idx="2">
            <a:schemeClr val="accent1"/>
          </a:effectRef>
          <a:fontRef idx="minor">
            <a:schemeClr val="tx1"/>
          </a:fontRef>
        </p:style>
      </p:cxnSp>
      <p:cxnSp>
        <p:nvCxnSpPr>
          <p:cNvPr id="29" name="直接箭头连接符 28"/>
          <p:cNvCxnSpPr/>
          <p:nvPr/>
        </p:nvCxnSpPr>
        <p:spPr>
          <a:xfrm>
            <a:off x="5117885" y="5714312"/>
            <a:ext cx="0" cy="566673"/>
          </a:xfrm>
          <a:prstGeom prst="straightConnector1">
            <a:avLst/>
          </a:prstGeom>
          <a:ln>
            <a:solidFill>
              <a:srgbClr val="0000FF"/>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30" name="Rectangle 5"/>
          <p:cNvSpPr>
            <a:spLocks noChangeArrowheads="1"/>
          </p:cNvSpPr>
          <p:nvPr/>
        </p:nvSpPr>
        <p:spPr bwMode="auto">
          <a:xfrm>
            <a:off x="6697970" y="3989708"/>
            <a:ext cx="3192194" cy="6463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solidFill>
                  <a:srgbClr val="0000FF"/>
                </a:solidFill>
                <a:latin typeface="方正正大黑简体" panose="02000000000000000000" pitchFamily="2" charset="-122"/>
                <a:ea typeface="方正正大黑简体" panose="02000000000000000000" pitchFamily="2" charset="-122"/>
              </a:rPr>
              <a:t>2.HostM</a:t>
            </a:r>
            <a:r>
              <a:rPr lang="zh-CN" altLang="en-US" dirty="0">
                <a:solidFill>
                  <a:srgbClr val="0000FF"/>
                </a:solidFill>
                <a:latin typeface="方正正大黑简体" panose="02000000000000000000" pitchFamily="2" charset="-122"/>
                <a:ea typeface="方正正大黑简体" panose="02000000000000000000" pitchFamily="2" charset="-122"/>
              </a:rPr>
              <a:t>假冒</a:t>
            </a:r>
            <a:r>
              <a:rPr lang="en-US" altLang="zh-CN" dirty="0">
                <a:solidFill>
                  <a:srgbClr val="0000FF"/>
                </a:solidFill>
                <a:latin typeface="方正正大黑简体" panose="02000000000000000000" pitchFamily="2" charset="-122"/>
                <a:ea typeface="方正正大黑简体" panose="02000000000000000000" pitchFamily="2" charset="-122"/>
              </a:rPr>
              <a:t>A</a:t>
            </a:r>
            <a:r>
              <a:rPr lang="zh-CN" altLang="en-US" dirty="0">
                <a:solidFill>
                  <a:srgbClr val="0000FF"/>
                </a:solidFill>
                <a:latin typeface="方正正大黑简体" panose="02000000000000000000" pitchFamily="2" charset="-122"/>
                <a:ea typeface="方正正大黑简体" panose="02000000000000000000" pitchFamily="2" charset="-122"/>
              </a:rPr>
              <a:t>发送</a:t>
            </a:r>
            <a:r>
              <a:rPr lang="en-US" altLang="zh-CN" dirty="0">
                <a:solidFill>
                  <a:srgbClr val="0000FF"/>
                </a:solidFill>
                <a:latin typeface="方正正大黑简体" panose="02000000000000000000" pitchFamily="2" charset="-122"/>
                <a:ea typeface="方正正大黑简体" panose="02000000000000000000" pitchFamily="2" charset="-122"/>
              </a:rPr>
              <a:t>ARP</a:t>
            </a:r>
            <a:r>
              <a:rPr lang="zh-CN" altLang="en-US" dirty="0">
                <a:solidFill>
                  <a:srgbClr val="0000FF"/>
                </a:solidFill>
                <a:latin typeface="方正正大黑简体" panose="02000000000000000000" pitchFamily="2" charset="-122"/>
                <a:ea typeface="方正正大黑简体" panose="02000000000000000000" pitchFamily="2" charset="-122"/>
              </a:rPr>
              <a:t>应答（</a:t>
            </a:r>
            <a:r>
              <a:rPr lang="en-US" altLang="zh-CN" dirty="0" err="1">
                <a:solidFill>
                  <a:srgbClr val="0000FF"/>
                </a:solidFill>
                <a:latin typeface="方正正大黑简体" panose="02000000000000000000" pitchFamily="2" charset="-122"/>
                <a:ea typeface="方正正大黑简体" panose="02000000000000000000" pitchFamily="2" charset="-122"/>
              </a:rPr>
              <a:t>arpredirect</a:t>
            </a:r>
            <a:r>
              <a:rPr lang="en-US" altLang="zh-CN" dirty="0">
                <a:solidFill>
                  <a:srgbClr val="0000FF"/>
                </a:solidFill>
                <a:latin typeface="方正正大黑简体" panose="02000000000000000000" pitchFamily="2" charset="-122"/>
                <a:ea typeface="方正正大黑简体" panose="02000000000000000000" pitchFamily="2" charset="-122"/>
              </a:rPr>
              <a:t>)</a:t>
            </a:r>
            <a:r>
              <a:rPr lang="zh-CN" altLang="en-US" dirty="0">
                <a:solidFill>
                  <a:srgbClr val="0000FF"/>
                </a:solidFill>
                <a:latin typeface="方正正大黑简体" panose="02000000000000000000" pitchFamily="2" charset="-122"/>
                <a:ea typeface="方正正大黑简体" panose="02000000000000000000" pitchFamily="2" charset="-122"/>
              </a:rPr>
              <a:t> </a:t>
            </a:r>
            <a:endParaRPr lang="zh-CN" altLang="en-US" dirty="0">
              <a:solidFill>
                <a:srgbClr val="0000FF"/>
              </a:solidFill>
              <a:latin typeface="方正正大黑简体" panose="02000000000000000000" pitchFamily="2" charset="-122"/>
              <a:ea typeface="方正正大黑简体" panose="02000000000000000000" pitchFamily="2" charset="-122"/>
            </a:endParaRPr>
          </a:p>
        </p:txBody>
      </p:sp>
      <p:cxnSp>
        <p:nvCxnSpPr>
          <p:cNvPr id="31" name="直接箭头连接符 30"/>
          <p:cNvCxnSpPr/>
          <p:nvPr/>
        </p:nvCxnSpPr>
        <p:spPr>
          <a:xfrm flipH="1">
            <a:off x="3892682" y="2487962"/>
            <a:ext cx="3364094" cy="2276"/>
          </a:xfrm>
          <a:prstGeom prst="straightConnector1">
            <a:avLst/>
          </a:prstGeom>
          <a:ln w="25400">
            <a:solidFill>
              <a:srgbClr val="0000FF"/>
            </a:solidFill>
            <a:tailEnd type="arrow"/>
          </a:ln>
        </p:spPr>
        <p:style>
          <a:lnRef idx="3">
            <a:schemeClr val="accent2"/>
          </a:lnRef>
          <a:fillRef idx="0">
            <a:schemeClr val="accent2"/>
          </a:fillRef>
          <a:effectRef idx="2">
            <a:schemeClr val="accent2"/>
          </a:effectRef>
          <a:fontRef idx="minor">
            <a:schemeClr val="tx1"/>
          </a:fontRef>
        </p:style>
      </p:cxnSp>
      <p:sp>
        <p:nvSpPr>
          <p:cNvPr id="32" name="Rectangle 5"/>
          <p:cNvSpPr>
            <a:spLocks noChangeArrowheads="1"/>
          </p:cNvSpPr>
          <p:nvPr/>
        </p:nvSpPr>
        <p:spPr bwMode="auto">
          <a:xfrm>
            <a:off x="1613457" y="4577493"/>
            <a:ext cx="2534603" cy="6463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dirty="0">
                <a:solidFill>
                  <a:srgbClr val="FF0000"/>
                </a:solidFill>
                <a:latin typeface="方正正大黑简体" panose="02000000000000000000" pitchFamily="2" charset="-122"/>
                <a:ea typeface="方正正大黑简体" panose="02000000000000000000" pitchFamily="2" charset="-122"/>
              </a:rPr>
              <a:t>ARP</a:t>
            </a:r>
            <a:r>
              <a:rPr lang="zh-CN" altLang="en-US" dirty="0">
                <a:solidFill>
                  <a:srgbClr val="FF0000"/>
                </a:solidFill>
                <a:latin typeface="方正正大黑简体" panose="02000000000000000000" pitchFamily="2" charset="-122"/>
                <a:ea typeface="方正正大黑简体" panose="02000000000000000000" pitchFamily="2" charset="-122"/>
              </a:rPr>
              <a:t>表</a:t>
            </a:r>
            <a:endParaRPr lang="en-US" altLang="zh-CN" dirty="0">
              <a:solidFill>
                <a:srgbClr val="FF0000"/>
              </a:solidFill>
              <a:latin typeface="方正正大黑简体" panose="02000000000000000000" pitchFamily="2" charset="-122"/>
              <a:ea typeface="方正正大黑简体" panose="02000000000000000000" pitchFamily="2" charset="-122"/>
            </a:endParaRPr>
          </a:p>
          <a:p>
            <a:pPr algn="ctr" eaLnBrk="1" hangingPunct="1"/>
            <a:r>
              <a:rPr lang="en-US" altLang="zh-CN" dirty="0">
                <a:solidFill>
                  <a:srgbClr val="FF0000"/>
                </a:solidFill>
                <a:latin typeface="方正正大黑简体" panose="02000000000000000000" pitchFamily="2" charset="-122"/>
                <a:ea typeface="方正正大黑简体" panose="02000000000000000000" pitchFamily="2" charset="-122"/>
              </a:rPr>
              <a:t>10.1.1.18  MAC-M</a:t>
            </a:r>
            <a:endParaRPr lang="zh-CN" altLang="en-US" dirty="0">
              <a:solidFill>
                <a:srgbClr val="FF0000"/>
              </a:solidFill>
              <a:latin typeface="方正正大黑简体" panose="02000000000000000000" pitchFamily="2" charset="-122"/>
              <a:ea typeface="方正正大黑简体" panose="02000000000000000000" pitchFamily="2" charset="-122"/>
            </a:endParaRPr>
          </a:p>
        </p:txBody>
      </p:sp>
      <p:pic>
        <p:nvPicPr>
          <p:cNvPr id="33" name="图片 32"/>
          <p:cNvPicPr>
            <a:picLocks noChangeAspect="1"/>
          </p:cNvPicPr>
          <p:nvPr/>
        </p:nvPicPr>
        <p:blipFill>
          <a:blip r:embed="rId2"/>
          <a:stretch>
            <a:fillRect/>
          </a:stretch>
        </p:blipFill>
        <p:spPr>
          <a:xfrm>
            <a:off x="2403253" y="1878862"/>
            <a:ext cx="953055" cy="991883"/>
          </a:xfrm>
          <a:prstGeom prst="rect">
            <a:avLst/>
          </a:prstGeom>
        </p:spPr>
      </p:pic>
      <p:pic>
        <p:nvPicPr>
          <p:cNvPr id="34" name="图片 33"/>
          <p:cNvPicPr>
            <a:picLocks noChangeAspect="1"/>
          </p:cNvPicPr>
          <p:nvPr/>
        </p:nvPicPr>
        <p:blipFill>
          <a:blip r:embed="rId2"/>
          <a:stretch>
            <a:fillRect/>
          </a:stretch>
        </p:blipFill>
        <p:spPr>
          <a:xfrm>
            <a:off x="7026107" y="1861440"/>
            <a:ext cx="891439" cy="927757"/>
          </a:xfrm>
          <a:prstGeom prst="rect">
            <a:avLst/>
          </a:prstGeom>
        </p:spPr>
      </p:pic>
      <p:sp>
        <p:nvSpPr>
          <p:cNvPr id="35" name="文本框 34"/>
          <p:cNvSpPr txBox="1"/>
          <p:nvPr/>
        </p:nvSpPr>
        <p:spPr>
          <a:xfrm>
            <a:off x="2016678" y="2866182"/>
            <a:ext cx="1931722" cy="338554"/>
          </a:xfrm>
          <a:prstGeom prst="rect">
            <a:avLst/>
          </a:prstGeom>
          <a:noFill/>
        </p:spPr>
        <p:txBody>
          <a:bodyPr wrap="square" rtlCol="0">
            <a:spAutoFit/>
          </a:bodyPr>
          <a:lstStyle/>
          <a:p>
            <a:r>
              <a:rPr lang="zh-CN" altLang="en-US" sz="1600" dirty="0">
                <a:latin typeface="方正正大黑简体" panose="02000000000000000000" pitchFamily="2" charset="-122"/>
                <a:ea typeface="方正正大黑简体" panose="02000000000000000000" pitchFamily="2" charset="-122"/>
              </a:rPr>
              <a:t>主机</a:t>
            </a:r>
            <a:r>
              <a:rPr lang="en-US" altLang="zh-CN" sz="1600" dirty="0">
                <a:latin typeface="方正正大黑简体" panose="02000000000000000000" pitchFamily="2" charset="-122"/>
                <a:ea typeface="方正正大黑简体" panose="02000000000000000000" pitchFamily="2" charset="-122"/>
              </a:rPr>
              <a:t>A10.1.1.18</a:t>
            </a:r>
            <a:endParaRPr lang="zh-CN" altLang="en-US" sz="1600" dirty="0">
              <a:latin typeface="方正正大黑简体" panose="02000000000000000000" pitchFamily="2" charset="-122"/>
              <a:ea typeface="方正正大黑简体" panose="02000000000000000000" pitchFamily="2" charset="-122"/>
            </a:endParaRPr>
          </a:p>
        </p:txBody>
      </p:sp>
      <p:sp>
        <p:nvSpPr>
          <p:cNvPr id="36" name="文本框 35"/>
          <p:cNvSpPr txBox="1"/>
          <p:nvPr/>
        </p:nvSpPr>
        <p:spPr>
          <a:xfrm>
            <a:off x="7050702" y="2767640"/>
            <a:ext cx="922974" cy="338554"/>
          </a:xfrm>
          <a:prstGeom prst="rect">
            <a:avLst/>
          </a:prstGeom>
          <a:noFill/>
        </p:spPr>
        <p:txBody>
          <a:bodyPr wrap="square" rtlCol="0">
            <a:spAutoFit/>
          </a:bodyPr>
          <a:lstStyle/>
          <a:p>
            <a:r>
              <a:rPr lang="zh-CN" altLang="en-US" sz="1600" dirty="0">
                <a:latin typeface="方正正大黑简体" panose="02000000000000000000" pitchFamily="2" charset="-122"/>
                <a:ea typeface="方正正大黑简体" panose="02000000000000000000" pitchFamily="2" charset="-122"/>
              </a:rPr>
              <a:t>主机</a:t>
            </a:r>
            <a:r>
              <a:rPr lang="en-US" altLang="zh-CN" sz="1600" dirty="0">
                <a:latin typeface="方正正大黑简体" panose="02000000000000000000" pitchFamily="2" charset="-122"/>
                <a:ea typeface="方正正大黑简体" panose="02000000000000000000" pitchFamily="2" charset="-122"/>
              </a:rPr>
              <a:t>M</a:t>
            </a:r>
            <a:endParaRPr lang="zh-CN" altLang="en-US" sz="1600" dirty="0">
              <a:latin typeface="方正正大黑简体" panose="02000000000000000000" pitchFamily="2" charset="-122"/>
              <a:ea typeface="方正正大黑简体" panose="02000000000000000000" pitchFamily="2" charset="-122"/>
            </a:endParaRPr>
          </a:p>
        </p:txBody>
      </p:sp>
      <p:cxnSp>
        <p:nvCxnSpPr>
          <p:cNvPr id="37" name="直接箭头连接符 36"/>
          <p:cNvCxnSpPr/>
          <p:nvPr/>
        </p:nvCxnSpPr>
        <p:spPr>
          <a:xfrm flipH="1">
            <a:off x="5821067" y="3182326"/>
            <a:ext cx="1443089" cy="1718333"/>
          </a:xfrm>
          <a:prstGeom prst="straightConnector1">
            <a:avLst/>
          </a:prstGeom>
          <a:ln w="25400">
            <a:solidFill>
              <a:schemeClr val="accent2">
                <a:lumMod val="60000"/>
                <a:lumOff val="40000"/>
              </a:schemeClr>
            </a:solidFill>
            <a:tailEnd type="arrow"/>
          </a:ln>
        </p:spPr>
        <p:style>
          <a:lnRef idx="3">
            <a:schemeClr val="accent1"/>
          </a:lnRef>
          <a:fillRef idx="0">
            <a:schemeClr val="accent1"/>
          </a:fillRef>
          <a:effectRef idx="2">
            <a:schemeClr val="accent1"/>
          </a:effectRef>
          <a:fontRef idx="minor">
            <a:schemeClr val="tx1"/>
          </a:fontRef>
        </p:style>
      </p:cxnSp>
      <p:pic>
        <p:nvPicPr>
          <p:cNvPr id="38" name="图片 37"/>
          <p:cNvPicPr>
            <a:picLocks noChangeAspect="1"/>
          </p:cNvPicPr>
          <p:nvPr/>
        </p:nvPicPr>
        <p:blipFill>
          <a:blip r:embed="rId3"/>
          <a:stretch>
            <a:fillRect/>
          </a:stretch>
        </p:blipFill>
        <p:spPr>
          <a:xfrm>
            <a:off x="4154030" y="4510088"/>
            <a:ext cx="1581162" cy="842969"/>
          </a:xfrm>
          <a:prstGeom prst="rect">
            <a:avLst/>
          </a:prstGeom>
        </p:spPr>
      </p:pic>
      <p:cxnSp>
        <p:nvCxnSpPr>
          <p:cNvPr id="39" name="直接箭头连接符 38"/>
          <p:cNvCxnSpPr/>
          <p:nvPr/>
        </p:nvCxnSpPr>
        <p:spPr>
          <a:xfrm flipH="1" flipV="1">
            <a:off x="3611192" y="2915854"/>
            <a:ext cx="973198" cy="1695828"/>
          </a:xfrm>
          <a:prstGeom prst="straightConnector1">
            <a:avLst/>
          </a:prstGeom>
          <a:ln w="25400">
            <a:solidFill>
              <a:srgbClr val="C00000"/>
            </a:solidFill>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pic>
        <p:nvPicPr>
          <p:cNvPr id="4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17516" y="3592650"/>
            <a:ext cx="360525" cy="361246"/>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直接箭头连接符 40"/>
          <p:cNvCxnSpPr/>
          <p:nvPr/>
        </p:nvCxnSpPr>
        <p:spPr>
          <a:xfrm flipH="1">
            <a:off x="5642000" y="3004153"/>
            <a:ext cx="1398355" cy="1646325"/>
          </a:xfrm>
          <a:prstGeom prst="straightConnector1">
            <a:avLst/>
          </a:prstGeom>
          <a:ln w="25400">
            <a:solidFill>
              <a:srgbClr val="FF0000"/>
            </a:solidFill>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4"/>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right)">
                                      <p:cBhvr>
                                        <p:cTn id="30" dur="500"/>
                                        <p:tgtEl>
                                          <p:spTgt spid="19"/>
                                        </p:tgtEl>
                                      </p:cBhvr>
                                    </p:animEffect>
                                  </p:childTnLst>
                                </p:cTn>
                              </p:par>
                              <p:par>
                                <p:cTn id="31" presetID="22" presetClass="entr" presetSubtype="2"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right)">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right)">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xit" presetSubtype="4" fill="hold" nodeType="clickEffect">
                                  <p:stCondLst>
                                    <p:cond delay="0"/>
                                  </p:stCondLst>
                                  <p:childTnLst>
                                    <p:animEffect transition="out" filter="wipe(down)">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19"/>
                                        </p:tgtEl>
                                      </p:cBhvr>
                                    </p:animEffect>
                                    <p:set>
                                      <p:cBhvr>
                                        <p:cTn id="46" dur="1" fill="hold">
                                          <p:stCondLst>
                                            <p:cond delay="499"/>
                                          </p:stCondLst>
                                        </p:cTn>
                                        <p:tgtEl>
                                          <p:spTgt spid="1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right)">
                                      <p:cBhvr>
                                        <p:cTn id="51" dur="500"/>
                                        <p:tgtEl>
                                          <p:spTgt spid="30"/>
                                        </p:tgtEl>
                                      </p:cBhvr>
                                    </p:animEffect>
                                  </p:childTnLst>
                                </p:cTn>
                              </p:par>
                              <p:par>
                                <p:cTn id="52" presetID="22" presetClass="entr" presetSubtype="2"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wipe(right)">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right)">
                                      <p:cBhvr>
                                        <p:cTn id="59" dur="500"/>
                                        <p:tgtEl>
                                          <p:spTgt spid="3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37"/>
                                        </p:tgtEl>
                                      </p:cBhvr>
                                    </p:animEffect>
                                    <p:set>
                                      <p:cBhvr>
                                        <p:cTn id="64" dur="1" fill="hold">
                                          <p:stCondLst>
                                            <p:cond delay="499"/>
                                          </p:stCondLst>
                                        </p:cTn>
                                        <p:tgtEl>
                                          <p:spTgt spid="37"/>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30"/>
                                        </p:tgtEl>
                                      </p:cBhvr>
                                    </p:animEffect>
                                    <p:set>
                                      <p:cBhvr>
                                        <p:cTn id="67" dur="1" fill="hold">
                                          <p:stCondLst>
                                            <p:cond delay="499"/>
                                          </p:stCondLst>
                                        </p:cTn>
                                        <p:tgtEl>
                                          <p:spTgt spid="30"/>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left)">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wipe(left)">
                                      <p:cBhvr>
                                        <p:cTn id="77" dur="500"/>
                                        <p:tgtEl>
                                          <p:spTgt spid="2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wipe(left)">
                                      <p:cBhvr>
                                        <p:cTn id="82" dur="500"/>
                                        <p:tgtEl>
                                          <p:spTgt spid="20"/>
                                        </p:tgtEl>
                                      </p:cBhvr>
                                    </p:animEffect>
                                  </p:childTnLst>
                                </p:cTn>
                              </p:par>
                              <p:par>
                                <p:cTn id="83" presetID="22" presetClass="entr" presetSubtype="8" fill="hold"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ipe(left)">
                                      <p:cBhvr>
                                        <p:cTn id="85" dur="500"/>
                                        <p:tgtEl>
                                          <p:spTgt spid="2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2" fill="hold" nodeType="click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wipe(right)">
                                      <p:cBhvr>
                                        <p:cTn id="90" dur="500"/>
                                        <p:tgtEl>
                                          <p:spTgt spid="41"/>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wipe(up)">
                                      <p:cBhvr>
                                        <p:cTn id="95" dur="500"/>
                                        <p:tgtEl>
                                          <p:spTgt spid="28"/>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nodeType="click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down)">
                                      <p:cBhvr>
                                        <p:cTn id="100" dur="500"/>
                                        <p:tgtEl>
                                          <p:spTgt spid="29"/>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nodeType="click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wipe(down)">
                                      <p:cBhvr>
                                        <p:cTn id="105" dur="500"/>
                                        <p:tgtEl>
                                          <p:spTgt spid="25"/>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2" fill="hold" nodeType="click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wipe(right)">
                                      <p:cBhvr>
                                        <p:cTn id="110" dur="500"/>
                                        <p:tgtEl>
                                          <p:spTgt spid="31"/>
                                        </p:tgtEl>
                                      </p:cBhvr>
                                    </p:animEffect>
                                  </p:childTnLst>
                                </p:cTn>
                              </p:par>
                            </p:childTnLst>
                          </p:cTn>
                        </p:par>
                      </p:childTnLst>
                    </p:cTn>
                  </p:par>
                  <p:par>
                    <p:cTn id="111" fill="hold">
                      <p:stCondLst>
                        <p:cond delay="indefinite"/>
                      </p:stCondLst>
                      <p:childTnLst>
                        <p:par>
                          <p:cTn id="112" fill="hold">
                            <p:stCondLst>
                              <p:cond delay="0"/>
                            </p:stCondLst>
                            <p:childTnLst>
                              <p:par>
                                <p:cTn id="113" presetID="16" presetClass="entr" presetSubtype="42" fill="hold" nodeType="clickEffect">
                                  <p:stCondLst>
                                    <p:cond delay="0"/>
                                  </p:stCondLst>
                                  <p:childTnLst>
                                    <p:set>
                                      <p:cBhvr>
                                        <p:cTn id="114" dur="1" fill="hold">
                                          <p:stCondLst>
                                            <p:cond delay="0"/>
                                          </p:stCondLst>
                                        </p:cTn>
                                        <p:tgtEl>
                                          <p:spTgt spid="39"/>
                                        </p:tgtEl>
                                        <p:attrNameLst>
                                          <p:attrName>style.visibility</p:attrName>
                                        </p:attrNameLst>
                                      </p:cBhvr>
                                      <p:to>
                                        <p:strVal val="visible"/>
                                      </p:to>
                                    </p:set>
                                    <p:animEffect transition="in" filter="barn(outHorizontal)">
                                      <p:cBhvr>
                                        <p:cTn id="115" dur="500"/>
                                        <p:tgtEl>
                                          <p:spTgt spid="39"/>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nodeType="clickEffect">
                                  <p:stCondLst>
                                    <p:cond delay="0"/>
                                  </p:stCondLst>
                                  <p:childTnLst>
                                    <p:set>
                                      <p:cBhvr>
                                        <p:cTn id="119" dur="1" fill="hold">
                                          <p:stCondLst>
                                            <p:cond delay="0"/>
                                          </p:stCondLst>
                                        </p:cTn>
                                        <p:tgtEl>
                                          <p:spTgt spid="40"/>
                                        </p:tgtEl>
                                        <p:attrNameLst>
                                          <p:attrName>style.visibility</p:attrName>
                                        </p:attrNameLst>
                                      </p:cBhvr>
                                      <p:to>
                                        <p:strVal val="visible"/>
                                      </p:to>
                                    </p:set>
                                    <p:animEffect transition="in" filter="wipe(up)">
                                      <p:cBhvr>
                                        <p:cTn id="1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9" grpId="0" animBg="1"/>
      <p:bldP spid="19" grpId="1" animBg="1"/>
      <p:bldP spid="20" grpId="0" animBg="1"/>
      <p:bldP spid="21" grpId="0" animBg="1"/>
      <p:bldP spid="22" grpId="0" animBg="1"/>
      <p:bldP spid="26" grpId="0" animBg="1"/>
      <p:bldP spid="27" grpId="0" animBg="1"/>
      <p:bldP spid="30" grpId="0" animBg="1"/>
      <p:bldP spid="30" grpId="1" animBg="1"/>
      <p:bldP spid="32" grpId="0" animBg="1"/>
      <p:bldP spid="35" grpId="0"/>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3741186" y="653569"/>
            <a:ext cx="4709623"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ARP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攻击</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防范措施</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1</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8997242" cy="830997"/>
          </a:xfrm>
          <a:prstGeom prst="rect">
            <a:avLst/>
          </a:prstGeom>
          <a:noFill/>
        </p:spPr>
        <p:txBody>
          <a:bodyPr wrap="square">
            <a:spAutoFit/>
          </a:bodyPr>
          <a:lstStyle/>
          <a:p>
            <a:pPr marL="457200" indent="-457200">
              <a:buSzPct val="150000"/>
              <a:buBlip>
                <a:blip r:embed="rId2"/>
              </a:buBlip>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在</a:t>
            </a:r>
            <a:r>
              <a:rPr lang="zh-CN" altLang="en-US" sz="2400" dirty="0">
                <a:solidFill>
                  <a:srgbClr val="FF0000"/>
                </a:solidFill>
                <a:latin typeface="方正正大黑简体" panose="02000000000000000000" pitchFamily="2" charset="-122"/>
                <a:ea typeface="方正正大黑简体" panose="02000000000000000000" pitchFamily="2" charset="-122"/>
              </a:rPr>
              <a:t>关键系统</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之间要设置</a:t>
            </a:r>
            <a:r>
              <a:rPr lang="zh-CN" altLang="en-US" sz="2400" dirty="0">
                <a:solidFill>
                  <a:srgbClr val="FF0000"/>
                </a:solidFill>
                <a:latin typeface="方正正大黑简体" panose="02000000000000000000" pitchFamily="2" charset="-122"/>
                <a:ea typeface="方正正大黑简体" panose="02000000000000000000" pitchFamily="2" charset="-122"/>
              </a:rPr>
              <a:t>静态的</a:t>
            </a:r>
            <a:r>
              <a:rPr lang="en-US" altLang="zh-CN" sz="2400" dirty="0">
                <a:solidFill>
                  <a:srgbClr val="FF0000"/>
                </a:solidFill>
                <a:latin typeface="方正正大黑简体" panose="02000000000000000000" pitchFamily="2" charset="-122"/>
                <a:ea typeface="方正正大黑简体" panose="02000000000000000000" pitchFamily="2" charset="-122"/>
              </a:rPr>
              <a:t>ARP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项。比如在防火墙和边界路由器上设置静态的</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ARP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项。</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pic>
        <p:nvPicPr>
          <p:cNvPr id="18" name="Picture 4" descr="HWOCRTEMP_ROC90"/>
          <p:cNvPicPr>
            <a:picLocks noChangeAspect="1" noChangeArrowheads="1"/>
          </p:cNvPicPr>
          <p:nvPr/>
        </p:nvPicPr>
        <p:blipFill>
          <a:blip r:embed="rId3">
            <a:lum bright="12000" contrast="24000"/>
            <a:extLst>
              <a:ext uri="{28A0092B-C50C-407E-A947-70E740481C1C}">
                <a14:useLocalDpi xmlns:a14="http://schemas.microsoft.com/office/drawing/2010/main" val="0"/>
              </a:ext>
            </a:extLst>
          </a:blip>
          <a:srcRect/>
          <a:stretch>
            <a:fillRect/>
          </a:stretch>
        </p:blipFill>
        <p:spPr bwMode="auto">
          <a:xfrm>
            <a:off x="1808728" y="2973475"/>
            <a:ext cx="8849443" cy="122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5"/>
          <p:cNvSpPr>
            <a:spLocks noChangeArrowheads="1"/>
          </p:cNvSpPr>
          <p:nvPr/>
        </p:nvSpPr>
        <p:spPr bwMode="auto">
          <a:xfrm>
            <a:off x="3431398" y="4194961"/>
            <a:ext cx="50193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solidFill>
                  <a:srgbClr val="FF0000"/>
                </a:solidFill>
                <a:latin typeface="方正正大黑简体" panose="02000000000000000000" pitchFamily="2" charset="-122"/>
                <a:ea typeface="方正正大黑简体" panose="02000000000000000000" pitchFamily="2" charset="-122"/>
              </a:rPr>
              <a:t>PERM</a:t>
            </a:r>
            <a:r>
              <a:rPr lang="zh-CN" altLang="en-US" sz="2400" dirty="0">
                <a:solidFill>
                  <a:srgbClr val="FF0000"/>
                </a:solidFill>
                <a:latin typeface="方正正大黑简体" panose="02000000000000000000" pitchFamily="2" charset="-122"/>
                <a:ea typeface="方正正大黑简体" panose="02000000000000000000" pitchFamily="2" charset="-122"/>
              </a:rPr>
              <a:t>标志说明这是一个永久映射 </a:t>
            </a:r>
            <a:endParaRPr lang="zh-CN" altLang="en-US" sz="2400" dirty="0">
              <a:solidFill>
                <a:srgbClr val="FF0000"/>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10" presetClass="entr" presetSubtype="0" fill="hold" grpId="0" nodeType="afterEffect">
                                  <p:stCondLst>
                                    <p:cond delay="0"/>
                                  </p:stCondLst>
                                  <p:iterate type="wd">
                                    <p:tmPct val="10000"/>
                                  </p:iterate>
                                  <p:childTnLst>
                                    <p:set>
                                      <p:cBhvr>
                                        <p:cTn id="25" dur="1" fill="hold">
                                          <p:stCondLst>
                                            <p:cond delay="0"/>
                                          </p:stCondLst>
                                        </p:cTn>
                                        <p:tgtEl>
                                          <p:spTgt spid="19"/>
                                        </p:tgtEl>
                                        <p:attrNameLst>
                                          <p:attrName>style.visibility</p:attrName>
                                        </p:attrNameLst>
                                      </p:cBhvr>
                                      <p:to>
                                        <p:strVal val="visible"/>
                                      </p:to>
                                    </p:set>
                                    <p:anim to="0" calcmode="lin" valueType="num">
                                      <p:cBhvr>
                                        <p:cTn id="26" dur="500" decel="100000" fill="hold">
                                          <p:stCondLst>
                                            <p:cond delay="0"/>
                                          </p:stCondLst>
                                        </p:cTn>
                                        <p:tgtEl>
                                          <p:spTgt spid="19"/>
                                        </p:tgtEl>
                                        <p:attrNameLst>
                                          <p:attrName>ppt_y</p:attrName>
                                        </p:attrNameLst>
                                      </p:cBhvr>
                                      <p:tavLst>
                                        <p:tav tm="0">
                                          <p:val>
                                            <p:strVal val="ppt_y+0.02"/>
                                          </p:val>
                                        </p:tav>
                                        <p:tav tm="100000">
                                          <p:val>
                                            <p:strVal val="#ppt_y"/>
                                          </p:val>
                                        </p:tav>
                                      </p:tavLst>
                                    </p:anim>
                                    <p:animEffect transition="in" filter="fade">
                                      <p:cBhvr>
                                        <p:cTn id="27" dur="500">
                                          <p:stCondLst>
                                            <p:cond delay="0"/>
                                          </p:stCondLst>
                                        </p:cTn>
                                        <p:tgtEl>
                                          <p:spTgt spid="19"/>
                                        </p:tgtEl>
                                      </p:cBhvr>
                                    </p:animEffect>
                                    <p:animScale>
                                      <p:cBhvr>
                                        <p:cTn id="28" dur="500" decel="100000" fill="hold">
                                          <p:stCondLst>
                                            <p:cond delay="0"/>
                                          </p:stCondLst>
                                        </p:cTn>
                                        <p:tgtEl>
                                          <p:spTgt spid="19"/>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P spid="19"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3741186" y="653569"/>
            <a:ext cx="4709623"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ARP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攻击</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防范措施</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2</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8997242" cy="830997"/>
          </a:xfrm>
          <a:prstGeom prst="rect">
            <a:avLst/>
          </a:prstGeom>
          <a:noFill/>
        </p:spPr>
        <p:txBody>
          <a:bodyPr wrap="square">
            <a:spAutoFit/>
          </a:bodyPr>
          <a:lstStyle/>
          <a:p>
            <a:pPr marL="457200" indent="-457200">
              <a:buSzPct val="150000"/>
              <a:buBlip>
                <a:blip r:embed="rId2"/>
              </a:buBlip>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在交换机上配置</a:t>
            </a:r>
            <a:r>
              <a:rPr lang="en-US" altLang="zh-CN" sz="2400" dirty="0">
                <a:solidFill>
                  <a:srgbClr val="FF0000"/>
                </a:solidFill>
                <a:latin typeface="方正正大黑简体" panose="02000000000000000000" pitchFamily="2" charset="-122"/>
                <a:ea typeface="方正正大黑简体" panose="02000000000000000000" pitchFamily="2" charset="-122"/>
              </a:rPr>
              <a:t>802.1x</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协议，攻击者连接交换机时，需要验证身份。</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pic>
        <p:nvPicPr>
          <p:cNvPr id="17" name="图片 16"/>
          <p:cNvPicPr>
            <a:picLocks noChangeAspect="1"/>
          </p:cNvPicPr>
          <p:nvPr/>
        </p:nvPicPr>
        <p:blipFill rotWithShape="1">
          <a:blip r:embed="rId3"/>
          <a:srcRect b="2494"/>
          <a:stretch>
            <a:fillRect/>
          </a:stretch>
        </p:blipFill>
        <p:spPr>
          <a:xfrm>
            <a:off x="3118864" y="2244805"/>
            <a:ext cx="6120680" cy="3752583"/>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3104" t="7278" r="3104" b="7278"/>
          <a:stretch>
            <a:fillRect/>
          </a:stretch>
        </p:blipFill>
        <p:spPr>
          <a:xfrm flipV="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6" name="椭圆 35"/>
          <p:cNvSpPr/>
          <p:nvPr/>
        </p:nvSpPr>
        <p:spPr>
          <a:xfrm flipV="1">
            <a:off x="2645229" y="-108856"/>
            <a:ext cx="6901542" cy="6901542"/>
          </a:xfrm>
          <a:prstGeom prst="ellipse">
            <a:avLst/>
          </a:prstGeom>
          <a:gradFill flip="none" rotWithShape="1">
            <a:gsLst>
              <a:gs pos="0">
                <a:srgbClr val="FFFFFF"/>
              </a:gs>
              <a:gs pos="100000">
                <a:srgbClr val="FFFFFF">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2086088" y="3329453"/>
            <a:ext cx="8019824" cy="1354217"/>
          </a:xfrm>
          <a:prstGeom prst="rect">
            <a:avLst/>
          </a:prstGeom>
          <a:noFill/>
        </p:spPr>
        <p:txBody>
          <a:bodyPr wrap="none" lIns="0" tIns="0" rIns="0" bIns="0" rtlCol="0">
            <a:spAutoFit/>
          </a:bodyPr>
          <a:lstStyle/>
          <a:p>
            <a:pPr algn="ctr"/>
            <a:r>
              <a:rPr lang="en-US" altLang="zh-CN" sz="88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IP</a:t>
            </a:r>
            <a:r>
              <a:rPr lang="zh-CN" altLang="en-US" sz="88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协议的安全性</a:t>
            </a:r>
            <a:endParaRPr lang="zh-CN" altLang="en-US" sz="88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6" name="文本框 25"/>
          <p:cNvSpPr txBox="1"/>
          <p:nvPr/>
        </p:nvSpPr>
        <p:spPr>
          <a:xfrm>
            <a:off x="5034577" y="2221472"/>
            <a:ext cx="2072683" cy="738664"/>
          </a:xfrm>
          <a:prstGeom prst="rect">
            <a:avLst/>
          </a:prstGeom>
          <a:noFill/>
        </p:spPr>
        <p:txBody>
          <a:bodyPr wrap="none" lIns="0" tIns="0" rIns="0" bIns="0" rtlCol="0">
            <a:spAutoFit/>
          </a:bodyPr>
          <a:lstStyle/>
          <a:p>
            <a:pPr algn="dist"/>
            <a:r>
              <a:rPr lang="en-US" altLang="zh-CN" sz="4800" dirty="0">
                <a:gradFill>
                  <a:gsLst>
                    <a:gs pos="63000">
                      <a:srgbClr val="153B95"/>
                    </a:gs>
                    <a:gs pos="100000">
                      <a:schemeClr val="bg1"/>
                    </a:gs>
                  </a:gsLst>
                  <a:lin ang="5400000" scaled="1"/>
                </a:gradFill>
                <a:latin typeface="字魂45号-冰宇雅宋" panose="00000500000000000000" pitchFamily="2" charset="-122"/>
                <a:ea typeface="字魂45号-冰宇雅宋" panose="00000500000000000000" pitchFamily="2" charset="-122"/>
              </a:rPr>
              <a:t>PART-01</a:t>
            </a:r>
            <a:endParaRPr lang="zh-CN" altLang="en-US" sz="4800" dirty="0">
              <a:gradFill>
                <a:gsLst>
                  <a:gs pos="63000">
                    <a:srgbClr val="153B95"/>
                  </a:gs>
                  <a:gs pos="100000">
                    <a:schemeClr val="bg1"/>
                  </a:gs>
                </a:gsLst>
                <a:lin ang="5400000" scaled="1"/>
              </a:gradFill>
              <a:latin typeface="字魂45号-冰宇雅宋" panose="00000500000000000000" pitchFamily="2" charset="-122"/>
              <a:ea typeface="字魂45号-冰宇雅宋" panose="00000500000000000000" pitchFamily="2" charset="-122"/>
            </a:endParaRPr>
          </a:p>
        </p:txBody>
      </p:sp>
      <p:sp>
        <p:nvSpPr>
          <p:cNvPr id="16" name="任意多边形: 形状 15"/>
          <p:cNvSpPr/>
          <p:nvPr/>
        </p:nvSpPr>
        <p:spPr>
          <a:xfrm>
            <a:off x="368152" y="4169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文本框 34"/>
          <p:cNvSpPr txBox="1"/>
          <p:nvPr/>
        </p:nvSpPr>
        <p:spPr>
          <a:xfrm rot="5400000">
            <a:off x="-104164" y="2007446"/>
            <a:ext cx="1012828" cy="153888"/>
          </a:xfrm>
          <a:prstGeom prst="rect">
            <a:avLst/>
          </a:prstGeom>
          <a:noFill/>
        </p:spPr>
        <p:txBody>
          <a:bodyPr wrap="square" lIns="0" tIns="0" rIns="0" bIns="0" rtlCol="0">
            <a:spAutoFit/>
          </a:bodyPr>
          <a:lstStyle/>
          <a:p>
            <a:pPr algn="dist"/>
            <a:r>
              <a:rPr lang="en-US" altLang="zh-CN" sz="1000" dirty="0">
                <a:solidFill>
                  <a:schemeClr val="bg1"/>
                </a:solidFill>
                <a:latin typeface="+mn-ea"/>
              </a:rPr>
              <a:t>BUSINESS PLAN</a:t>
            </a:r>
            <a:endParaRPr lang="zh-CN" altLang="en-US" sz="1000" dirty="0">
              <a:solidFill>
                <a:schemeClr val="bg1"/>
              </a:solidFill>
              <a:latin typeface="+mn-ea"/>
            </a:endParaRPr>
          </a:p>
        </p:txBody>
      </p:sp>
      <p:sp>
        <p:nvSpPr>
          <p:cNvPr id="33" name="任意多边形: 形状 32"/>
          <p:cNvSpPr/>
          <p:nvPr/>
        </p:nvSpPr>
        <p:spPr>
          <a:xfrm>
            <a:off x="11190952" y="0"/>
            <a:ext cx="1001049" cy="1074058"/>
          </a:xfrm>
          <a:custGeom>
            <a:avLst/>
            <a:gdLst>
              <a:gd name="connsiteX0" fmla="*/ 53162 w 1001049"/>
              <a:gd name="connsiteY0" fmla="*/ 0 h 1074058"/>
              <a:gd name="connsiteX1" fmla="*/ 1001049 w 1001049"/>
              <a:gd name="connsiteY1" fmla="*/ 0 h 1074058"/>
              <a:gd name="connsiteX2" fmla="*/ 1001049 w 1001049"/>
              <a:gd name="connsiteY2" fmla="*/ 1046024 h 1074058"/>
              <a:gd name="connsiteX3" fmla="*/ 954809 w 1001049"/>
              <a:gd name="connsiteY3" fmla="*/ 1057913 h 1074058"/>
              <a:gd name="connsiteX4" fmla="*/ 794658 w 1001049"/>
              <a:gd name="connsiteY4" fmla="*/ 1074058 h 1074058"/>
              <a:gd name="connsiteX5" fmla="*/ 0 w 1001049"/>
              <a:gd name="connsiteY5" fmla="*/ 279400 h 1074058"/>
              <a:gd name="connsiteX6" fmla="*/ 16145 w 1001049"/>
              <a:gd name="connsiteY6" fmla="*/ 119249 h 107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049" h="1074058">
                <a:moveTo>
                  <a:pt x="53162" y="0"/>
                </a:moveTo>
                <a:lnTo>
                  <a:pt x="1001049" y="0"/>
                </a:lnTo>
                <a:lnTo>
                  <a:pt x="1001049" y="1046024"/>
                </a:lnTo>
                <a:lnTo>
                  <a:pt x="954809" y="1057913"/>
                </a:lnTo>
                <a:cubicBezTo>
                  <a:pt x="903079" y="1068499"/>
                  <a:pt x="849518" y="1074058"/>
                  <a:pt x="794658" y="1074058"/>
                </a:cubicBezTo>
                <a:cubicBezTo>
                  <a:pt x="355781" y="1074058"/>
                  <a:pt x="0" y="718277"/>
                  <a:pt x="0" y="279400"/>
                </a:cubicBezTo>
                <a:cubicBezTo>
                  <a:pt x="0" y="224540"/>
                  <a:pt x="5559" y="170979"/>
                  <a:pt x="16145" y="119249"/>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latin typeface="字魂45号-冰宇雅宋" panose="00000500000000000000" pitchFamily="2" charset="-122"/>
              <a:ea typeface="字魂45号-冰宇雅宋" panose="00000500000000000000" pitchFamily="2" charset="-122"/>
            </a:endParaRPr>
          </a:p>
        </p:txBody>
      </p:sp>
      <p:sp>
        <p:nvSpPr>
          <p:cNvPr id="11" name="椭圆 10"/>
          <p:cNvSpPr/>
          <p:nvPr/>
        </p:nvSpPr>
        <p:spPr>
          <a:xfrm>
            <a:off x="9256486" y="2044700"/>
            <a:ext cx="304800" cy="3048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字魂45号-冰宇雅宋" panose="00000500000000000000" pitchFamily="2" charset="-122"/>
              <a:ea typeface="字魂45号-冰宇雅宋" panose="000005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par>
                                <p:cTn id="20" presetID="10" presetClass="entr" presetSubtype="0" accel="30000" decel="70000" fill="hold" grpId="0" nodeType="withEffect">
                                  <p:stCondLst>
                                    <p:cond delay="0"/>
                                  </p:stCondLst>
                                  <p:iterate type="wd">
                                    <p:tmPct val="10000"/>
                                  </p:iterate>
                                  <p:childTnLst>
                                    <p:set>
                                      <p:cBhvr>
                                        <p:cTn id="21" dur="1" fill="hold">
                                          <p:stCondLst>
                                            <p:cond delay="0"/>
                                          </p:stCondLst>
                                        </p:cTn>
                                        <p:tgtEl>
                                          <p:spTgt spid="26"/>
                                        </p:tgtEl>
                                        <p:attrNameLst>
                                          <p:attrName>style.visibility</p:attrName>
                                        </p:attrNameLst>
                                      </p:cBhvr>
                                      <p:to>
                                        <p:strVal val="visible"/>
                                      </p:to>
                                    </p:set>
                                    <p:animEffect transition="in" filter="fade">
                                      <p:cBhvr>
                                        <p:cTn id="22" dur="600" decel="100000">
                                          <p:stCondLst>
                                            <p:cond delay="0"/>
                                          </p:stCondLst>
                                        </p:cTn>
                                        <p:tgtEl>
                                          <p:spTgt spid="26"/>
                                        </p:tgtEl>
                                      </p:cBhvr>
                                    </p:animEffect>
                                    <p:anim to="0" calcmode="lin" valueType="num">
                                      <p:cBhvr>
                                        <p:cTn id="23" dur="750" fill="hold">
                                          <p:stCondLst>
                                            <p:cond delay="0"/>
                                          </p:stCondLst>
                                        </p:cTn>
                                        <p:tgtEl>
                                          <p:spTgt spid="26"/>
                                        </p:tgtEl>
                                        <p:attrNameLst>
                                          <p:attrName>ppt_h</p:attrName>
                                        </p:attrNameLst>
                                      </p:cBhvr>
                                      <p:tavLst>
                                        <p:tav tm="0">
                                          <p:val>
                                            <p:strVal val="ppt_h*2.1"/>
                                          </p:val>
                                        </p:tav>
                                        <p:tav tm="45000">
                                          <p:val>
                                            <p:strVal val="ppt_h*1.04"/>
                                          </p:val>
                                        </p:tav>
                                        <p:tav tm="100000">
                                          <p:val>
                                            <p:strVal val="#ppt_h"/>
                                          </p:val>
                                        </p:tav>
                                      </p:tavLst>
                                    </p:anim>
                                    <p:anim to="0" calcmode="lin" valueType="num">
                                      <p:cBhvr>
                                        <p:cTn id="24" dur="750" fill="hold">
                                          <p:stCondLst>
                                            <p:cond delay="0"/>
                                          </p:stCondLst>
                                        </p:cTn>
                                        <p:tgtEl>
                                          <p:spTgt spid="26"/>
                                        </p:tgtEl>
                                        <p:attrNameLst>
                                          <p:attrName>ppt_w</p:attrName>
                                        </p:attrNameLst>
                                      </p:cBhvr>
                                      <p:tavLst>
                                        <p:tav tm="0">
                                          <p:val>
                                            <p:strVal val="ppt_w*2.1"/>
                                          </p:val>
                                        </p:tav>
                                        <p:tav tm="45000">
                                          <p:val>
                                            <p:strVal val="ppt_w*1.04"/>
                                          </p:val>
                                        </p:tav>
                                        <p:tav tm="100000">
                                          <p:val>
                                            <p:strVal val="#ppt_w"/>
                                          </p:val>
                                        </p:tav>
                                      </p:tavLst>
                                    </p:anim>
                                  </p:childTnLst>
                                </p:cTn>
                              </p:par>
                              <p:par>
                                <p:cTn id="25" presetID="10" presetClass="entr" presetSubtype="0" fill="hold" grpId="0" nodeType="withEffect">
                                  <p:stCondLst>
                                    <p:cond delay="0"/>
                                  </p:stCondLst>
                                  <p:iterate type="wd">
                                    <p:tmPct val="10000"/>
                                  </p:iterate>
                                  <p:childTnLst>
                                    <p:set>
                                      <p:cBhvr>
                                        <p:cTn id="26" dur="1" fill="hold">
                                          <p:stCondLst>
                                            <p:cond delay="0"/>
                                          </p:stCondLst>
                                        </p:cTn>
                                        <p:tgtEl>
                                          <p:spTgt spid="18"/>
                                        </p:tgtEl>
                                        <p:attrNameLst>
                                          <p:attrName>style.visibility</p:attrName>
                                        </p:attrNameLst>
                                      </p:cBhvr>
                                      <p:to>
                                        <p:strVal val="visible"/>
                                      </p:to>
                                    </p:set>
                                    <p:anim to="0" calcmode="lin" valueType="num">
                                      <p:cBhvr>
                                        <p:cTn id="27" dur="500" decel="100000" fill="hold">
                                          <p:stCondLst>
                                            <p:cond delay="0"/>
                                          </p:stCondLst>
                                        </p:cTn>
                                        <p:tgtEl>
                                          <p:spTgt spid="18"/>
                                        </p:tgtEl>
                                        <p:attrNameLst>
                                          <p:attrName>ppt_y</p:attrName>
                                        </p:attrNameLst>
                                      </p:cBhvr>
                                      <p:tavLst>
                                        <p:tav tm="0">
                                          <p:val>
                                            <p:strVal val="ppt_y-0.02"/>
                                          </p:val>
                                        </p:tav>
                                        <p:tav tm="100000">
                                          <p:val>
                                            <p:strVal val="#ppt_y"/>
                                          </p:val>
                                        </p:tav>
                                      </p:tavLst>
                                    </p:anim>
                                    <p:animEffect transition="in" filter="fade">
                                      <p:cBhvr>
                                        <p:cTn id="28" dur="500">
                                          <p:stCondLst>
                                            <p:cond delay="0"/>
                                          </p:stCondLst>
                                        </p:cTn>
                                        <p:tgtEl>
                                          <p:spTgt spid="18"/>
                                        </p:tgtEl>
                                      </p:cBhvr>
                                    </p:animEffect>
                                    <p:animScale>
                                      <p:cBhvr>
                                        <p:cTn id="29" dur="500" decel="100000" fill="hold">
                                          <p:stCondLst>
                                            <p:cond delay="0"/>
                                          </p:stCondLst>
                                        </p:cTn>
                                        <p:tgtEl>
                                          <p:spTgt spid="18"/>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16" grpId="0" animBg="1"/>
      <p:bldP spid="32" grpId="0" animBg="1"/>
      <p:bldP spid="3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31462" t="41067" r="19510" b="1426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9" name="组合 8"/>
          <p:cNvGrpSpPr/>
          <p:nvPr/>
        </p:nvGrpSpPr>
        <p:grpSpPr>
          <a:xfrm>
            <a:off x="426473" y="326002"/>
            <a:ext cx="7545335" cy="1023878"/>
            <a:chOff x="380753" y="256554"/>
            <a:chExt cx="7545335" cy="1023878"/>
          </a:xfrm>
        </p:grpSpPr>
        <p:sp>
          <p:nvSpPr>
            <p:cNvPr id="18" name="文本框 17"/>
            <p:cNvSpPr txBox="1"/>
            <p:nvPr/>
          </p:nvSpPr>
          <p:spPr>
            <a:xfrm>
              <a:off x="380753" y="256554"/>
              <a:ext cx="7545335" cy="677108"/>
            </a:xfrm>
            <a:prstGeom prst="rect">
              <a:avLst/>
            </a:prstGeom>
            <a:noFill/>
          </p:spPr>
          <p:txBody>
            <a:bodyPr wrap="none" lIns="0" tIns="0" rIns="0" bIns="0" rtlCol="0">
              <a:spAutoFit/>
            </a:bodyPr>
            <a:lstStyle/>
            <a:p>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第</a:t>
              </a:r>
              <a:r>
                <a:rPr lang="en-US" altLang="zh-CN"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2</a:t>
              </a:r>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章  </a:t>
              </a:r>
              <a:r>
                <a:rPr lang="en-US" altLang="zh-CN"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Internet</a:t>
              </a:r>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协议的安全性</a:t>
              </a:r>
              <a:endPar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6" name="文本框 25"/>
            <p:cNvSpPr txBox="1"/>
            <p:nvPr/>
          </p:nvSpPr>
          <p:spPr>
            <a:xfrm>
              <a:off x="500758" y="1064988"/>
              <a:ext cx="2121791" cy="215444"/>
            </a:xfrm>
            <a:prstGeom prst="rect">
              <a:avLst/>
            </a:prstGeom>
            <a:noFill/>
          </p:spPr>
          <p:txBody>
            <a:bodyPr wrap="square" lIns="0" tIns="0" rIns="0" bIns="0" rtlCol="0">
              <a:spAutoFit/>
            </a:bodyPr>
            <a:lstStyle/>
            <a:p>
              <a:pPr algn="dist"/>
              <a:endParaRPr lang="zh-CN" altLang="en-US" sz="1400" i="1" dirty="0">
                <a:solidFill>
                  <a:schemeClr val="bg1">
                    <a:lumMod val="65000"/>
                  </a:schemeClr>
                </a:solidFill>
                <a:latin typeface="方正正大黑简体" panose="02000000000000000000" pitchFamily="2" charset="-122"/>
                <a:ea typeface="方正正大黑简体" panose="02000000000000000000" pitchFamily="2" charset="-122"/>
              </a:endParaRPr>
            </a:p>
          </p:txBody>
        </p:sp>
      </p:grpSp>
      <p:sp>
        <p:nvSpPr>
          <p:cNvPr id="32"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1" name="组合 10"/>
          <p:cNvGrpSpPr/>
          <p:nvPr/>
        </p:nvGrpSpPr>
        <p:grpSpPr>
          <a:xfrm>
            <a:off x="2654194" y="1797201"/>
            <a:ext cx="4427392" cy="660250"/>
            <a:chOff x="1672156" y="1953172"/>
            <a:chExt cx="4025389" cy="600299"/>
          </a:xfrm>
        </p:grpSpPr>
        <p:grpSp>
          <p:nvGrpSpPr>
            <p:cNvPr id="10" name="组合 9"/>
            <p:cNvGrpSpPr/>
            <p:nvPr/>
          </p:nvGrpSpPr>
          <p:grpSpPr>
            <a:xfrm>
              <a:off x="1672156" y="1953172"/>
              <a:ext cx="4025389" cy="600299"/>
              <a:chOff x="1442977" y="2200774"/>
              <a:chExt cx="4025389" cy="600299"/>
            </a:xfrm>
          </p:grpSpPr>
          <p:sp>
            <p:nvSpPr>
              <p:cNvPr id="25" name="矩形: 圆角 24"/>
              <p:cNvSpPr/>
              <p:nvPr/>
            </p:nvSpPr>
            <p:spPr>
              <a:xfrm>
                <a:off x="1442977" y="2200774"/>
                <a:ext cx="4025389"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矩形: 圆角 12"/>
              <p:cNvSpPr/>
              <p:nvPr/>
            </p:nvSpPr>
            <p:spPr>
              <a:xfrm>
                <a:off x="1483658" y="2228867"/>
                <a:ext cx="730389"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01</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33" name="文本框 32"/>
            <p:cNvSpPr txBox="1"/>
            <p:nvPr/>
          </p:nvSpPr>
          <p:spPr>
            <a:xfrm>
              <a:off x="2590559" y="2057551"/>
              <a:ext cx="2756041" cy="447729"/>
            </a:xfrm>
            <a:prstGeom prst="rect">
              <a:avLst/>
            </a:prstGeom>
            <a:noFill/>
          </p:spPr>
          <p:txBody>
            <a:bodyPr wrap="none" lIns="0" tIns="0" rIns="0" bIns="0" rtlCol="0">
              <a:spAutoFit/>
            </a:bodyPr>
            <a:lstStyle/>
            <a:p>
              <a:r>
                <a:rPr lang="en-US" altLang="zh-CN" sz="3200" dirty="0">
                  <a:solidFill>
                    <a:schemeClr val="bg1"/>
                  </a:solidFill>
                  <a:latin typeface="方正正大黑简体" panose="02000000000000000000" pitchFamily="2" charset="-122"/>
                  <a:ea typeface="方正正大黑简体" panose="02000000000000000000" pitchFamily="2" charset="-122"/>
                </a:rPr>
                <a:t> IP</a:t>
              </a:r>
              <a:r>
                <a:rPr lang="zh-CN" altLang="en-US" sz="3200" dirty="0">
                  <a:solidFill>
                    <a:schemeClr val="bg1"/>
                  </a:solidFill>
                  <a:latin typeface="方正正大黑简体" panose="02000000000000000000" pitchFamily="2" charset="-122"/>
                  <a:ea typeface="方正正大黑简体" panose="02000000000000000000" pitchFamily="2" charset="-122"/>
                </a:rPr>
                <a:t>协议的安全性</a:t>
              </a:r>
              <a:endParaRPr lang="zh-CN" altLang="en-US" sz="3200" dirty="0">
                <a:solidFill>
                  <a:schemeClr val="bg1"/>
                </a:solidFill>
                <a:latin typeface="方正正大黑简体" panose="02000000000000000000" pitchFamily="2" charset="-122"/>
                <a:ea typeface="方正正大黑简体" panose="02000000000000000000" pitchFamily="2" charset="-122"/>
              </a:endParaRPr>
            </a:p>
          </p:txBody>
        </p:sp>
      </p:grpSp>
      <p:grpSp>
        <p:nvGrpSpPr>
          <p:cNvPr id="37" name="组合 36"/>
          <p:cNvGrpSpPr/>
          <p:nvPr/>
        </p:nvGrpSpPr>
        <p:grpSpPr>
          <a:xfrm>
            <a:off x="4010025" y="2889530"/>
            <a:ext cx="4599419" cy="660250"/>
            <a:chOff x="1672156" y="1953172"/>
            <a:chExt cx="4025389" cy="600299"/>
          </a:xfrm>
        </p:grpSpPr>
        <p:grpSp>
          <p:nvGrpSpPr>
            <p:cNvPr id="38" name="组合 37"/>
            <p:cNvGrpSpPr/>
            <p:nvPr/>
          </p:nvGrpSpPr>
          <p:grpSpPr>
            <a:xfrm>
              <a:off x="1672156" y="1953172"/>
              <a:ext cx="4025389" cy="600299"/>
              <a:chOff x="1442977" y="2200774"/>
              <a:chExt cx="4025389" cy="600299"/>
            </a:xfrm>
          </p:grpSpPr>
          <p:sp>
            <p:nvSpPr>
              <p:cNvPr id="40" name="矩形: 圆角 39"/>
              <p:cNvSpPr/>
              <p:nvPr/>
            </p:nvSpPr>
            <p:spPr>
              <a:xfrm>
                <a:off x="1442977" y="2200774"/>
                <a:ext cx="4025389"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 name="矩形: 圆角 40"/>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02</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39" name="文本框 38"/>
            <p:cNvSpPr txBox="1"/>
            <p:nvPr/>
          </p:nvSpPr>
          <p:spPr>
            <a:xfrm>
              <a:off x="2482036" y="2046059"/>
              <a:ext cx="3168500" cy="447729"/>
            </a:xfrm>
            <a:prstGeom prst="rect">
              <a:avLst/>
            </a:prstGeom>
            <a:noFill/>
          </p:spPr>
          <p:txBody>
            <a:bodyPr wrap="none" lIns="0" tIns="0" rIns="0" bIns="0" rtlCol="0">
              <a:spAutoFit/>
            </a:bodyPr>
            <a:lstStyle/>
            <a:p>
              <a:r>
                <a:rPr lang="en-US" altLang="zh-CN" sz="3200" dirty="0">
                  <a:solidFill>
                    <a:schemeClr val="bg1"/>
                  </a:solidFill>
                  <a:latin typeface="方正正大黑简体" panose="02000000000000000000" pitchFamily="2" charset="-122"/>
                  <a:ea typeface="方正正大黑简体" panose="02000000000000000000" pitchFamily="2" charset="-122"/>
                </a:rPr>
                <a:t>ARP</a:t>
              </a:r>
              <a:r>
                <a:rPr lang="zh-CN" altLang="en-US" sz="3200" dirty="0">
                  <a:solidFill>
                    <a:schemeClr val="bg1"/>
                  </a:solidFill>
                  <a:latin typeface="方正正大黑简体" panose="02000000000000000000" pitchFamily="2" charset="-122"/>
                  <a:ea typeface="方正正大黑简体" panose="02000000000000000000" pitchFamily="2" charset="-122"/>
                </a:rPr>
                <a:t>协议的安全性</a:t>
              </a:r>
              <a:endParaRPr lang="zh-CN" altLang="en-US" sz="3200" dirty="0">
                <a:solidFill>
                  <a:schemeClr val="bg1"/>
                </a:solidFill>
                <a:latin typeface="方正正大黑简体" panose="02000000000000000000" pitchFamily="2" charset="-122"/>
                <a:ea typeface="方正正大黑简体" panose="02000000000000000000" pitchFamily="2" charset="-122"/>
              </a:endParaRPr>
            </a:p>
          </p:txBody>
        </p:sp>
      </p:grpSp>
      <p:grpSp>
        <p:nvGrpSpPr>
          <p:cNvPr id="42" name="组合 41"/>
          <p:cNvGrpSpPr/>
          <p:nvPr/>
        </p:nvGrpSpPr>
        <p:grpSpPr>
          <a:xfrm>
            <a:off x="2654194" y="3981859"/>
            <a:ext cx="4794908" cy="660250"/>
            <a:chOff x="1672156" y="1953172"/>
            <a:chExt cx="4025389" cy="600299"/>
          </a:xfrm>
        </p:grpSpPr>
        <p:grpSp>
          <p:nvGrpSpPr>
            <p:cNvPr id="43" name="组合 42"/>
            <p:cNvGrpSpPr/>
            <p:nvPr/>
          </p:nvGrpSpPr>
          <p:grpSpPr>
            <a:xfrm>
              <a:off x="1672156" y="1953172"/>
              <a:ext cx="4025389" cy="600299"/>
              <a:chOff x="1442977" y="2200774"/>
              <a:chExt cx="4025389" cy="600299"/>
            </a:xfrm>
          </p:grpSpPr>
          <p:sp>
            <p:nvSpPr>
              <p:cNvPr id="45" name="矩形: 圆角 44"/>
              <p:cNvSpPr/>
              <p:nvPr/>
            </p:nvSpPr>
            <p:spPr>
              <a:xfrm>
                <a:off x="1442977" y="2200774"/>
                <a:ext cx="4025389"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6" name="矩形: 圆角 45"/>
              <p:cNvSpPr/>
              <p:nvPr/>
            </p:nvSpPr>
            <p:spPr>
              <a:xfrm>
                <a:off x="1475662" y="2228867"/>
                <a:ext cx="729724"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03</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44" name="文本框 43"/>
            <p:cNvSpPr txBox="1"/>
            <p:nvPr/>
          </p:nvSpPr>
          <p:spPr>
            <a:xfrm>
              <a:off x="2384126" y="2050207"/>
              <a:ext cx="3196138" cy="447729"/>
            </a:xfrm>
            <a:prstGeom prst="rect">
              <a:avLst/>
            </a:prstGeom>
            <a:noFill/>
          </p:spPr>
          <p:txBody>
            <a:bodyPr wrap="none" lIns="0" tIns="0" rIns="0" bIns="0" rtlCol="0">
              <a:spAutoFit/>
            </a:bodyPr>
            <a:lstStyle/>
            <a:p>
              <a:r>
                <a:rPr lang="en-US" altLang="zh-CN" sz="3200" dirty="0">
                  <a:solidFill>
                    <a:srgbClr val="FFC000"/>
                  </a:solidFill>
                  <a:latin typeface="方正正大黑简体" panose="02000000000000000000" pitchFamily="2" charset="-122"/>
                  <a:ea typeface="方正正大黑简体" panose="02000000000000000000" pitchFamily="2" charset="-122"/>
                </a:rPr>
                <a:t> ICMP</a:t>
              </a:r>
              <a:r>
                <a:rPr lang="zh-CN" altLang="en-US" sz="3200" dirty="0">
                  <a:solidFill>
                    <a:srgbClr val="FFC000"/>
                  </a:solidFill>
                  <a:latin typeface="方正正大黑简体" panose="02000000000000000000" pitchFamily="2" charset="-122"/>
                  <a:ea typeface="方正正大黑简体" panose="02000000000000000000" pitchFamily="2" charset="-122"/>
                </a:rPr>
                <a:t>协议的安全性</a:t>
              </a:r>
              <a:endParaRPr lang="zh-CN" altLang="en-US" sz="3200" dirty="0">
                <a:solidFill>
                  <a:srgbClr val="FFC000"/>
                </a:solidFill>
                <a:latin typeface="方正正大黑简体" panose="02000000000000000000" pitchFamily="2" charset="-122"/>
                <a:ea typeface="方正正大黑简体" panose="02000000000000000000" pitchFamily="2" charset="-122"/>
              </a:endParaRPr>
            </a:p>
          </p:txBody>
        </p:sp>
      </p:grpSp>
      <p:grpSp>
        <p:nvGrpSpPr>
          <p:cNvPr id="47" name="组合 46"/>
          <p:cNvGrpSpPr/>
          <p:nvPr/>
        </p:nvGrpSpPr>
        <p:grpSpPr>
          <a:xfrm>
            <a:off x="4182051" y="5074187"/>
            <a:ext cx="5309344" cy="660250"/>
            <a:chOff x="1672156" y="1953172"/>
            <a:chExt cx="4025389" cy="600299"/>
          </a:xfrm>
        </p:grpSpPr>
        <p:grpSp>
          <p:nvGrpSpPr>
            <p:cNvPr id="48" name="组合 47"/>
            <p:cNvGrpSpPr/>
            <p:nvPr/>
          </p:nvGrpSpPr>
          <p:grpSpPr>
            <a:xfrm>
              <a:off x="1672156" y="1953172"/>
              <a:ext cx="4025389" cy="600299"/>
              <a:chOff x="1442977" y="2200774"/>
              <a:chExt cx="4025389" cy="600299"/>
            </a:xfrm>
          </p:grpSpPr>
          <p:sp>
            <p:nvSpPr>
              <p:cNvPr id="50" name="矩形: 圆角 49"/>
              <p:cNvSpPr/>
              <p:nvPr/>
            </p:nvSpPr>
            <p:spPr>
              <a:xfrm>
                <a:off x="1442977" y="2200774"/>
                <a:ext cx="4025389"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1" name="矩形: 圆角 50"/>
              <p:cNvSpPr/>
              <p:nvPr/>
            </p:nvSpPr>
            <p:spPr>
              <a:xfrm>
                <a:off x="1476912" y="2237858"/>
                <a:ext cx="636305" cy="53512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04</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49" name="文本框 48"/>
            <p:cNvSpPr txBox="1"/>
            <p:nvPr/>
          </p:nvSpPr>
          <p:spPr>
            <a:xfrm>
              <a:off x="2535214" y="2050208"/>
              <a:ext cx="2489036" cy="447729"/>
            </a:xfrm>
            <a:prstGeom prst="rect">
              <a:avLst/>
            </a:prstGeom>
            <a:noFill/>
          </p:spPr>
          <p:txBody>
            <a:bodyPr wrap="none" lIns="0" tIns="0" rIns="0" bIns="0" rtlCol="0">
              <a:spAutoFit/>
            </a:bodyPr>
            <a:lstStyle/>
            <a:p>
              <a:r>
                <a:rPr lang="zh-CN" altLang="en-US" sz="3200" dirty="0">
                  <a:solidFill>
                    <a:schemeClr val="bg1"/>
                  </a:solidFill>
                  <a:latin typeface="方正正大黑简体" panose="02000000000000000000" pitchFamily="2" charset="-122"/>
                  <a:ea typeface="方正正大黑简体" panose="02000000000000000000" pitchFamily="2" charset="-122"/>
                </a:rPr>
                <a:t>路由协议的安全性</a:t>
              </a:r>
              <a:endParaRPr lang="zh-CN" altLang="en-US" sz="3200" dirty="0">
                <a:solidFill>
                  <a:schemeClr val="bg1"/>
                </a:solidFill>
                <a:latin typeface="方正正大黑简体" panose="02000000000000000000" pitchFamily="2" charset="-122"/>
                <a:ea typeface="方正正大黑简体" panose="02000000000000000000" pitchFamily="2" charset="-122"/>
              </a:endParaRPr>
            </a:p>
          </p:txBody>
        </p:sp>
      </p:grpSp>
      <p:grpSp>
        <p:nvGrpSpPr>
          <p:cNvPr id="14" name="组合 13"/>
          <p:cNvGrpSpPr/>
          <p:nvPr/>
        </p:nvGrpSpPr>
        <p:grpSpPr>
          <a:xfrm>
            <a:off x="8671068" y="1502263"/>
            <a:ext cx="1261641" cy="914400"/>
            <a:chOff x="8171726" y="1006998"/>
            <a:chExt cx="1261641" cy="914400"/>
          </a:xfrm>
        </p:grpSpPr>
        <p:sp>
          <p:nvSpPr>
            <p:cNvPr id="12" name="椭圆 11"/>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椭圆 16"/>
          <p:cNvSpPr/>
          <p:nvPr/>
        </p:nvSpPr>
        <p:spPr>
          <a:xfrm>
            <a:off x="1047812" y="6203212"/>
            <a:ext cx="1262459" cy="1262459"/>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字魂45号-冰宇雅宋" panose="00000500000000000000" pitchFamily="2" charset="-122"/>
              <a:ea typeface="字魂45号-冰宇雅宋" panose="00000500000000000000" pitchFamily="2" charset="-122"/>
            </a:endParaRPr>
          </a:p>
        </p:txBody>
      </p:sp>
      <p:grpSp>
        <p:nvGrpSpPr>
          <p:cNvPr id="55" name="组合 54"/>
          <p:cNvGrpSpPr/>
          <p:nvPr/>
        </p:nvGrpSpPr>
        <p:grpSpPr>
          <a:xfrm rot="7080203">
            <a:off x="1385110" y="3275645"/>
            <a:ext cx="569921" cy="413062"/>
            <a:chOff x="8171726" y="1006998"/>
            <a:chExt cx="1261641" cy="914400"/>
          </a:xfrm>
        </p:grpSpPr>
        <p:sp>
          <p:nvSpPr>
            <p:cNvPr id="56" name="椭圆 55"/>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1000"/>
                                        <p:tgtEl>
                                          <p:spTgt spid="55"/>
                                        </p:tgtEl>
                                      </p:cBhvr>
                                    </p:animEffect>
                                    <p:anim calcmode="lin" valueType="num">
                                      <p:cBhvr>
                                        <p:cTn id="13" dur="1000" fill="hold"/>
                                        <p:tgtEl>
                                          <p:spTgt spid="55"/>
                                        </p:tgtEl>
                                        <p:attrNameLst>
                                          <p:attrName>ppt_x</p:attrName>
                                        </p:attrNameLst>
                                      </p:cBhvr>
                                      <p:tavLst>
                                        <p:tav tm="0">
                                          <p:val>
                                            <p:strVal val="#ppt_x"/>
                                          </p:val>
                                        </p:tav>
                                        <p:tav tm="100000">
                                          <p:val>
                                            <p:strVal val="#ppt_x"/>
                                          </p:val>
                                        </p:tav>
                                      </p:tavLst>
                                    </p:anim>
                                    <p:anim calcmode="lin" valueType="num">
                                      <p:cBhvr>
                                        <p:cTn id="14" dur="1000" fill="hold"/>
                                        <p:tgtEl>
                                          <p:spTgt spid="55"/>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par>
                                <p:cTn id="18" presetID="47"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down)">
                                      <p:cBhvr>
                                        <p:cTn id="38" dur="500"/>
                                        <p:tgtEl>
                                          <p:spTgt spid="3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down)">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wipe(down)">
                                      <p:cBhvr>
                                        <p:cTn id="4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3104" t="7278" r="3104" b="7278"/>
          <a:stretch>
            <a:fillRect/>
          </a:stretch>
        </p:blipFill>
        <p:spPr>
          <a:xfrm flipV="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6" name="椭圆 35"/>
          <p:cNvSpPr/>
          <p:nvPr/>
        </p:nvSpPr>
        <p:spPr>
          <a:xfrm flipV="1">
            <a:off x="2645229" y="-108856"/>
            <a:ext cx="6901542" cy="6901542"/>
          </a:xfrm>
          <a:prstGeom prst="ellipse">
            <a:avLst/>
          </a:prstGeom>
          <a:gradFill flip="none" rotWithShape="1">
            <a:gsLst>
              <a:gs pos="0">
                <a:srgbClr val="FFFFFF"/>
              </a:gs>
              <a:gs pos="100000">
                <a:srgbClr val="FFFFFF">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60593" y="3329453"/>
            <a:ext cx="10470816" cy="1354217"/>
          </a:xfrm>
          <a:prstGeom prst="rect">
            <a:avLst/>
          </a:prstGeom>
          <a:noFill/>
        </p:spPr>
        <p:txBody>
          <a:bodyPr wrap="none" lIns="0" tIns="0" rIns="0" bIns="0" rtlCol="0">
            <a:spAutoFit/>
          </a:bodyPr>
          <a:lstStyle/>
          <a:p>
            <a:pPr algn="ctr"/>
            <a:r>
              <a:rPr lang="zh-CN" altLang="en-US" sz="88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 </a:t>
            </a:r>
            <a:r>
              <a:rPr lang="en-US" altLang="zh-CN" sz="88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ICMP</a:t>
            </a:r>
            <a:r>
              <a:rPr lang="zh-CN" altLang="en-US" sz="88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协议的安全性</a:t>
            </a:r>
            <a:endParaRPr lang="zh-CN" altLang="en-US" sz="88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6" name="文本框 25"/>
          <p:cNvSpPr txBox="1"/>
          <p:nvPr/>
        </p:nvSpPr>
        <p:spPr>
          <a:xfrm>
            <a:off x="4829200" y="2221472"/>
            <a:ext cx="2483437" cy="738664"/>
          </a:xfrm>
          <a:prstGeom prst="rect">
            <a:avLst/>
          </a:prstGeom>
          <a:noFill/>
        </p:spPr>
        <p:txBody>
          <a:bodyPr wrap="none" lIns="0" tIns="0" rIns="0" bIns="0" rtlCol="0">
            <a:spAutoFit/>
          </a:bodyPr>
          <a:lstStyle/>
          <a:p>
            <a:pPr algn="dist"/>
            <a:r>
              <a:rPr lang="en-US" altLang="zh-CN" sz="4800" dirty="0">
                <a:gradFill>
                  <a:gsLst>
                    <a:gs pos="63000">
                      <a:srgbClr val="153B95"/>
                    </a:gs>
                    <a:gs pos="100000">
                      <a:schemeClr val="bg1"/>
                    </a:gs>
                  </a:gsLst>
                  <a:lin ang="5400000" scaled="1"/>
                </a:gradFill>
                <a:latin typeface="字魂45号-冰宇雅宋" panose="00000500000000000000" pitchFamily="2" charset="-122"/>
                <a:ea typeface="字魂45号-冰宇雅宋" panose="00000500000000000000" pitchFamily="2" charset="-122"/>
              </a:rPr>
              <a:t>PART-03</a:t>
            </a:r>
            <a:endParaRPr lang="zh-CN" altLang="en-US" sz="4800" dirty="0">
              <a:gradFill>
                <a:gsLst>
                  <a:gs pos="63000">
                    <a:srgbClr val="153B95"/>
                  </a:gs>
                  <a:gs pos="100000">
                    <a:schemeClr val="bg1"/>
                  </a:gs>
                </a:gsLst>
                <a:lin ang="5400000" scaled="1"/>
              </a:gradFill>
              <a:latin typeface="字魂45号-冰宇雅宋" panose="00000500000000000000" pitchFamily="2" charset="-122"/>
              <a:ea typeface="字魂45号-冰宇雅宋" panose="00000500000000000000" pitchFamily="2" charset="-122"/>
            </a:endParaRPr>
          </a:p>
        </p:txBody>
      </p:sp>
      <p:sp>
        <p:nvSpPr>
          <p:cNvPr id="16" name="任意多边形: 形状 15"/>
          <p:cNvSpPr/>
          <p:nvPr/>
        </p:nvSpPr>
        <p:spPr>
          <a:xfrm>
            <a:off x="368152" y="4169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文本框 34"/>
          <p:cNvSpPr txBox="1"/>
          <p:nvPr/>
        </p:nvSpPr>
        <p:spPr>
          <a:xfrm rot="5400000">
            <a:off x="-104164" y="2007446"/>
            <a:ext cx="1012828" cy="153888"/>
          </a:xfrm>
          <a:prstGeom prst="rect">
            <a:avLst/>
          </a:prstGeom>
          <a:noFill/>
        </p:spPr>
        <p:txBody>
          <a:bodyPr wrap="square" lIns="0" tIns="0" rIns="0" bIns="0" rtlCol="0">
            <a:spAutoFit/>
          </a:bodyPr>
          <a:lstStyle/>
          <a:p>
            <a:pPr algn="dist"/>
            <a:r>
              <a:rPr lang="en-US" altLang="zh-CN" sz="1000" dirty="0">
                <a:solidFill>
                  <a:schemeClr val="bg1"/>
                </a:solidFill>
                <a:latin typeface="+mn-ea"/>
              </a:rPr>
              <a:t>BUSINESS PLAN</a:t>
            </a:r>
            <a:endParaRPr lang="zh-CN" altLang="en-US" sz="1000" dirty="0">
              <a:solidFill>
                <a:schemeClr val="bg1"/>
              </a:solidFill>
              <a:latin typeface="+mn-ea"/>
            </a:endParaRPr>
          </a:p>
        </p:txBody>
      </p:sp>
      <p:sp>
        <p:nvSpPr>
          <p:cNvPr id="33" name="任意多边形: 形状 32"/>
          <p:cNvSpPr/>
          <p:nvPr/>
        </p:nvSpPr>
        <p:spPr>
          <a:xfrm>
            <a:off x="11190952" y="0"/>
            <a:ext cx="1001049" cy="1074058"/>
          </a:xfrm>
          <a:custGeom>
            <a:avLst/>
            <a:gdLst>
              <a:gd name="connsiteX0" fmla="*/ 53162 w 1001049"/>
              <a:gd name="connsiteY0" fmla="*/ 0 h 1074058"/>
              <a:gd name="connsiteX1" fmla="*/ 1001049 w 1001049"/>
              <a:gd name="connsiteY1" fmla="*/ 0 h 1074058"/>
              <a:gd name="connsiteX2" fmla="*/ 1001049 w 1001049"/>
              <a:gd name="connsiteY2" fmla="*/ 1046024 h 1074058"/>
              <a:gd name="connsiteX3" fmla="*/ 954809 w 1001049"/>
              <a:gd name="connsiteY3" fmla="*/ 1057913 h 1074058"/>
              <a:gd name="connsiteX4" fmla="*/ 794658 w 1001049"/>
              <a:gd name="connsiteY4" fmla="*/ 1074058 h 1074058"/>
              <a:gd name="connsiteX5" fmla="*/ 0 w 1001049"/>
              <a:gd name="connsiteY5" fmla="*/ 279400 h 1074058"/>
              <a:gd name="connsiteX6" fmla="*/ 16145 w 1001049"/>
              <a:gd name="connsiteY6" fmla="*/ 119249 h 107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049" h="1074058">
                <a:moveTo>
                  <a:pt x="53162" y="0"/>
                </a:moveTo>
                <a:lnTo>
                  <a:pt x="1001049" y="0"/>
                </a:lnTo>
                <a:lnTo>
                  <a:pt x="1001049" y="1046024"/>
                </a:lnTo>
                <a:lnTo>
                  <a:pt x="954809" y="1057913"/>
                </a:lnTo>
                <a:cubicBezTo>
                  <a:pt x="903079" y="1068499"/>
                  <a:pt x="849518" y="1074058"/>
                  <a:pt x="794658" y="1074058"/>
                </a:cubicBezTo>
                <a:cubicBezTo>
                  <a:pt x="355781" y="1074058"/>
                  <a:pt x="0" y="718277"/>
                  <a:pt x="0" y="279400"/>
                </a:cubicBezTo>
                <a:cubicBezTo>
                  <a:pt x="0" y="224540"/>
                  <a:pt x="5559" y="170979"/>
                  <a:pt x="16145" y="119249"/>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latin typeface="字魂45号-冰宇雅宋" panose="00000500000000000000" pitchFamily="2" charset="-122"/>
              <a:ea typeface="字魂45号-冰宇雅宋" panose="00000500000000000000" pitchFamily="2" charset="-122"/>
            </a:endParaRPr>
          </a:p>
        </p:txBody>
      </p:sp>
      <p:sp>
        <p:nvSpPr>
          <p:cNvPr id="11" name="椭圆 10"/>
          <p:cNvSpPr/>
          <p:nvPr/>
        </p:nvSpPr>
        <p:spPr>
          <a:xfrm>
            <a:off x="9256486" y="2044700"/>
            <a:ext cx="304800" cy="3048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字魂45号-冰宇雅宋" panose="00000500000000000000" pitchFamily="2" charset="-122"/>
              <a:ea typeface="字魂45号-冰宇雅宋" panose="000005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par>
                                <p:cTn id="20" presetID="10" presetClass="entr" presetSubtype="0" accel="30000" decel="70000" fill="hold" grpId="0" nodeType="withEffect">
                                  <p:stCondLst>
                                    <p:cond delay="0"/>
                                  </p:stCondLst>
                                  <p:iterate type="wd">
                                    <p:tmPct val="10000"/>
                                  </p:iterate>
                                  <p:childTnLst>
                                    <p:set>
                                      <p:cBhvr>
                                        <p:cTn id="21" dur="1" fill="hold">
                                          <p:stCondLst>
                                            <p:cond delay="0"/>
                                          </p:stCondLst>
                                        </p:cTn>
                                        <p:tgtEl>
                                          <p:spTgt spid="26"/>
                                        </p:tgtEl>
                                        <p:attrNameLst>
                                          <p:attrName>style.visibility</p:attrName>
                                        </p:attrNameLst>
                                      </p:cBhvr>
                                      <p:to>
                                        <p:strVal val="visible"/>
                                      </p:to>
                                    </p:set>
                                    <p:animEffect transition="in" filter="fade">
                                      <p:cBhvr>
                                        <p:cTn id="22" dur="600" decel="100000">
                                          <p:stCondLst>
                                            <p:cond delay="0"/>
                                          </p:stCondLst>
                                        </p:cTn>
                                        <p:tgtEl>
                                          <p:spTgt spid="26"/>
                                        </p:tgtEl>
                                      </p:cBhvr>
                                    </p:animEffect>
                                    <p:anim to="0" calcmode="lin" valueType="num">
                                      <p:cBhvr>
                                        <p:cTn id="23" dur="750" fill="hold">
                                          <p:stCondLst>
                                            <p:cond delay="0"/>
                                          </p:stCondLst>
                                        </p:cTn>
                                        <p:tgtEl>
                                          <p:spTgt spid="26"/>
                                        </p:tgtEl>
                                        <p:attrNameLst>
                                          <p:attrName>ppt_h</p:attrName>
                                        </p:attrNameLst>
                                      </p:cBhvr>
                                      <p:tavLst>
                                        <p:tav tm="0">
                                          <p:val>
                                            <p:strVal val="ppt_h*2.1"/>
                                          </p:val>
                                        </p:tav>
                                        <p:tav tm="45000">
                                          <p:val>
                                            <p:strVal val="ppt_h*1.04"/>
                                          </p:val>
                                        </p:tav>
                                        <p:tav tm="100000">
                                          <p:val>
                                            <p:strVal val="#ppt_h"/>
                                          </p:val>
                                        </p:tav>
                                      </p:tavLst>
                                    </p:anim>
                                    <p:anim to="0" calcmode="lin" valueType="num">
                                      <p:cBhvr>
                                        <p:cTn id="24" dur="750" fill="hold">
                                          <p:stCondLst>
                                            <p:cond delay="0"/>
                                          </p:stCondLst>
                                        </p:cTn>
                                        <p:tgtEl>
                                          <p:spTgt spid="26"/>
                                        </p:tgtEl>
                                        <p:attrNameLst>
                                          <p:attrName>ppt_w</p:attrName>
                                        </p:attrNameLst>
                                      </p:cBhvr>
                                      <p:tavLst>
                                        <p:tav tm="0">
                                          <p:val>
                                            <p:strVal val="ppt_w*2.1"/>
                                          </p:val>
                                        </p:tav>
                                        <p:tav tm="45000">
                                          <p:val>
                                            <p:strVal val="ppt_w*1.04"/>
                                          </p:val>
                                        </p:tav>
                                        <p:tav tm="100000">
                                          <p:val>
                                            <p:strVal val="#ppt_w"/>
                                          </p:val>
                                        </p:tav>
                                      </p:tavLst>
                                    </p:anim>
                                  </p:childTnLst>
                                </p:cTn>
                              </p:par>
                              <p:par>
                                <p:cTn id="25" presetID="10" presetClass="entr" presetSubtype="0" fill="hold" grpId="0" nodeType="withEffect">
                                  <p:stCondLst>
                                    <p:cond delay="0"/>
                                  </p:stCondLst>
                                  <p:iterate type="wd">
                                    <p:tmPct val="10000"/>
                                  </p:iterate>
                                  <p:childTnLst>
                                    <p:set>
                                      <p:cBhvr>
                                        <p:cTn id="26" dur="1" fill="hold">
                                          <p:stCondLst>
                                            <p:cond delay="0"/>
                                          </p:stCondLst>
                                        </p:cTn>
                                        <p:tgtEl>
                                          <p:spTgt spid="18"/>
                                        </p:tgtEl>
                                        <p:attrNameLst>
                                          <p:attrName>style.visibility</p:attrName>
                                        </p:attrNameLst>
                                      </p:cBhvr>
                                      <p:to>
                                        <p:strVal val="visible"/>
                                      </p:to>
                                    </p:set>
                                    <p:anim to="0" calcmode="lin" valueType="num">
                                      <p:cBhvr>
                                        <p:cTn id="27" dur="500" decel="100000" fill="hold">
                                          <p:stCondLst>
                                            <p:cond delay="0"/>
                                          </p:stCondLst>
                                        </p:cTn>
                                        <p:tgtEl>
                                          <p:spTgt spid="18"/>
                                        </p:tgtEl>
                                        <p:attrNameLst>
                                          <p:attrName>ppt_y</p:attrName>
                                        </p:attrNameLst>
                                      </p:cBhvr>
                                      <p:tavLst>
                                        <p:tav tm="0">
                                          <p:val>
                                            <p:strVal val="ppt_y-0.02"/>
                                          </p:val>
                                        </p:tav>
                                        <p:tav tm="100000">
                                          <p:val>
                                            <p:strVal val="#ppt_y"/>
                                          </p:val>
                                        </p:tav>
                                      </p:tavLst>
                                    </p:anim>
                                    <p:animEffect transition="in" filter="fade">
                                      <p:cBhvr>
                                        <p:cTn id="28" dur="500">
                                          <p:stCondLst>
                                            <p:cond delay="0"/>
                                          </p:stCondLst>
                                        </p:cTn>
                                        <p:tgtEl>
                                          <p:spTgt spid="18"/>
                                        </p:tgtEl>
                                      </p:cBhvr>
                                    </p:animEffect>
                                    <p:animScale>
                                      <p:cBhvr>
                                        <p:cTn id="29" dur="500" decel="100000" fill="hold">
                                          <p:stCondLst>
                                            <p:cond delay="0"/>
                                          </p:stCondLst>
                                        </p:cTn>
                                        <p:tgtEl>
                                          <p:spTgt spid="18"/>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16" grpId="0" animBg="1"/>
      <p:bldP spid="32" grpId="0" animBg="1"/>
      <p:bldP spid="3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2461990" y="653569"/>
            <a:ext cx="7268016"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Internet</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控制消息协议</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——ICMP</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19" name="矩形 18"/>
          <p:cNvSpPr/>
          <p:nvPr/>
        </p:nvSpPr>
        <p:spPr>
          <a:xfrm>
            <a:off x="1999129" y="3621848"/>
            <a:ext cx="8507506" cy="2510864"/>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PA-矩形 4"/>
          <p:cNvSpPr>
            <a:spLocks noChangeArrowheads="1"/>
          </p:cNvSpPr>
          <p:nvPr>
            <p:custDataLst>
              <p:tags r:id="rId2"/>
            </p:custDataLst>
          </p:nvPr>
        </p:nvSpPr>
        <p:spPr bwMode="auto">
          <a:xfrm>
            <a:off x="2592333" y="1383055"/>
            <a:ext cx="7977055" cy="884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ICMP</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是一种差错和控制报文协议，不仅用于传输</a:t>
            </a:r>
            <a:r>
              <a:rPr lang="zh-CN" altLang="en-US" sz="2000" dirty="0">
                <a:solidFill>
                  <a:srgbClr val="FF0000"/>
                </a:solidFill>
                <a:latin typeface="方正正大黑简体" panose="02000000000000000000" pitchFamily="2" charset="-122"/>
                <a:ea typeface="方正正大黑简体" panose="02000000000000000000" pitchFamily="2" charset="-122"/>
              </a:rPr>
              <a:t>差错报文</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  还传输</a:t>
            </a:r>
            <a:r>
              <a:rPr lang="zh-CN" altLang="en-US" sz="2000" dirty="0">
                <a:solidFill>
                  <a:srgbClr val="FF0000"/>
                </a:solidFill>
                <a:latin typeface="方正正大黑简体" panose="02000000000000000000" pitchFamily="2" charset="-122"/>
                <a:ea typeface="方正正大黑简体" panose="02000000000000000000" pitchFamily="2" charset="-122"/>
              </a:rPr>
              <a:t>控制报文</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33" name="PA-矩形 4"/>
          <p:cNvSpPr>
            <a:spLocks noChangeArrowheads="1"/>
          </p:cNvSpPr>
          <p:nvPr>
            <p:custDataLst>
              <p:tags r:id="rId3"/>
            </p:custDataLst>
          </p:nvPr>
        </p:nvSpPr>
        <p:spPr bwMode="auto">
          <a:xfrm>
            <a:off x="2592333" y="2718797"/>
            <a:ext cx="7268843" cy="423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两个非常重要的工具</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a:t>
            </a:r>
            <a:r>
              <a:rPr lang="en-US" altLang="zh-CN" sz="2000" dirty="0">
                <a:solidFill>
                  <a:srgbClr val="FF0000"/>
                </a:solidFill>
                <a:latin typeface="方正正大黑简体" panose="02000000000000000000" pitchFamily="2" charset="-122"/>
                <a:ea typeface="方正正大黑简体" panose="02000000000000000000" pitchFamily="2" charset="-122"/>
                <a:sym typeface="+mn-lt"/>
              </a:rPr>
              <a:t>ping</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和</a:t>
            </a:r>
            <a:r>
              <a:rPr lang="en-US" altLang="zh-CN" sz="2000" dirty="0">
                <a:solidFill>
                  <a:srgbClr val="FF0000"/>
                </a:solidFill>
                <a:latin typeface="方正正大黑简体" panose="02000000000000000000" pitchFamily="2" charset="-122"/>
                <a:ea typeface="方正正大黑简体" panose="02000000000000000000" pitchFamily="2" charset="-122"/>
                <a:sym typeface="+mn-lt"/>
              </a:rPr>
              <a:t>traceroute</a:t>
            </a:r>
            <a:endParaRPr lang="en-US" altLang="zh-CN" sz="2000" dirty="0">
              <a:solidFill>
                <a:srgbClr val="FF0000"/>
              </a:solidFill>
              <a:latin typeface="方正正大黑简体" panose="02000000000000000000" pitchFamily="2" charset="-122"/>
              <a:ea typeface="方正正大黑简体" panose="02000000000000000000" pitchFamily="2" charset="-122"/>
              <a:sym typeface="+mn-lt"/>
            </a:endParaRPr>
          </a:p>
        </p:txBody>
      </p:sp>
      <p:sp>
        <p:nvSpPr>
          <p:cNvPr id="34" name="椭圆 33"/>
          <p:cNvSpPr/>
          <p:nvPr/>
        </p:nvSpPr>
        <p:spPr>
          <a:xfrm>
            <a:off x="1738086" y="1513434"/>
            <a:ext cx="482600" cy="4826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正大黑简体" panose="02000000000000000000" pitchFamily="2" charset="-122"/>
                <a:ea typeface="方正正大黑简体" panose="02000000000000000000" pitchFamily="2" charset="-122"/>
              </a:rPr>
              <a:t>1</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sp>
        <p:nvSpPr>
          <p:cNvPr id="35" name="椭圆 34"/>
          <p:cNvSpPr/>
          <p:nvPr/>
        </p:nvSpPr>
        <p:spPr>
          <a:xfrm>
            <a:off x="1738086" y="2681834"/>
            <a:ext cx="482600" cy="4826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正大黑简体" panose="02000000000000000000" pitchFamily="2" charset="-122"/>
                <a:ea typeface="方正正大黑简体" panose="02000000000000000000" pitchFamily="2" charset="-122"/>
              </a:rPr>
              <a:t>2</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pic>
        <p:nvPicPr>
          <p:cNvPr id="2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1312" y="3778515"/>
            <a:ext cx="8170884" cy="221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ppt_w</p:attrName>
                                        </p:attrNameLst>
                                      </p:cBhvr>
                                      <p:tavLst>
                                        <p:tav tm="0">
                                          <p:val>
                                            <p:fltVal val="0"/>
                                          </p:val>
                                        </p:tav>
                                        <p:tav tm="100000">
                                          <p:val>
                                            <p:strVal val="#ppt_w"/>
                                          </p:val>
                                        </p:tav>
                                      </p:tavLst>
                                    </p:anim>
                                    <p:anim calcmode="lin" valueType="num">
                                      <p:cBhvr>
                                        <p:cTn id="15" dur="500" fill="hold"/>
                                        <p:tgtEl>
                                          <p:spTgt spid="32"/>
                                        </p:tgtEl>
                                        <p:attrNameLst>
                                          <p:attrName>ppt_h</p:attrName>
                                        </p:attrNameLst>
                                      </p:cBhvr>
                                      <p:tavLst>
                                        <p:tav tm="0">
                                          <p:val>
                                            <p:fltVal val="0"/>
                                          </p:val>
                                        </p:tav>
                                        <p:tav tm="100000">
                                          <p:val>
                                            <p:strVal val="#ppt_h"/>
                                          </p:val>
                                        </p:tav>
                                      </p:tavLst>
                                    </p:anim>
                                    <p:animEffect transition="in" filter="fade">
                                      <p:cBhvr>
                                        <p:cTn id="16" dur="500"/>
                                        <p:tgtEl>
                                          <p:spTgt spid="3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500" fill="hold"/>
                                        <p:tgtEl>
                                          <p:spTgt spid="34"/>
                                        </p:tgtEl>
                                        <p:attrNameLst>
                                          <p:attrName>ppt_w</p:attrName>
                                        </p:attrNameLst>
                                      </p:cBhvr>
                                      <p:tavLst>
                                        <p:tav tm="0">
                                          <p:val>
                                            <p:fltVal val="0"/>
                                          </p:val>
                                        </p:tav>
                                        <p:tav tm="100000">
                                          <p:val>
                                            <p:strVal val="#ppt_w"/>
                                          </p:val>
                                        </p:tav>
                                      </p:tavLst>
                                    </p:anim>
                                    <p:anim calcmode="lin" valueType="num">
                                      <p:cBhvr>
                                        <p:cTn id="20" dur="500" fill="hold"/>
                                        <p:tgtEl>
                                          <p:spTgt spid="34"/>
                                        </p:tgtEl>
                                        <p:attrNameLst>
                                          <p:attrName>ppt_h</p:attrName>
                                        </p:attrNameLst>
                                      </p:cBhvr>
                                      <p:tavLst>
                                        <p:tav tm="0">
                                          <p:val>
                                            <p:fltVal val="0"/>
                                          </p:val>
                                        </p:tav>
                                        <p:tav tm="100000">
                                          <p:val>
                                            <p:strVal val="#ppt_h"/>
                                          </p:val>
                                        </p:tav>
                                      </p:tavLst>
                                    </p:anim>
                                    <p:animEffect transition="in" filter="fade">
                                      <p:cBhvr>
                                        <p:cTn id="21" dur="500"/>
                                        <p:tgtEl>
                                          <p:spTgt spid="34"/>
                                        </p:tgtEl>
                                      </p:cBhvr>
                                    </p:animEffect>
                                  </p:child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p:cTn id="25" dur="500" fill="hold"/>
                                        <p:tgtEl>
                                          <p:spTgt spid="33"/>
                                        </p:tgtEl>
                                        <p:attrNameLst>
                                          <p:attrName>ppt_w</p:attrName>
                                        </p:attrNameLst>
                                      </p:cBhvr>
                                      <p:tavLst>
                                        <p:tav tm="0">
                                          <p:val>
                                            <p:fltVal val="0"/>
                                          </p:val>
                                        </p:tav>
                                        <p:tav tm="100000">
                                          <p:val>
                                            <p:strVal val="#ppt_w"/>
                                          </p:val>
                                        </p:tav>
                                      </p:tavLst>
                                    </p:anim>
                                    <p:anim calcmode="lin" valueType="num">
                                      <p:cBhvr>
                                        <p:cTn id="26" dur="500" fill="hold"/>
                                        <p:tgtEl>
                                          <p:spTgt spid="33"/>
                                        </p:tgtEl>
                                        <p:attrNameLst>
                                          <p:attrName>ppt_h</p:attrName>
                                        </p:attrNameLst>
                                      </p:cBhvr>
                                      <p:tavLst>
                                        <p:tav tm="0">
                                          <p:val>
                                            <p:fltVal val="0"/>
                                          </p:val>
                                        </p:tav>
                                        <p:tav tm="100000">
                                          <p:val>
                                            <p:strVal val="#ppt_h"/>
                                          </p:val>
                                        </p:tav>
                                      </p:tavLst>
                                    </p:anim>
                                    <p:animEffect transition="in" filter="fade">
                                      <p:cBhvr>
                                        <p:cTn id="27" dur="500"/>
                                        <p:tgtEl>
                                          <p:spTgt spid="33"/>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 calcmode="lin" valueType="num">
                                      <p:cBhvr>
                                        <p:cTn id="30" dur="500" fill="hold"/>
                                        <p:tgtEl>
                                          <p:spTgt spid="35"/>
                                        </p:tgtEl>
                                        <p:attrNameLst>
                                          <p:attrName>ppt_w</p:attrName>
                                        </p:attrNameLst>
                                      </p:cBhvr>
                                      <p:tavLst>
                                        <p:tav tm="0">
                                          <p:val>
                                            <p:fltVal val="0"/>
                                          </p:val>
                                        </p:tav>
                                        <p:tav tm="100000">
                                          <p:val>
                                            <p:strVal val="#ppt_w"/>
                                          </p:val>
                                        </p:tav>
                                      </p:tavLst>
                                    </p:anim>
                                    <p:anim calcmode="lin" valueType="num">
                                      <p:cBhvr>
                                        <p:cTn id="31" dur="500" fill="hold"/>
                                        <p:tgtEl>
                                          <p:spTgt spid="35"/>
                                        </p:tgtEl>
                                        <p:attrNameLst>
                                          <p:attrName>ppt_h</p:attrName>
                                        </p:attrNameLst>
                                      </p:cBhvr>
                                      <p:tavLst>
                                        <p:tav tm="0">
                                          <p:val>
                                            <p:fltVal val="0"/>
                                          </p:val>
                                        </p:tav>
                                        <p:tav tm="100000">
                                          <p:val>
                                            <p:strVal val="#ppt_h"/>
                                          </p:val>
                                        </p:tav>
                                      </p:tavLst>
                                    </p:anim>
                                    <p:animEffect transition="in" filter="fade">
                                      <p:cBhvr>
                                        <p:cTn id="32" dur="500"/>
                                        <p:tgtEl>
                                          <p:spTgt spid="35"/>
                                        </p:tgtEl>
                                      </p:cBhvr>
                                    </p:animEffect>
                                  </p:childTnLst>
                                </p:cTn>
                              </p:par>
                              <p:par>
                                <p:cTn id="33" presetID="23" presetClass="entr" presetSubtype="16"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childTnLst>
                                </p:cTn>
                              </p:par>
                            </p:childTnLst>
                          </p:cTn>
                        </p:par>
                        <p:par>
                          <p:cTn id="37" fill="hold">
                            <p:stCondLst>
                              <p:cond delay="1000"/>
                            </p:stCondLst>
                            <p:childTnLst>
                              <p:par>
                                <p:cTn id="38" presetID="23" presetClass="entr" presetSubtype="16" fill="hold" nodeType="after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9" grpId="0" animBg="1"/>
      <p:bldP spid="32" grpId="0"/>
      <p:bldP spid="33" grpId="0"/>
      <p:bldP spid="34" grpId="0" animBg="1"/>
      <p:bldP spid="3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3423791" y="653569"/>
            <a:ext cx="5344413"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ICMP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协议的安全性（</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1</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7" name="文本框 26"/>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ICMP </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没有验证机制</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8" name="PA-矩形 4"/>
          <p:cNvSpPr>
            <a:spLocks noChangeArrowheads="1"/>
          </p:cNvSpPr>
          <p:nvPr>
            <p:custDataLst>
              <p:tags r:id="rId3"/>
            </p:custDataLst>
          </p:nvPr>
        </p:nvSpPr>
        <p:spPr bwMode="auto">
          <a:xfrm>
            <a:off x="1491464" y="2028905"/>
            <a:ext cx="949506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攻击者可能伪造报文，形成拒绝服务、重定向等攻击</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7" name="文本框 16"/>
          <p:cNvSpPr txBox="1"/>
          <p:nvPr/>
        </p:nvSpPr>
        <p:spPr>
          <a:xfrm>
            <a:off x="1491464" y="2858650"/>
            <a:ext cx="8997242" cy="523220"/>
          </a:xfrm>
          <a:prstGeom prst="rect">
            <a:avLst/>
          </a:prstGeom>
          <a:noFill/>
        </p:spPr>
        <p:txBody>
          <a:bodyPr wrap="square">
            <a:spAutoFit/>
          </a:bodyPr>
          <a:lstStyle/>
          <a:p>
            <a:pPr marL="457200" indent="-457200">
              <a:buSzPct val="150000"/>
              <a:buBlip>
                <a:blip r:embed="rId2"/>
              </a:buBlip>
            </a:pP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ICMP DoS</a:t>
            </a: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8" name="PA-矩形 4"/>
          <p:cNvSpPr>
            <a:spLocks noChangeArrowheads="1"/>
          </p:cNvSpPr>
          <p:nvPr>
            <p:custDataLst>
              <p:tags r:id="rId4"/>
            </p:custDataLst>
          </p:nvPr>
        </p:nvSpPr>
        <p:spPr bwMode="auto">
          <a:xfrm>
            <a:off x="1491464" y="3460246"/>
            <a:ext cx="9279296" cy="2662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gn="just">
              <a:spcAft>
                <a:spcPts val="600"/>
              </a:spcAft>
              <a:buClr>
                <a:srgbClr val="15449F"/>
              </a:buClr>
              <a:buFont typeface="Wingdings" panose="05000000000000000000" pitchFamily="2" charset="2"/>
              <a:buChar char="l"/>
              <a:defRPr/>
            </a:pPr>
            <a:r>
              <a:rPr lang="zh-CN" altLang="en-US" sz="2400" dirty="0">
                <a:solidFill>
                  <a:srgbClr val="FF0000"/>
                </a:solidFill>
                <a:latin typeface="方正正大黑简体" panose="02000000000000000000" pitchFamily="2" charset="-122"/>
                <a:ea typeface="方正正大黑简体" panose="02000000000000000000" pitchFamily="2" charset="-122"/>
              </a:rPr>
              <a:t>针对带宽的</a:t>
            </a:r>
            <a:r>
              <a:rPr lang="en-US" altLang="zh-CN" sz="2400" dirty="0">
                <a:solidFill>
                  <a:srgbClr val="FF0000"/>
                </a:solidFill>
                <a:latin typeface="方正正大黑简体" panose="02000000000000000000" pitchFamily="2" charset="-122"/>
                <a:ea typeface="方正正大黑简体" panose="02000000000000000000" pitchFamily="2" charset="-122"/>
              </a:rPr>
              <a:t>ICMP DoS</a:t>
            </a:r>
            <a:r>
              <a:rPr lang="zh-CN" altLang="en-US" sz="2400" dirty="0">
                <a:solidFill>
                  <a:srgbClr val="FF0000"/>
                </a:solidFill>
                <a:latin typeface="方正正大黑简体" panose="02000000000000000000" pitchFamily="2" charset="-122"/>
                <a:ea typeface="方正正大黑简体" panose="02000000000000000000" pitchFamily="2" charset="-122"/>
              </a:rPr>
              <a:t>：</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主要利用无用的数据来耗尽网络带宽，如</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ICMP Smurf</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，伪造受害主机的源地址，向网络的广播地址发送大量的</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ping</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包，目标系统都很快就会被大量的</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echo reply</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信息淹没。</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gn="just">
              <a:spcAft>
                <a:spcPts val="600"/>
              </a:spcAft>
              <a:buClr>
                <a:srgbClr val="15449F"/>
              </a:buClr>
              <a:buFont typeface="Wingdings" panose="05000000000000000000" pitchFamily="2" charset="2"/>
              <a:buChar char="l"/>
              <a:defRPr/>
            </a:pPr>
            <a:r>
              <a:rPr lang="zh-CN" altLang="en-US" sz="2400" dirty="0">
                <a:solidFill>
                  <a:srgbClr val="FF0000"/>
                </a:solidFill>
                <a:latin typeface="方正正大黑简体" panose="02000000000000000000" pitchFamily="2" charset="-122"/>
                <a:ea typeface="方正正大黑简体" panose="02000000000000000000" pitchFamily="2" charset="-122"/>
              </a:rPr>
              <a:t>针对连接的</a:t>
            </a:r>
            <a:r>
              <a:rPr lang="en-US" altLang="zh-CN" sz="2400" dirty="0">
                <a:solidFill>
                  <a:srgbClr val="FF0000"/>
                </a:solidFill>
                <a:latin typeface="方正正大黑简体" panose="02000000000000000000" pitchFamily="2" charset="-122"/>
                <a:ea typeface="方正正大黑简体" panose="02000000000000000000" pitchFamily="2" charset="-122"/>
              </a:rPr>
              <a:t>ICMP DoS</a:t>
            </a:r>
            <a:r>
              <a:rPr lang="zh-CN" altLang="en-US" sz="2400" dirty="0">
                <a:solidFill>
                  <a:srgbClr val="FF0000"/>
                </a:solidFill>
                <a:latin typeface="方正正大黑简体" panose="02000000000000000000" pitchFamily="2" charset="-122"/>
                <a:ea typeface="方正正大黑简体" panose="02000000000000000000" pitchFamily="2" charset="-122"/>
              </a:rPr>
              <a:t>：</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可以终止现有的网络连接，如</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Nuke</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，通过发送一个伪造的</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ICMP Destination Unreachable</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消息来终止合法的连接。</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7"/>
                                        </p:tgtEl>
                                        <p:attrNameLst>
                                          <p:attrName>style.visibility</p:attrName>
                                        </p:attrNameLst>
                                      </p:cBhvr>
                                      <p:to>
                                        <p:strVal val="visible"/>
                                      </p:to>
                                    </p:set>
                                    <p:anim to="0" calcmode="lin" valueType="num">
                                      <p:cBhvr>
                                        <p:cTn id="13" dur="500" decel="100000" fill="hold">
                                          <p:stCondLst>
                                            <p:cond delay="0"/>
                                          </p:stCondLst>
                                        </p:cTn>
                                        <p:tgtEl>
                                          <p:spTgt spid="27"/>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7"/>
                                        </p:tgtEl>
                                      </p:cBhvr>
                                    </p:animEffect>
                                    <p:animScale>
                                      <p:cBhvr>
                                        <p:cTn id="15" dur="500" decel="100000" fill="hold">
                                          <p:stCondLst>
                                            <p:cond delay="0"/>
                                          </p:stCondLst>
                                        </p:cTn>
                                        <p:tgtEl>
                                          <p:spTgt spid="27"/>
                                        </p:tgtEl>
                                      </p:cBhvr>
                                      <p:by x="100000" y="100000"/>
                                      <p:from x="110000" y="110000"/>
                                      <p:to x="100000" y="100000"/>
                                    </p:animScale>
                                  </p:childTnLst>
                                </p:cTn>
                              </p:par>
                            </p:childTnLst>
                          </p:cTn>
                        </p:par>
                        <p:par>
                          <p:cTn id="16" fill="hold">
                            <p:stCondLst>
                              <p:cond delay="10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8"/>
                                        </p:tgtEl>
                                        <p:attrNameLst>
                                          <p:attrName>style.visibility</p:attrName>
                                        </p:attrNameLst>
                                      </p:cBhvr>
                                      <p:to>
                                        <p:strVal val="visible"/>
                                      </p:to>
                                    </p:set>
                                    <p:anim to="0" calcmode="lin" valueType="num">
                                      <p:cBhvr>
                                        <p:cTn id="19" dur="500" decel="100000" fill="hold">
                                          <p:stCondLst>
                                            <p:cond delay="0"/>
                                          </p:stCondLst>
                                        </p:cTn>
                                        <p:tgtEl>
                                          <p:spTgt spid="28"/>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28"/>
                                        </p:tgtEl>
                                      </p:cBhvr>
                                    </p:animEffect>
                                    <p:animScale>
                                      <p:cBhvr>
                                        <p:cTn id="21" dur="500" decel="100000" fill="hold">
                                          <p:stCondLst>
                                            <p:cond delay="0"/>
                                          </p:stCondLst>
                                        </p:cTn>
                                        <p:tgtEl>
                                          <p:spTgt spid="28"/>
                                        </p:tgtEl>
                                      </p:cBhvr>
                                      <p:by x="100000" y="100000"/>
                                      <p:from x="110000" y="110000"/>
                                      <p:to x="100000" y="100000"/>
                                    </p:animScale>
                                  </p:childTnLst>
                                </p:cTn>
                              </p:par>
                            </p:childTnLst>
                          </p:cTn>
                        </p:par>
                        <p:par>
                          <p:cTn id="22" fill="hold">
                            <p:stCondLst>
                              <p:cond delay="2599"/>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17"/>
                                        </p:tgtEl>
                                        <p:attrNameLst>
                                          <p:attrName>style.visibility</p:attrName>
                                        </p:attrNameLst>
                                      </p:cBhvr>
                                      <p:to>
                                        <p:strVal val="visible"/>
                                      </p:to>
                                    </p:set>
                                    <p:anim to="0" calcmode="lin" valueType="num">
                                      <p:cBhvr>
                                        <p:cTn id="25" dur="500" decel="100000" fill="hold">
                                          <p:stCondLst>
                                            <p:cond delay="0"/>
                                          </p:stCondLst>
                                        </p:cTn>
                                        <p:tgtEl>
                                          <p:spTgt spid="17"/>
                                        </p:tgtEl>
                                        <p:attrNameLst>
                                          <p:attrName>ppt_y</p:attrName>
                                        </p:attrNameLst>
                                      </p:cBhvr>
                                      <p:tavLst>
                                        <p:tav tm="0">
                                          <p:val>
                                            <p:strVal val="ppt_y+0.02"/>
                                          </p:val>
                                        </p:tav>
                                        <p:tav tm="100000">
                                          <p:val>
                                            <p:strVal val="#ppt_y"/>
                                          </p:val>
                                        </p:tav>
                                      </p:tavLst>
                                    </p:anim>
                                    <p:animEffect transition="in" filter="fade">
                                      <p:cBhvr>
                                        <p:cTn id="26" dur="500">
                                          <p:stCondLst>
                                            <p:cond delay="0"/>
                                          </p:stCondLst>
                                        </p:cTn>
                                        <p:tgtEl>
                                          <p:spTgt spid="17"/>
                                        </p:tgtEl>
                                      </p:cBhvr>
                                    </p:animEffect>
                                    <p:animScale>
                                      <p:cBhvr>
                                        <p:cTn id="27" dur="500" decel="100000" fill="hold">
                                          <p:stCondLst>
                                            <p:cond delay="0"/>
                                          </p:stCondLst>
                                        </p:cTn>
                                        <p:tgtEl>
                                          <p:spTgt spid="17"/>
                                        </p:tgtEl>
                                      </p:cBhvr>
                                      <p:by x="100000" y="100000"/>
                                      <p:from x="110000" y="110000"/>
                                      <p:to x="100000" y="100000"/>
                                    </p:animScale>
                                  </p:childTnLst>
                                </p:cTn>
                              </p:par>
                            </p:childTnLst>
                          </p:cTn>
                        </p:par>
                        <p:par>
                          <p:cTn id="28" fill="hold">
                            <p:stCondLst>
                              <p:cond delay="3450"/>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18">
                                            <p:txEl>
                                              <p:pRg st="0" end="0"/>
                                            </p:txEl>
                                          </p:spTgt>
                                        </p:tgtEl>
                                        <p:attrNameLst>
                                          <p:attrName>style.visibility</p:attrName>
                                        </p:attrNameLst>
                                      </p:cBhvr>
                                      <p:to>
                                        <p:strVal val="visible"/>
                                      </p:to>
                                    </p:set>
                                    <p:anim to="0" calcmode="lin" valueType="num">
                                      <p:cBhvr>
                                        <p:cTn id="31" dur="500" decel="100000" fill="hold">
                                          <p:stCondLst>
                                            <p:cond delay="0"/>
                                          </p:stCondLst>
                                        </p:cTn>
                                        <p:tgtEl>
                                          <p:spTgt spid="18">
                                            <p:txEl>
                                              <p:pRg st="0" end="0"/>
                                            </p:txEl>
                                          </p:spTgt>
                                        </p:tgtEl>
                                        <p:attrNameLst>
                                          <p:attrName>ppt_y</p:attrName>
                                        </p:attrNameLst>
                                      </p:cBhvr>
                                      <p:tavLst>
                                        <p:tav tm="0">
                                          <p:val>
                                            <p:strVal val="ppt_y+0.02"/>
                                          </p:val>
                                        </p:tav>
                                        <p:tav tm="100000">
                                          <p:val>
                                            <p:strVal val="#ppt_y"/>
                                          </p:val>
                                        </p:tav>
                                      </p:tavLst>
                                    </p:anim>
                                    <p:animEffect transition="in" filter="fade">
                                      <p:cBhvr>
                                        <p:cTn id="32" dur="500">
                                          <p:stCondLst>
                                            <p:cond delay="0"/>
                                          </p:stCondLst>
                                        </p:cTn>
                                        <p:tgtEl>
                                          <p:spTgt spid="18">
                                            <p:txEl>
                                              <p:pRg st="0" end="0"/>
                                            </p:txEl>
                                          </p:spTgt>
                                        </p:tgtEl>
                                      </p:cBhvr>
                                    </p:animEffect>
                                    <p:animScale>
                                      <p:cBhvr>
                                        <p:cTn id="33" dur="500" decel="100000" fill="hold">
                                          <p:stCondLst>
                                            <p:cond delay="0"/>
                                          </p:stCondLst>
                                        </p:cTn>
                                        <p:tgtEl>
                                          <p:spTgt spid="18">
                                            <p:txEl>
                                              <p:pRg st="0" end="0"/>
                                            </p:txEl>
                                          </p:spTgt>
                                        </p:tgtEl>
                                      </p:cBhvr>
                                      <p:by x="100000" y="100000"/>
                                      <p:from x="110000" y="110000"/>
                                      <p:to x="100000" y="100000"/>
                                    </p:animScale>
                                  </p:childTnLst>
                                </p:cTn>
                              </p:par>
                            </p:childTnLst>
                          </p:cTn>
                        </p:par>
                        <p:par>
                          <p:cTn id="34" fill="hold">
                            <p:stCondLst>
                              <p:cond delay="8949"/>
                            </p:stCondLst>
                            <p:childTnLst>
                              <p:par>
                                <p:cTn id="35" presetID="10" presetClass="entr" presetSubtype="0" fill="hold" grpId="0" nodeType="afterEffect">
                                  <p:stCondLst>
                                    <p:cond delay="0"/>
                                  </p:stCondLst>
                                  <p:iterate type="wd">
                                    <p:tmPct val="10000"/>
                                  </p:iterate>
                                  <p:childTnLst>
                                    <p:set>
                                      <p:cBhvr>
                                        <p:cTn id="36" dur="1" fill="hold">
                                          <p:stCondLst>
                                            <p:cond delay="0"/>
                                          </p:stCondLst>
                                        </p:cTn>
                                        <p:tgtEl>
                                          <p:spTgt spid="18">
                                            <p:txEl>
                                              <p:pRg st="1" end="1"/>
                                            </p:txEl>
                                          </p:spTgt>
                                        </p:tgtEl>
                                        <p:attrNameLst>
                                          <p:attrName>style.visibility</p:attrName>
                                        </p:attrNameLst>
                                      </p:cBhvr>
                                      <p:to>
                                        <p:strVal val="visible"/>
                                      </p:to>
                                    </p:set>
                                    <p:anim to="0" calcmode="lin" valueType="num">
                                      <p:cBhvr>
                                        <p:cTn id="37" dur="500" decel="100000" fill="hold">
                                          <p:stCondLst>
                                            <p:cond delay="0"/>
                                          </p:stCondLst>
                                        </p:cTn>
                                        <p:tgtEl>
                                          <p:spTgt spid="18">
                                            <p:txEl>
                                              <p:pRg st="1" end="1"/>
                                            </p:txEl>
                                          </p:spTgt>
                                        </p:tgtEl>
                                        <p:attrNameLst>
                                          <p:attrName>ppt_y</p:attrName>
                                        </p:attrNameLst>
                                      </p:cBhvr>
                                      <p:tavLst>
                                        <p:tav tm="0">
                                          <p:val>
                                            <p:strVal val="ppt_y+0.02"/>
                                          </p:val>
                                        </p:tav>
                                        <p:tav tm="100000">
                                          <p:val>
                                            <p:strVal val="#ppt_y"/>
                                          </p:val>
                                        </p:tav>
                                      </p:tavLst>
                                    </p:anim>
                                    <p:animEffect transition="in" filter="fade">
                                      <p:cBhvr>
                                        <p:cTn id="38" dur="500">
                                          <p:stCondLst>
                                            <p:cond delay="0"/>
                                          </p:stCondLst>
                                        </p:cTn>
                                        <p:tgtEl>
                                          <p:spTgt spid="18">
                                            <p:txEl>
                                              <p:pRg st="1" end="1"/>
                                            </p:txEl>
                                          </p:spTgt>
                                        </p:tgtEl>
                                      </p:cBhvr>
                                    </p:animEffect>
                                    <p:animScale>
                                      <p:cBhvr>
                                        <p:cTn id="39" dur="500" decel="100000" fill="hold">
                                          <p:stCondLst>
                                            <p:cond delay="0"/>
                                          </p:stCondLst>
                                        </p:cTn>
                                        <p:tgtEl>
                                          <p:spTgt spid="18">
                                            <p:txEl>
                                              <p:pRg st="1" end="1"/>
                                            </p:txEl>
                                          </p:spTgt>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7" grpId="0"/>
      <p:bldP spid="28" grpId="0"/>
      <p:bldP spid="17" grpId="0"/>
      <p:bldP spid="18"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4036940" y="653569"/>
            <a:ext cx="4118115"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ICMP Smurf</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攻击</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pic>
        <p:nvPicPr>
          <p:cNvPr id="17" name="图片 16"/>
          <p:cNvPicPr>
            <a:picLocks noChangeAspect="1"/>
          </p:cNvPicPr>
          <p:nvPr/>
        </p:nvPicPr>
        <p:blipFill>
          <a:blip r:embed="rId2"/>
          <a:stretch>
            <a:fillRect/>
          </a:stretch>
        </p:blipFill>
        <p:spPr>
          <a:xfrm>
            <a:off x="1972270" y="1316798"/>
            <a:ext cx="7593453" cy="4953000"/>
          </a:xfrm>
          <a:prstGeom prst="rect">
            <a:avLst/>
          </a:prstGeom>
        </p:spPr>
      </p:pic>
      <p:cxnSp>
        <p:nvCxnSpPr>
          <p:cNvPr id="18" name="直接箭头连接符 17"/>
          <p:cNvCxnSpPr/>
          <p:nvPr/>
        </p:nvCxnSpPr>
        <p:spPr>
          <a:xfrm flipH="1" flipV="1">
            <a:off x="4708581" y="4629172"/>
            <a:ext cx="3744303" cy="5159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flipV="1">
            <a:off x="6112730" y="2756966"/>
            <a:ext cx="2393317" cy="231298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2746355" y="2756966"/>
            <a:ext cx="5573230" cy="940466"/>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4060501" y="2802448"/>
            <a:ext cx="4188607" cy="962623"/>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2626277" y="2843681"/>
            <a:ext cx="5693308" cy="2001862"/>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4132510" y="2917343"/>
            <a:ext cx="4236676" cy="1867645"/>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5874488" y="1883366"/>
            <a:ext cx="2456063" cy="735907"/>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5975498" y="2542311"/>
            <a:ext cx="2273610" cy="139453"/>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7" name="乘号 26"/>
          <p:cNvSpPr/>
          <p:nvPr/>
        </p:nvSpPr>
        <p:spPr>
          <a:xfrm>
            <a:off x="7982752" y="2407435"/>
            <a:ext cx="671787" cy="70331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down)">
                                      <p:cBhvr>
                                        <p:cTn id="14" dur="500"/>
                                        <p:tgtEl>
                                          <p:spTgt spid="18"/>
                                        </p:tgtEl>
                                      </p:cBhvr>
                                    </p:animEffect>
                                  </p:childTnLst>
                                </p:cTn>
                              </p:par>
                              <p:par>
                                <p:cTn id="15" presetID="22" presetClass="entr" presetSubtype="4"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par>
                                <p:cTn id="23" presetID="22" presetClass="entr" presetSubtype="8"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500"/>
                                        <p:tgtEl>
                                          <p:spTgt spid="25"/>
                                        </p:tgtEl>
                                      </p:cBhvr>
                                    </p:animEffect>
                                  </p:childTnLst>
                                </p:cTn>
                              </p:par>
                              <p:par>
                                <p:cTn id="26" presetID="22" presetClass="entr" presetSubtype="4"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down)">
                                      <p:cBhvr>
                                        <p:cTn id="28" dur="500"/>
                                        <p:tgtEl>
                                          <p:spTgt spid="24"/>
                                        </p:tgtEl>
                                      </p:cBhvr>
                                    </p:animEffect>
                                  </p:childTnLst>
                                </p:cTn>
                              </p:par>
                              <p:par>
                                <p:cTn id="29" presetID="22" presetClass="entr" presetSubtype="4"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500"/>
                                        <p:tgtEl>
                                          <p:spTgt spid="23"/>
                                        </p:tgtEl>
                                      </p:cBhvr>
                                    </p:animEffect>
                                  </p:childTnLst>
                                </p:cTn>
                              </p:par>
                              <p:par>
                                <p:cTn id="32" presetID="22" presetClass="entr" presetSubtype="4"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down)">
                                      <p:cBhvr>
                                        <p:cTn id="34" dur="500"/>
                                        <p:tgtEl>
                                          <p:spTgt spid="22"/>
                                        </p:tgtEl>
                                      </p:cBhvr>
                                    </p:animEffect>
                                  </p:childTnLst>
                                </p:cTn>
                              </p:par>
                              <p:par>
                                <p:cTn id="35" presetID="22" presetClass="entr" presetSubtype="4"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barn(inVertical)">
                                      <p:cBhvr>
                                        <p:cTn id="4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3394938" y="653569"/>
            <a:ext cx="5402120"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ICMP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协议的安全性（</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2</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7" name="文本框 26"/>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ICMP </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重定向攻击</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8" name="PA-矩形 4"/>
          <p:cNvSpPr>
            <a:spLocks noChangeArrowheads="1"/>
          </p:cNvSpPr>
          <p:nvPr>
            <p:custDataLst>
              <p:tags r:id="rId3"/>
            </p:custDataLst>
          </p:nvPr>
        </p:nvSpPr>
        <p:spPr bwMode="auto">
          <a:xfrm>
            <a:off x="1491464" y="2196339"/>
            <a:ext cx="9495064"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攻击者利用</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ICMP</a:t>
            </a:r>
            <a:r>
              <a:rPr lang="zh-CN" altLang="en-US" sz="2400" dirty="0">
                <a:solidFill>
                  <a:srgbClr val="FF0000"/>
                </a:solidFill>
                <a:latin typeface="方正正大黑简体" panose="02000000000000000000" pitchFamily="2" charset="-122"/>
                <a:ea typeface="方正正大黑简体" panose="02000000000000000000" pitchFamily="2" charset="-122"/>
              </a:rPr>
              <a:t>路由重定向</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报文来改变主机的路由表。自己伪装成路由器，向目标机器发送重定向消息，使目标机器的数据报发送至攻击机，从而实现</a:t>
            </a:r>
            <a:r>
              <a:rPr lang="zh-CN" altLang="en-US" sz="2400" dirty="0">
                <a:solidFill>
                  <a:srgbClr val="FF0000"/>
                </a:solidFill>
                <a:latin typeface="方正正大黑简体" panose="02000000000000000000" pitchFamily="2" charset="-122"/>
                <a:ea typeface="方正正大黑简体" panose="02000000000000000000" pitchFamily="2" charset="-122"/>
              </a:rPr>
              <a:t>监听</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zh-CN" altLang="en-US" sz="2400" dirty="0">
                <a:solidFill>
                  <a:srgbClr val="FF0000"/>
                </a:solidFill>
                <a:latin typeface="方正正大黑简体" panose="02000000000000000000" pitchFamily="2" charset="-122"/>
                <a:ea typeface="方正正大黑简体" panose="02000000000000000000" pitchFamily="2" charset="-122"/>
              </a:rPr>
              <a:t>会话劫持</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或</a:t>
            </a:r>
            <a:r>
              <a:rPr lang="zh-CN" altLang="en-US" sz="2400" dirty="0">
                <a:solidFill>
                  <a:srgbClr val="FF0000"/>
                </a:solidFill>
                <a:latin typeface="方正正大黑简体" panose="02000000000000000000" pitchFamily="2" charset="-122"/>
                <a:ea typeface="方正正大黑简体" panose="02000000000000000000" pitchFamily="2" charset="-122"/>
              </a:rPr>
              <a:t>拒绝服务攻击</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具体攻击过程一般会和</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IP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源地址欺骗技术结合实施</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pic>
        <p:nvPicPr>
          <p:cNvPr id="19" name="图片 18"/>
          <p:cNvPicPr>
            <a:picLocks noChangeAspect="1"/>
          </p:cNvPicPr>
          <p:nvPr/>
        </p:nvPicPr>
        <p:blipFill>
          <a:blip r:embed="rId4"/>
          <a:stretch>
            <a:fillRect/>
          </a:stretch>
        </p:blipFill>
        <p:spPr>
          <a:xfrm>
            <a:off x="3165500" y="4072492"/>
            <a:ext cx="5861000" cy="230653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7"/>
                                        </p:tgtEl>
                                        <p:attrNameLst>
                                          <p:attrName>style.visibility</p:attrName>
                                        </p:attrNameLst>
                                      </p:cBhvr>
                                      <p:to>
                                        <p:strVal val="visible"/>
                                      </p:to>
                                    </p:set>
                                    <p:anim to="0" calcmode="lin" valueType="num">
                                      <p:cBhvr>
                                        <p:cTn id="13" dur="500" decel="100000" fill="hold">
                                          <p:stCondLst>
                                            <p:cond delay="0"/>
                                          </p:stCondLst>
                                        </p:cTn>
                                        <p:tgtEl>
                                          <p:spTgt spid="27"/>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7"/>
                                        </p:tgtEl>
                                      </p:cBhvr>
                                    </p:animEffect>
                                    <p:animScale>
                                      <p:cBhvr>
                                        <p:cTn id="15" dur="500" decel="100000" fill="hold">
                                          <p:stCondLst>
                                            <p:cond delay="0"/>
                                          </p:stCondLst>
                                        </p:cTn>
                                        <p:tgtEl>
                                          <p:spTgt spid="27"/>
                                        </p:tgtEl>
                                      </p:cBhvr>
                                      <p:by x="100000" y="100000"/>
                                      <p:from x="110000" y="110000"/>
                                      <p:to x="100000" y="100000"/>
                                    </p:animScale>
                                  </p:childTnLst>
                                </p:cTn>
                              </p:par>
                            </p:childTnLst>
                          </p:cTn>
                        </p:par>
                        <p:par>
                          <p:cTn id="16" fill="hold">
                            <p:stCondLst>
                              <p:cond delay="9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8">
                                            <p:txEl>
                                              <p:pRg st="0" end="0"/>
                                            </p:txEl>
                                          </p:spTgt>
                                        </p:tgtEl>
                                        <p:attrNameLst>
                                          <p:attrName>style.visibility</p:attrName>
                                        </p:attrNameLst>
                                      </p:cBhvr>
                                      <p:to>
                                        <p:strVal val="visible"/>
                                      </p:to>
                                    </p:set>
                                    <p:anim to="0" calcmode="lin" valueType="num">
                                      <p:cBhvr>
                                        <p:cTn id="19"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28">
                                            <p:txEl>
                                              <p:pRg st="0" end="0"/>
                                            </p:txEl>
                                          </p:spTgt>
                                        </p:tgtEl>
                                      </p:cBhvr>
                                    </p:animEffect>
                                    <p:animScale>
                                      <p:cBhvr>
                                        <p:cTn id="21" dur="500" decel="100000" fill="hold">
                                          <p:stCondLst>
                                            <p:cond delay="0"/>
                                          </p:stCondLst>
                                        </p:cTn>
                                        <p:tgtEl>
                                          <p:spTgt spid="28">
                                            <p:txEl>
                                              <p:pRg st="0" end="0"/>
                                            </p:txEl>
                                          </p:spTgt>
                                        </p:tgtEl>
                                      </p:cBhvr>
                                      <p:by x="100000" y="100000"/>
                                      <p:from x="110000" y="110000"/>
                                      <p:to x="100000" y="100000"/>
                                    </p:animScale>
                                  </p:childTnLst>
                                </p:cTn>
                              </p:par>
                            </p:childTnLst>
                          </p:cTn>
                        </p:par>
                        <p:par>
                          <p:cTn id="22" fill="hold">
                            <p:stCondLst>
                              <p:cond delay="5549"/>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28">
                                            <p:txEl>
                                              <p:pRg st="1" end="1"/>
                                            </p:txEl>
                                          </p:spTgt>
                                        </p:tgtEl>
                                        <p:attrNameLst>
                                          <p:attrName>style.visibility</p:attrName>
                                        </p:attrNameLst>
                                      </p:cBhvr>
                                      <p:to>
                                        <p:strVal val="visible"/>
                                      </p:to>
                                    </p:set>
                                    <p:anim to="0" calcmode="lin" valueType="num">
                                      <p:cBhvr>
                                        <p:cTn id="25" dur="500" decel="100000" fill="hold">
                                          <p:stCondLst>
                                            <p:cond delay="0"/>
                                          </p:stCondLst>
                                        </p:cTn>
                                        <p:tgtEl>
                                          <p:spTgt spid="28">
                                            <p:txEl>
                                              <p:pRg st="1" end="1"/>
                                            </p:txEl>
                                          </p:spTgt>
                                        </p:tgtEl>
                                        <p:attrNameLst>
                                          <p:attrName>ppt_y</p:attrName>
                                        </p:attrNameLst>
                                      </p:cBhvr>
                                      <p:tavLst>
                                        <p:tav tm="0">
                                          <p:val>
                                            <p:strVal val="ppt_y+0.02"/>
                                          </p:val>
                                        </p:tav>
                                        <p:tav tm="100000">
                                          <p:val>
                                            <p:strVal val="#ppt_y"/>
                                          </p:val>
                                        </p:tav>
                                      </p:tavLst>
                                    </p:anim>
                                    <p:animEffect transition="in" filter="fade">
                                      <p:cBhvr>
                                        <p:cTn id="26" dur="500">
                                          <p:stCondLst>
                                            <p:cond delay="0"/>
                                          </p:stCondLst>
                                        </p:cTn>
                                        <p:tgtEl>
                                          <p:spTgt spid="28">
                                            <p:txEl>
                                              <p:pRg st="1" end="1"/>
                                            </p:txEl>
                                          </p:spTgt>
                                        </p:tgtEl>
                                      </p:cBhvr>
                                    </p:animEffect>
                                    <p:animScale>
                                      <p:cBhvr>
                                        <p:cTn id="27" dur="500" decel="100000" fill="hold">
                                          <p:stCondLst>
                                            <p:cond delay="0"/>
                                          </p:stCondLst>
                                        </p:cTn>
                                        <p:tgtEl>
                                          <p:spTgt spid="28">
                                            <p:txEl>
                                              <p:pRg st="1" end="1"/>
                                            </p:txEl>
                                          </p:spTgt>
                                        </p:tgtEl>
                                      </p:cBhvr>
                                      <p:by x="100000" y="100000"/>
                                      <p:from x="110000" y="110000"/>
                                      <p:to x="100000" y="100000"/>
                                    </p:animScale>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7" grpId="0"/>
      <p:bldP spid="28"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3789277" y="653569"/>
            <a:ext cx="4613442"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ICMP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攻击的防范措施</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7" name="文本框 26"/>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必要的</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ICMP</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限制（在服务与安全之间尽量平衡）</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8" name="PA-矩形 4"/>
          <p:cNvSpPr>
            <a:spLocks noChangeArrowheads="1"/>
          </p:cNvSpPr>
          <p:nvPr>
            <p:custDataLst>
              <p:tags r:id="rId3"/>
            </p:custDataLst>
          </p:nvPr>
        </p:nvSpPr>
        <p:spPr bwMode="auto">
          <a:xfrm>
            <a:off x="1491464" y="2194005"/>
            <a:ext cx="9634234" cy="3508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spc="-150" dirty="0">
                <a:solidFill>
                  <a:srgbClr val="FF0000"/>
                </a:solidFill>
                <a:latin typeface="方正正大黑简体" panose="02000000000000000000" pitchFamily="2" charset="-122"/>
                <a:ea typeface="方正正大黑简体" panose="02000000000000000000" pitchFamily="2" charset="-122"/>
              </a:rPr>
              <a:t>支持 </a:t>
            </a:r>
            <a:r>
              <a:rPr lang="en-US" altLang="zh-CN" sz="2400" spc="-150" dirty="0">
                <a:solidFill>
                  <a:srgbClr val="FF0000"/>
                </a:solidFill>
                <a:latin typeface="方正正大黑简体" panose="02000000000000000000" pitchFamily="2" charset="-122"/>
                <a:ea typeface="方正正大黑简体" panose="02000000000000000000" pitchFamily="2" charset="-122"/>
              </a:rPr>
              <a:t>PING </a:t>
            </a:r>
            <a:r>
              <a:rPr lang="en-US" altLang="zh-CN" sz="2400" spc="-15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zh-CN" altLang="en-US" sz="2400" spc="-150" dirty="0">
                <a:solidFill>
                  <a:schemeClr val="tx1">
                    <a:lumMod val="85000"/>
                    <a:lumOff val="15000"/>
                  </a:schemeClr>
                </a:solidFill>
                <a:latin typeface="方正正大黑简体" panose="02000000000000000000" pitchFamily="2" charset="-122"/>
                <a:ea typeface="方正正大黑简体" panose="02000000000000000000" pitchFamily="2" charset="-122"/>
              </a:rPr>
              <a:t>允许向外（目标为单台主机）发送 </a:t>
            </a:r>
            <a:r>
              <a:rPr lang="en-US" altLang="zh-CN" sz="2400" spc="-150" dirty="0">
                <a:solidFill>
                  <a:schemeClr val="tx1">
                    <a:lumMod val="85000"/>
                    <a:lumOff val="15000"/>
                  </a:schemeClr>
                </a:solidFill>
                <a:latin typeface="方正正大黑简体" panose="02000000000000000000" pitchFamily="2" charset="-122"/>
                <a:ea typeface="方正正大黑简体" panose="02000000000000000000" pitchFamily="2" charset="-122"/>
              </a:rPr>
              <a:t>ICMP </a:t>
            </a:r>
            <a:r>
              <a:rPr lang="zh-CN" altLang="en-US" sz="2400" spc="-150" dirty="0">
                <a:solidFill>
                  <a:schemeClr val="tx1">
                    <a:lumMod val="85000"/>
                    <a:lumOff val="15000"/>
                  </a:schemeClr>
                </a:solidFill>
                <a:latin typeface="方正正大黑简体" panose="02000000000000000000" pitchFamily="2" charset="-122"/>
                <a:ea typeface="方正正大黑简体" panose="02000000000000000000" pitchFamily="2" charset="-122"/>
              </a:rPr>
              <a:t>响应请求，并允许向内发送响应答复消息（目标为预先定义的主机）。</a:t>
            </a:r>
            <a:endParaRPr lang="zh-CN" altLang="en-US" sz="2400" spc="-15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r>
              <a:rPr lang="zh-CN" altLang="en-US" sz="2400" spc="-150" dirty="0">
                <a:solidFill>
                  <a:srgbClr val="FF0000"/>
                </a:solidFill>
                <a:latin typeface="方正正大黑简体" panose="02000000000000000000" pitchFamily="2" charset="-122"/>
                <a:ea typeface="方正正大黑简体" panose="02000000000000000000" pitchFamily="2" charset="-122"/>
              </a:rPr>
              <a:t>支持</a:t>
            </a:r>
            <a:r>
              <a:rPr lang="en-US" altLang="zh-CN" sz="2400" spc="-150" dirty="0">
                <a:solidFill>
                  <a:srgbClr val="FF0000"/>
                </a:solidFill>
                <a:latin typeface="方正正大黑简体" panose="02000000000000000000" pitchFamily="2" charset="-122"/>
                <a:ea typeface="方正正大黑简体" panose="02000000000000000000" pitchFamily="2" charset="-122"/>
              </a:rPr>
              <a:t>traceroute</a:t>
            </a:r>
            <a:r>
              <a:rPr lang="zh-CN" altLang="en-US" sz="2400" spc="-150" dirty="0">
                <a:solidFill>
                  <a:srgbClr val="FF0000"/>
                </a:solidFill>
                <a:latin typeface="方正正大黑简体" panose="02000000000000000000" pitchFamily="2" charset="-122"/>
                <a:ea typeface="方正正大黑简体" panose="02000000000000000000" pitchFamily="2" charset="-122"/>
              </a:rPr>
              <a:t>路径追踪</a:t>
            </a:r>
            <a:r>
              <a:rPr lang="en-US" altLang="zh-CN" sz="2400" spc="-15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zh-CN" altLang="en-US" sz="2400" spc="-150" dirty="0">
                <a:solidFill>
                  <a:schemeClr val="tx1">
                    <a:lumMod val="85000"/>
                    <a:lumOff val="15000"/>
                  </a:schemeClr>
                </a:solidFill>
                <a:latin typeface="方正正大黑简体" panose="02000000000000000000" pitchFamily="2" charset="-122"/>
                <a:ea typeface="方正正大黑简体" panose="02000000000000000000" pitchFamily="2" charset="-122"/>
              </a:rPr>
              <a:t>允许向内发送 </a:t>
            </a:r>
            <a:r>
              <a:rPr lang="en-US" altLang="zh-CN" sz="2400" spc="-150" dirty="0">
                <a:solidFill>
                  <a:schemeClr val="tx1">
                    <a:lumMod val="85000"/>
                    <a:lumOff val="15000"/>
                  </a:schemeClr>
                </a:solidFill>
                <a:latin typeface="方正正大黑简体" panose="02000000000000000000" pitchFamily="2" charset="-122"/>
                <a:ea typeface="方正正大黑简体" panose="02000000000000000000" pitchFamily="2" charset="-122"/>
              </a:rPr>
              <a:t>TTL -</a:t>
            </a:r>
            <a:r>
              <a:rPr lang="zh-CN" altLang="en-US" sz="2400" spc="-150" dirty="0">
                <a:solidFill>
                  <a:schemeClr val="tx1">
                    <a:lumMod val="85000"/>
                    <a:lumOff val="15000"/>
                  </a:schemeClr>
                </a:solidFill>
                <a:latin typeface="方正正大黑简体" panose="02000000000000000000" pitchFamily="2" charset="-122"/>
                <a:ea typeface="方正正大黑简体" panose="02000000000000000000" pitchFamily="2" charset="-122"/>
              </a:rPr>
              <a:t>超出和端口无法连接的消息。</a:t>
            </a:r>
            <a:endParaRPr lang="zh-CN" altLang="en-US" sz="2400" spc="-15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r>
              <a:rPr lang="zh-CN" altLang="en-US" sz="2400" spc="-150" dirty="0">
                <a:solidFill>
                  <a:srgbClr val="FF0000"/>
                </a:solidFill>
                <a:latin typeface="方正正大黑简体" panose="02000000000000000000" pitchFamily="2" charset="-122"/>
                <a:ea typeface="方正正大黑简体" panose="02000000000000000000" pitchFamily="2" charset="-122"/>
              </a:rPr>
              <a:t>支持路径 </a:t>
            </a:r>
            <a:r>
              <a:rPr lang="en-US" altLang="zh-CN" sz="2400" spc="-150" dirty="0">
                <a:solidFill>
                  <a:srgbClr val="FF0000"/>
                </a:solidFill>
                <a:latin typeface="方正正大黑简体" panose="02000000000000000000" pitchFamily="2" charset="-122"/>
                <a:ea typeface="方正正大黑简体" panose="02000000000000000000" pitchFamily="2" charset="-122"/>
              </a:rPr>
              <a:t>MTU</a:t>
            </a:r>
            <a:r>
              <a:rPr lang="en-US" altLang="zh-CN" sz="2400" spc="-15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zh-CN" altLang="en-US" sz="2400" spc="-150" dirty="0">
                <a:solidFill>
                  <a:schemeClr val="tx1">
                    <a:lumMod val="85000"/>
                    <a:lumOff val="15000"/>
                  </a:schemeClr>
                </a:solidFill>
                <a:latin typeface="方正正大黑简体" panose="02000000000000000000" pitchFamily="2" charset="-122"/>
                <a:ea typeface="方正正大黑简体" panose="02000000000000000000" pitchFamily="2" charset="-122"/>
              </a:rPr>
              <a:t>允许向内发送 需要分片但</a:t>
            </a:r>
            <a:r>
              <a:rPr lang="en-US" altLang="zh-CN" sz="2400" spc="-150" dirty="0">
                <a:solidFill>
                  <a:schemeClr val="tx1">
                    <a:lumMod val="85000"/>
                    <a:lumOff val="15000"/>
                  </a:schemeClr>
                </a:solidFill>
                <a:latin typeface="方正正大黑简体" panose="02000000000000000000" pitchFamily="2" charset="-122"/>
                <a:ea typeface="方正正大黑简体" panose="02000000000000000000" pitchFamily="2" charset="-122"/>
              </a:rPr>
              <a:t>DF</a:t>
            </a:r>
            <a:r>
              <a:rPr lang="zh-CN" altLang="en-US" sz="2400" spc="-150" dirty="0">
                <a:solidFill>
                  <a:schemeClr val="tx1">
                    <a:lumMod val="85000"/>
                    <a:lumOff val="15000"/>
                  </a:schemeClr>
                </a:solidFill>
                <a:latin typeface="方正正大黑简体" panose="02000000000000000000" pitchFamily="2" charset="-122"/>
                <a:ea typeface="方正正大黑简体" panose="02000000000000000000" pitchFamily="2" charset="-122"/>
              </a:rPr>
              <a:t>置位的</a:t>
            </a:r>
            <a:r>
              <a:rPr lang="en-US" altLang="zh-CN" sz="2400" spc="-150" dirty="0">
                <a:solidFill>
                  <a:schemeClr val="tx1">
                    <a:lumMod val="85000"/>
                    <a:lumOff val="15000"/>
                  </a:schemeClr>
                </a:solidFill>
                <a:latin typeface="方正正大黑简体" panose="02000000000000000000" pitchFamily="2" charset="-122"/>
                <a:ea typeface="方正正大黑简体" panose="02000000000000000000" pitchFamily="2" charset="-122"/>
              </a:rPr>
              <a:t>ICMP</a:t>
            </a:r>
            <a:r>
              <a:rPr lang="zh-CN" altLang="en-US" sz="2400" spc="-150" dirty="0">
                <a:solidFill>
                  <a:schemeClr val="tx1">
                    <a:lumMod val="85000"/>
                    <a:lumOff val="15000"/>
                  </a:schemeClr>
                </a:solidFill>
                <a:latin typeface="方正正大黑简体" panose="02000000000000000000" pitchFamily="2" charset="-122"/>
                <a:ea typeface="方正正大黑简体" panose="02000000000000000000" pitchFamily="2" charset="-122"/>
              </a:rPr>
              <a:t>消息。</a:t>
            </a:r>
            <a:endParaRPr lang="zh-CN" altLang="en-US" sz="2400" spc="-15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r>
              <a:rPr lang="zh-CN" altLang="en-US" sz="2400" spc="-150" dirty="0">
                <a:solidFill>
                  <a:srgbClr val="FF0000"/>
                </a:solidFill>
                <a:latin typeface="方正正大黑简体" panose="02000000000000000000" pitchFamily="2" charset="-122"/>
                <a:ea typeface="方正正大黑简体" panose="02000000000000000000" pitchFamily="2" charset="-122"/>
              </a:rPr>
              <a:t>阻止其它类型的 </a:t>
            </a:r>
            <a:r>
              <a:rPr lang="en-US" altLang="zh-CN" sz="2400" spc="-150" dirty="0">
                <a:solidFill>
                  <a:srgbClr val="FF0000"/>
                </a:solidFill>
                <a:latin typeface="方正正大黑简体" panose="02000000000000000000" pitchFamily="2" charset="-122"/>
                <a:ea typeface="方正正大黑简体" panose="02000000000000000000" pitchFamily="2" charset="-122"/>
              </a:rPr>
              <a:t>ICMP </a:t>
            </a:r>
            <a:r>
              <a:rPr lang="zh-CN" altLang="en-US" sz="2400" spc="-150" dirty="0">
                <a:solidFill>
                  <a:srgbClr val="FF0000"/>
                </a:solidFill>
                <a:latin typeface="方正正大黑简体" panose="02000000000000000000" pitchFamily="2" charset="-122"/>
                <a:ea typeface="方正正大黑简体" panose="02000000000000000000" pitchFamily="2" charset="-122"/>
              </a:rPr>
              <a:t>通信</a:t>
            </a:r>
            <a:r>
              <a:rPr lang="zh-CN" altLang="en-US" sz="2400" spc="-15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endParaRPr lang="zh-CN" altLang="en-US" sz="2400" spc="-15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7"/>
                                        </p:tgtEl>
                                        <p:attrNameLst>
                                          <p:attrName>style.visibility</p:attrName>
                                        </p:attrNameLst>
                                      </p:cBhvr>
                                      <p:to>
                                        <p:strVal val="visible"/>
                                      </p:to>
                                    </p:set>
                                    <p:anim to="0" calcmode="lin" valueType="num">
                                      <p:cBhvr>
                                        <p:cTn id="13" dur="500" decel="100000" fill="hold">
                                          <p:stCondLst>
                                            <p:cond delay="0"/>
                                          </p:stCondLst>
                                        </p:cTn>
                                        <p:tgtEl>
                                          <p:spTgt spid="27"/>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7"/>
                                        </p:tgtEl>
                                      </p:cBhvr>
                                    </p:animEffect>
                                    <p:animScale>
                                      <p:cBhvr>
                                        <p:cTn id="15" dur="500" decel="100000" fill="hold">
                                          <p:stCondLst>
                                            <p:cond delay="0"/>
                                          </p:stCondLst>
                                        </p:cTn>
                                        <p:tgtEl>
                                          <p:spTgt spid="27"/>
                                        </p:tgtEl>
                                      </p:cBhvr>
                                      <p:by x="100000" y="100000"/>
                                      <p:from x="110000" y="110000"/>
                                      <p:to x="100000" y="100000"/>
                                    </p:animScale>
                                  </p:childTnLst>
                                </p:cTn>
                              </p:par>
                            </p:childTnLst>
                          </p:cTn>
                        </p:par>
                        <p:par>
                          <p:cTn id="16" fill="hold">
                            <p:stCondLst>
                              <p:cond delay="16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8">
                                            <p:txEl>
                                              <p:pRg st="0" end="0"/>
                                            </p:txEl>
                                          </p:spTgt>
                                        </p:tgtEl>
                                        <p:attrNameLst>
                                          <p:attrName>style.visibility</p:attrName>
                                        </p:attrNameLst>
                                      </p:cBhvr>
                                      <p:to>
                                        <p:strVal val="visible"/>
                                      </p:to>
                                    </p:set>
                                    <p:anim to="0" calcmode="lin" valueType="num">
                                      <p:cBhvr>
                                        <p:cTn id="19"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28">
                                            <p:txEl>
                                              <p:pRg st="0" end="0"/>
                                            </p:txEl>
                                          </p:spTgt>
                                        </p:tgtEl>
                                      </p:cBhvr>
                                    </p:animEffect>
                                    <p:animScale>
                                      <p:cBhvr>
                                        <p:cTn id="21" dur="500" decel="100000" fill="hold">
                                          <p:stCondLst>
                                            <p:cond delay="0"/>
                                          </p:stCondLst>
                                        </p:cTn>
                                        <p:tgtEl>
                                          <p:spTgt spid="28">
                                            <p:txEl>
                                              <p:pRg st="0" end="0"/>
                                            </p:txEl>
                                          </p:spTgt>
                                        </p:tgtEl>
                                      </p:cBhvr>
                                      <p:by x="100000" y="100000"/>
                                      <p:from x="110000" y="110000"/>
                                      <p:to x="100000" y="100000"/>
                                    </p:animScale>
                                  </p:childTnLst>
                                </p:cTn>
                              </p:par>
                            </p:childTnLst>
                          </p:cTn>
                        </p:par>
                        <p:par>
                          <p:cTn id="22" fill="hold">
                            <p:stCondLst>
                              <p:cond delay="5099"/>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28">
                                            <p:txEl>
                                              <p:pRg st="1" end="1"/>
                                            </p:txEl>
                                          </p:spTgt>
                                        </p:tgtEl>
                                        <p:attrNameLst>
                                          <p:attrName>style.visibility</p:attrName>
                                        </p:attrNameLst>
                                      </p:cBhvr>
                                      <p:to>
                                        <p:strVal val="visible"/>
                                      </p:to>
                                    </p:set>
                                    <p:anim to="0" calcmode="lin" valueType="num">
                                      <p:cBhvr>
                                        <p:cTn id="25" dur="500" decel="100000" fill="hold">
                                          <p:stCondLst>
                                            <p:cond delay="0"/>
                                          </p:stCondLst>
                                        </p:cTn>
                                        <p:tgtEl>
                                          <p:spTgt spid="28">
                                            <p:txEl>
                                              <p:pRg st="1" end="1"/>
                                            </p:txEl>
                                          </p:spTgt>
                                        </p:tgtEl>
                                        <p:attrNameLst>
                                          <p:attrName>ppt_y</p:attrName>
                                        </p:attrNameLst>
                                      </p:cBhvr>
                                      <p:tavLst>
                                        <p:tav tm="0">
                                          <p:val>
                                            <p:strVal val="ppt_y+0.02"/>
                                          </p:val>
                                        </p:tav>
                                        <p:tav tm="100000">
                                          <p:val>
                                            <p:strVal val="#ppt_y"/>
                                          </p:val>
                                        </p:tav>
                                      </p:tavLst>
                                    </p:anim>
                                    <p:animEffect transition="in" filter="fade">
                                      <p:cBhvr>
                                        <p:cTn id="26" dur="500">
                                          <p:stCondLst>
                                            <p:cond delay="0"/>
                                          </p:stCondLst>
                                        </p:cTn>
                                        <p:tgtEl>
                                          <p:spTgt spid="28">
                                            <p:txEl>
                                              <p:pRg st="1" end="1"/>
                                            </p:txEl>
                                          </p:spTgt>
                                        </p:tgtEl>
                                      </p:cBhvr>
                                    </p:animEffect>
                                    <p:animScale>
                                      <p:cBhvr>
                                        <p:cTn id="27" dur="500" decel="100000" fill="hold">
                                          <p:stCondLst>
                                            <p:cond delay="0"/>
                                          </p:stCondLst>
                                        </p:cTn>
                                        <p:tgtEl>
                                          <p:spTgt spid="28">
                                            <p:txEl>
                                              <p:pRg st="1" end="1"/>
                                            </p:txEl>
                                          </p:spTgt>
                                        </p:tgtEl>
                                      </p:cBhvr>
                                      <p:by x="100000" y="100000"/>
                                      <p:from x="110000" y="110000"/>
                                      <p:to x="100000" y="100000"/>
                                    </p:animScale>
                                  </p:childTnLst>
                                </p:cTn>
                              </p:par>
                            </p:childTnLst>
                          </p:cTn>
                        </p:par>
                        <p:par>
                          <p:cTn id="28" fill="hold">
                            <p:stCondLst>
                              <p:cond delay="7650"/>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28">
                                            <p:txEl>
                                              <p:pRg st="2" end="2"/>
                                            </p:txEl>
                                          </p:spTgt>
                                        </p:tgtEl>
                                        <p:attrNameLst>
                                          <p:attrName>style.visibility</p:attrName>
                                        </p:attrNameLst>
                                      </p:cBhvr>
                                      <p:to>
                                        <p:strVal val="visible"/>
                                      </p:to>
                                    </p:set>
                                    <p:anim to="0" calcmode="lin" valueType="num">
                                      <p:cBhvr>
                                        <p:cTn id="31" dur="500" decel="100000" fill="hold">
                                          <p:stCondLst>
                                            <p:cond delay="0"/>
                                          </p:stCondLst>
                                        </p:cTn>
                                        <p:tgtEl>
                                          <p:spTgt spid="28">
                                            <p:txEl>
                                              <p:pRg st="2" end="2"/>
                                            </p:txEl>
                                          </p:spTgt>
                                        </p:tgtEl>
                                        <p:attrNameLst>
                                          <p:attrName>ppt_y</p:attrName>
                                        </p:attrNameLst>
                                      </p:cBhvr>
                                      <p:tavLst>
                                        <p:tav tm="0">
                                          <p:val>
                                            <p:strVal val="ppt_y+0.02"/>
                                          </p:val>
                                        </p:tav>
                                        <p:tav tm="100000">
                                          <p:val>
                                            <p:strVal val="#ppt_y"/>
                                          </p:val>
                                        </p:tav>
                                      </p:tavLst>
                                    </p:anim>
                                    <p:animEffect transition="in" filter="fade">
                                      <p:cBhvr>
                                        <p:cTn id="32" dur="500">
                                          <p:stCondLst>
                                            <p:cond delay="0"/>
                                          </p:stCondLst>
                                        </p:cTn>
                                        <p:tgtEl>
                                          <p:spTgt spid="28">
                                            <p:txEl>
                                              <p:pRg st="2" end="2"/>
                                            </p:txEl>
                                          </p:spTgt>
                                        </p:tgtEl>
                                      </p:cBhvr>
                                    </p:animEffect>
                                    <p:animScale>
                                      <p:cBhvr>
                                        <p:cTn id="33" dur="500" decel="100000" fill="hold">
                                          <p:stCondLst>
                                            <p:cond delay="0"/>
                                          </p:stCondLst>
                                        </p:cTn>
                                        <p:tgtEl>
                                          <p:spTgt spid="28">
                                            <p:txEl>
                                              <p:pRg st="2" end="2"/>
                                            </p:txEl>
                                          </p:spTgt>
                                        </p:tgtEl>
                                      </p:cBhvr>
                                      <p:by x="100000" y="100000"/>
                                      <p:from x="110000" y="110000"/>
                                      <p:to x="100000" y="100000"/>
                                    </p:animScale>
                                  </p:childTnLst>
                                </p:cTn>
                              </p:par>
                            </p:childTnLst>
                          </p:cTn>
                        </p:par>
                        <p:par>
                          <p:cTn id="34" fill="hold">
                            <p:stCondLst>
                              <p:cond delay="9750"/>
                            </p:stCondLst>
                            <p:childTnLst>
                              <p:par>
                                <p:cTn id="35" presetID="10" presetClass="entr" presetSubtype="0" fill="hold" grpId="0" nodeType="afterEffect">
                                  <p:stCondLst>
                                    <p:cond delay="0"/>
                                  </p:stCondLst>
                                  <p:iterate type="wd">
                                    <p:tmPct val="10000"/>
                                  </p:iterate>
                                  <p:childTnLst>
                                    <p:set>
                                      <p:cBhvr>
                                        <p:cTn id="36" dur="1" fill="hold">
                                          <p:stCondLst>
                                            <p:cond delay="0"/>
                                          </p:stCondLst>
                                        </p:cTn>
                                        <p:tgtEl>
                                          <p:spTgt spid="28">
                                            <p:txEl>
                                              <p:pRg st="3" end="3"/>
                                            </p:txEl>
                                          </p:spTgt>
                                        </p:tgtEl>
                                        <p:attrNameLst>
                                          <p:attrName>style.visibility</p:attrName>
                                        </p:attrNameLst>
                                      </p:cBhvr>
                                      <p:to>
                                        <p:strVal val="visible"/>
                                      </p:to>
                                    </p:set>
                                    <p:anim to="0" calcmode="lin" valueType="num">
                                      <p:cBhvr>
                                        <p:cTn id="37" dur="500" decel="100000" fill="hold">
                                          <p:stCondLst>
                                            <p:cond delay="0"/>
                                          </p:stCondLst>
                                        </p:cTn>
                                        <p:tgtEl>
                                          <p:spTgt spid="28">
                                            <p:txEl>
                                              <p:pRg st="3" end="3"/>
                                            </p:txEl>
                                          </p:spTgt>
                                        </p:tgtEl>
                                        <p:attrNameLst>
                                          <p:attrName>ppt_y</p:attrName>
                                        </p:attrNameLst>
                                      </p:cBhvr>
                                      <p:tavLst>
                                        <p:tav tm="0">
                                          <p:val>
                                            <p:strVal val="ppt_y+0.02"/>
                                          </p:val>
                                        </p:tav>
                                        <p:tav tm="100000">
                                          <p:val>
                                            <p:strVal val="#ppt_y"/>
                                          </p:val>
                                        </p:tav>
                                      </p:tavLst>
                                    </p:anim>
                                    <p:animEffect transition="in" filter="fade">
                                      <p:cBhvr>
                                        <p:cTn id="38" dur="500">
                                          <p:stCondLst>
                                            <p:cond delay="0"/>
                                          </p:stCondLst>
                                        </p:cTn>
                                        <p:tgtEl>
                                          <p:spTgt spid="28">
                                            <p:txEl>
                                              <p:pRg st="3" end="3"/>
                                            </p:txEl>
                                          </p:spTgt>
                                        </p:tgtEl>
                                      </p:cBhvr>
                                    </p:animEffect>
                                    <p:animScale>
                                      <p:cBhvr>
                                        <p:cTn id="39" dur="500" decel="100000" fill="hold">
                                          <p:stCondLst>
                                            <p:cond delay="0"/>
                                          </p:stCondLst>
                                        </p:cTn>
                                        <p:tgtEl>
                                          <p:spTgt spid="28">
                                            <p:txEl>
                                              <p:pRg st="3" end="3"/>
                                            </p:txEl>
                                          </p:spTgt>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7" grpId="0"/>
      <p:bldP spid="28"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31462" t="41067" r="19510" b="1426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9" name="组合 8"/>
          <p:cNvGrpSpPr/>
          <p:nvPr/>
        </p:nvGrpSpPr>
        <p:grpSpPr>
          <a:xfrm>
            <a:off x="426473" y="326002"/>
            <a:ext cx="7545335" cy="1023878"/>
            <a:chOff x="380753" y="256554"/>
            <a:chExt cx="7545335" cy="1023878"/>
          </a:xfrm>
        </p:grpSpPr>
        <p:sp>
          <p:nvSpPr>
            <p:cNvPr id="18" name="文本框 17"/>
            <p:cNvSpPr txBox="1"/>
            <p:nvPr/>
          </p:nvSpPr>
          <p:spPr>
            <a:xfrm>
              <a:off x="380753" y="256554"/>
              <a:ext cx="7545335" cy="677108"/>
            </a:xfrm>
            <a:prstGeom prst="rect">
              <a:avLst/>
            </a:prstGeom>
            <a:noFill/>
          </p:spPr>
          <p:txBody>
            <a:bodyPr wrap="none" lIns="0" tIns="0" rIns="0" bIns="0" rtlCol="0">
              <a:spAutoFit/>
            </a:bodyPr>
            <a:lstStyle/>
            <a:p>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第</a:t>
              </a:r>
              <a:r>
                <a:rPr lang="en-US" altLang="zh-CN"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2</a:t>
              </a:r>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章  </a:t>
              </a:r>
              <a:r>
                <a:rPr lang="en-US" altLang="zh-CN"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Internet</a:t>
              </a:r>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协议的安全性</a:t>
              </a:r>
              <a:endPar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6" name="文本框 25"/>
            <p:cNvSpPr txBox="1"/>
            <p:nvPr/>
          </p:nvSpPr>
          <p:spPr>
            <a:xfrm>
              <a:off x="500758" y="1064988"/>
              <a:ext cx="2121791" cy="215444"/>
            </a:xfrm>
            <a:prstGeom prst="rect">
              <a:avLst/>
            </a:prstGeom>
            <a:noFill/>
          </p:spPr>
          <p:txBody>
            <a:bodyPr wrap="square" lIns="0" tIns="0" rIns="0" bIns="0" rtlCol="0">
              <a:spAutoFit/>
            </a:bodyPr>
            <a:lstStyle/>
            <a:p>
              <a:pPr algn="dist"/>
              <a:endParaRPr lang="zh-CN" altLang="en-US" sz="1400" i="1" dirty="0">
                <a:solidFill>
                  <a:schemeClr val="bg1">
                    <a:lumMod val="65000"/>
                  </a:schemeClr>
                </a:solidFill>
                <a:latin typeface="方正正大黑简体" panose="02000000000000000000" pitchFamily="2" charset="-122"/>
                <a:ea typeface="方正正大黑简体" panose="02000000000000000000" pitchFamily="2" charset="-122"/>
              </a:endParaRPr>
            </a:p>
          </p:txBody>
        </p:sp>
      </p:grpSp>
      <p:sp>
        <p:nvSpPr>
          <p:cNvPr id="32"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1" name="组合 10"/>
          <p:cNvGrpSpPr/>
          <p:nvPr/>
        </p:nvGrpSpPr>
        <p:grpSpPr>
          <a:xfrm>
            <a:off x="2654194" y="1797201"/>
            <a:ext cx="4427392" cy="660250"/>
            <a:chOff x="1672156" y="1953172"/>
            <a:chExt cx="4025389" cy="600299"/>
          </a:xfrm>
        </p:grpSpPr>
        <p:grpSp>
          <p:nvGrpSpPr>
            <p:cNvPr id="10" name="组合 9"/>
            <p:cNvGrpSpPr/>
            <p:nvPr/>
          </p:nvGrpSpPr>
          <p:grpSpPr>
            <a:xfrm>
              <a:off x="1672156" y="1953172"/>
              <a:ext cx="4025389" cy="600299"/>
              <a:chOff x="1442977" y="2200774"/>
              <a:chExt cx="4025389" cy="600299"/>
            </a:xfrm>
          </p:grpSpPr>
          <p:sp>
            <p:nvSpPr>
              <p:cNvPr id="25" name="矩形: 圆角 24"/>
              <p:cNvSpPr/>
              <p:nvPr/>
            </p:nvSpPr>
            <p:spPr>
              <a:xfrm>
                <a:off x="1442977" y="2200774"/>
                <a:ext cx="4025389"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矩形: 圆角 12"/>
              <p:cNvSpPr/>
              <p:nvPr/>
            </p:nvSpPr>
            <p:spPr>
              <a:xfrm>
                <a:off x="1483658" y="2228867"/>
                <a:ext cx="730389"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01</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33" name="文本框 32"/>
            <p:cNvSpPr txBox="1"/>
            <p:nvPr/>
          </p:nvSpPr>
          <p:spPr>
            <a:xfrm>
              <a:off x="2590559" y="2057551"/>
              <a:ext cx="2756041" cy="447729"/>
            </a:xfrm>
            <a:prstGeom prst="rect">
              <a:avLst/>
            </a:prstGeom>
            <a:noFill/>
          </p:spPr>
          <p:txBody>
            <a:bodyPr wrap="none" lIns="0" tIns="0" rIns="0" bIns="0" rtlCol="0">
              <a:spAutoFit/>
            </a:bodyPr>
            <a:lstStyle/>
            <a:p>
              <a:r>
                <a:rPr lang="en-US" altLang="zh-CN" sz="3200" dirty="0">
                  <a:solidFill>
                    <a:schemeClr val="bg1"/>
                  </a:solidFill>
                  <a:latin typeface="方正正大黑简体" panose="02000000000000000000" pitchFamily="2" charset="-122"/>
                  <a:ea typeface="方正正大黑简体" panose="02000000000000000000" pitchFamily="2" charset="-122"/>
                </a:rPr>
                <a:t> IP</a:t>
              </a:r>
              <a:r>
                <a:rPr lang="zh-CN" altLang="en-US" sz="3200" dirty="0">
                  <a:solidFill>
                    <a:schemeClr val="bg1"/>
                  </a:solidFill>
                  <a:latin typeface="方正正大黑简体" panose="02000000000000000000" pitchFamily="2" charset="-122"/>
                  <a:ea typeface="方正正大黑简体" panose="02000000000000000000" pitchFamily="2" charset="-122"/>
                </a:rPr>
                <a:t>协议的安全性</a:t>
              </a:r>
              <a:endParaRPr lang="zh-CN" altLang="en-US" sz="3200" dirty="0">
                <a:solidFill>
                  <a:schemeClr val="bg1"/>
                </a:solidFill>
                <a:latin typeface="方正正大黑简体" panose="02000000000000000000" pitchFamily="2" charset="-122"/>
                <a:ea typeface="方正正大黑简体" panose="02000000000000000000" pitchFamily="2" charset="-122"/>
              </a:endParaRPr>
            </a:p>
          </p:txBody>
        </p:sp>
      </p:grpSp>
      <p:grpSp>
        <p:nvGrpSpPr>
          <p:cNvPr id="37" name="组合 36"/>
          <p:cNvGrpSpPr/>
          <p:nvPr/>
        </p:nvGrpSpPr>
        <p:grpSpPr>
          <a:xfrm>
            <a:off x="4010025" y="2889530"/>
            <a:ext cx="4599419" cy="660250"/>
            <a:chOff x="1672156" y="1953172"/>
            <a:chExt cx="4025389" cy="600299"/>
          </a:xfrm>
        </p:grpSpPr>
        <p:grpSp>
          <p:nvGrpSpPr>
            <p:cNvPr id="38" name="组合 37"/>
            <p:cNvGrpSpPr/>
            <p:nvPr/>
          </p:nvGrpSpPr>
          <p:grpSpPr>
            <a:xfrm>
              <a:off x="1672156" y="1953172"/>
              <a:ext cx="4025389" cy="600299"/>
              <a:chOff x="1442977" y="2200774"/>
              <a:chExt cx="4025389" cy="600299"/>
            </a:xfrm>
          </p:grpSpPr>
          <p:sp>
            <p:nvSpPr>
              <p:cNvPr id="40" name="矩形: 圆角 39"/>
              <p:cNvSpPr/>
              <p:nvPr/>
            </p:nvSpPr>
            <p:spPr>
              <a:xfrm>
                <a:off x="1442977" y="2200774"/>
                <a:ext cx="4025389"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 name="矩形: 圆角 40"/>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02</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39" name="文本框 38"/>
            <p:cNvSpPr txBox="1"/>
            <p:nvPr/>
          </p:nvSpPr>
          <p:spPr>
            <a:xfrm>
              <a:off x="2482036" y="2046059"/>
              <a:ext cx="3168500" cy="447729"/>
            </a:xfrm>
            <a:prstGeom prst="rect">
              <a:avLst/>
            </a:prstGeom>
            <a:noFill/>
          </p:spPr>
          <p:txBody>
            <a:bodyPr wrap="none" lIns="0" tIns="0" rIns="0" bIns="0" rtlCol="0">
              <a:spAutoFit/>
            </a:bodyPr>
            <a:lstStyle/>
            <a:p>
              <a:r>
                <a:rPr lang="en-US" altLang="zh-CN" sz="3200" dirty="0">
                  <a:solidFill>
                    <a:schemeClr val="bg1"/>
                  </a:solidFill>
                  <a:latin typeface="方正正大黑简体" panose="02000000000000000000" pitchFamily="2" charset="-122"/>
                  <a:ea typeface="方正正大黑简体" panose="02000000000000000000" pitchFamily="2" charset="-122"/>
                </a:rPr>
                <a:t>ARP</a:t>
              </a:r>
              <a:r>
                <a:rPr lang="zh-CN" altLang="en-US" sz="3200" dirty="0">
                  <a:solidFill>
                    <a:schemeClr val="bg1"/>
                  </a:solidFill>
                  <a:latin typeface="方正正大黑简体" panose="02000000000000000000" pitchFamily="2" charset="-122"/>
                  <a:ea typeface="方正正大黑简体" panose="02000000000000000000" pitchFamily="2" charset="-122"/>
                </a:rPr>
                <a:t>协议的安全性</a:t>
              </a:r>
              <a:endParaRPr lang="zh-CN" altLang="en-US" sz="3200" dirty="0">
                <a:solidFill>
                  <a:schemeClr val="bg1"/>
                </a:solidFill>
                <a:latin typeface="方正正大黑简体" panose="02000000000000000000" pitchFamily="2" charset="-122"/>
                <a:ea typeface="方正正大黑简体" panose="02000000000000000000" pitchFamily="2" charset="-122"/>
              </a:endParaRPr>
            </a:p>
          </p:txBody>
        </p:sp>
      </p:grpSp>
      <p:grpSp>
        <p:nvGrpSpPr>
          <p:cNvPr id="42" name="组合 41"/>
          <p:cNvGrpSpPr/>
          <p:nvPr/>
        </p:nvGrpSpPr>
        <p:grpSpPr>
          <a:xfrm>
            <a:off x="2654194" y="3981859"/>
            <a:ext cx="4971235" cy="660250"/>
            <a:chOff x="1672156" y="1953172"/>
            <a:chExt cx="4173418" cy="600299"/>
          </a:xfrm>
        </p:grpSpPr>
        <p:grpSp>
          <p:nvGrpSpPr>
            <p:cNvPr id="43" name="组合 42"/>
            <p:cNvGrpSpPr/>
            <p:nvPr/>
          </p:nvGrpSpPr>
          <p:grpSpPr>
            <a:xfrm>
              <a:off x="1672156" y="1953172"/>
              <a:ext cx="4025389" cy="600299"/>
              <a:chOff x="1442977" y="2200774"/>
              <a:chExt cx="4025389" cy="600299"/>
            </a:xfrm>
          </p:grpSpPr>
          <p:sp>
            <p:nvSpPr>
              <p:cNvPr id="45" name="矩形: 圆角 44"/>
              <p:cNvSpPr/>
              <p:nvPr/>
            </p:nvSpPr>
            <p:spPr>
              <a:xfrm>
                <a:off x="1442977" y="2200774"/>
                <a:ext cx="4025389"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6" name="矩形: 圆角 45"/>
              <p:cNvSpPr/>
              <p:nvPr/>
            </p:nvSpPr>
            <p:spPr>
              <a:xfrm>
                <a:off x="1475662" y="2228867"/>
                <a:ext cx="729724"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03</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44" name="文本框 43"/>
            <p:cNvSpPr txBox="1"/>
            <p:nvPr/>
          </p:nvSpPr>
          <p:spPr>
            <a:xfrm>
              <a:off x="2384126" y="2050207"/>
              <a:ext cx="3461448" cy="447729"/>
            </a:xfrm>
            <a:prstGeom prst="rect">
              <a:avLst/>
            </a:prstGeom>
            <a:noFill/>
          </p:spPr>
          <p:txBody>
            <a:bodyPr wrap="none" lIns="0" tIns="0" rIns="0" bIns="0" rtlCol="0">
              <a:spAutoFit/>
            </a:bodyPr>
            <a:lstStyle/>
            <a:p>
              <a:r>
                <a:rPr lang="en-US" altLang="zh-CN" sz="3200" dirty="0">
                  <a:solidFill>
                    <a:schemeClr val="bg1"/>
                  </a:solidFill>
                  <a:latin typeface="方正正大黑简体" panose="02000000000000000000" pitchFamily="2" charset="-122"/>
                  <a:ea typeface="方正正大黑简体" panose="02000000000000000000" pitchFamily="2" charset="-122"/>
                </a:rPr>
                <a:t> ICMP</a:t>
              </a:r>
              <a:r>
                <a:rPr lang="zh-CN" altLang="en-US" sz="3200" dirty="0">
                  <a:solidFill>
                    <a:schemeClr val="bg1"/>
                  </a:solidFill>
                  <a:latin typeface="方正正大黑简体" panose="02000000000000000000" pitchFamily="2" charset="-122"/>
                  <a:ea typeface="方正正大黑简体" panose="02000000000000000000" pitchFamily="2" charset="-122"/>
                </a:rPr>
                <a:t>协议的安全性</a:t>
              </a:r>
              <a:endParaRPr lang="zh-CN" altLang="en-US" sz="3200" dirty="0">
                <a:solidFill>
                  <a:schemeClr val="bg1"/>
                </a:solidFill>
                <a:latin typeface="方正正大黑简体" panose="02000000000000000000" pitchFamily="2" charset="-122"/>
                <a:ea typeface="方正正大黑简体" panose="02000000000000000000" pitchFamily="2" charset="-122"/>
              </a:endParaRPr>
            </a:p>
          </p:txBody>
        </p:sp>
      </p:grpSp>
      <p:grpSp>
        <p:nvGrpSpPr>
          <p:cNvPr id="47" name="组合 46"/>
          <p:cNvGrpSpPr/>
          <p:nvPr/>
        </p:nvGrpSpPr>
        <p:grpSpPr>
          <a:xfrm>
            <a:off x="4182051" y="5074187"/>
            <a:ext cx="5309344" cy="660250"/>
            <a:chOff x="1672156" y="1953172"/>
            <a:chExt cx="4025389" cy="600299"/>
          </a:xfrm>
        </p:grpSpPr>
        <p:grpSp>
          <p:nvGrpSpPr>
            <p:cNvPr id="48" name="组合 47"/>
            <p:cNvGrpSpPr/>
            <p:nvPr/>
          </p:nvGrpSpPr>
          <p:grpSpPr>
            <a:xfrm>
              <a:off x="1672156" y="1953172"/>
              <a:ext cx="4025389" cy="600299"/>
              <a:chOff x="1442977" y="2200774"/>
              <a:chExt cx="4025389" cy="600299"/>
            </a:xfrm>
          </p:grpSpPr>
          <p:sp>
            <p:nvSpPr>
              <p:cNvPr id="50" name="矩形: 圆角 49"/>
              <p:cNvSpPr/>
              <p:nvPr/>
            </p:nvSpPr>
            <p:spPr>
              <a:xfrm>
                <a:off x="1442977" y="2200774"/>
                <a:ext cx="4025389"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1" name="矩形: 圆角 50"/>
              <p:cNvSpPr/>
              <p:nvPr/>
            </p:nvSpPr>
            <p:spPr>
              <a:xfrm>
                <a:off x="1476912" y="2237858"/>
                <a:ext cx="636305" cy="53512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04</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49" name="文本框 48"/>
            <p:cNvSpPr txBox="1"/>
            <p:nvPr/>
          </p:nvSpPr>
          <p:spPr>
            <a:xfrm>
              <a:off x="2535214" y="2050208"/>
              <a:ext cx="2489036" cy="447729"/>
            </a:xfrm>
            <a:prstGeom prst="rect">
              <a:avLst/>
            </a:prstGeom>
            <a:noFill/>
          </p:spPr>
          <p:txBody>
            <a:bodyPr wrap="none" lIns="0" tIns="0" rIns="0" bIns="0" rtlCol="0">
              <a:spAutoFit/>
            </a:bodyPr>
            <a:lstStyle/>
            <a:p>
              <a:r>
                <a:rPr lang="zh-CN" altLang="en-US" sz="3200" dirty="0">
                  <a:solidFill>
                    <a:srgbClr val="FFC000"/>
                  </a:solidFill>
                  <a:latin typeface="方正正大黑简体" panose="02000000000000000000" pitchFamily="2" charset="-122"/>
                  <a:ea typeface="方正正大黑简体" panose="02000000000000000000" pitchFamily="2" charset="-122"/>
                </a:rPr>
                <a:t>路由协议的安全性</a:t>
              </a:r>
              <a:endParaRPr lang="zh-CN" altLang="en-US" sz="3200" dirty="0">
                <a:solidFill>
                  <a:srgbClr val="FFC000"/>
                </a:solidFill>
                <a:latin typeface="方正正大黑简体" panose="02000000000000000000" pitchFamily="2" charset="-122"/>
                <a:ea typeface="方正正大黑简体" panose="02000000000000000000" pitchFamily="2" charset="-122"/>
              </a:endParaRPr>
            </a:p>
          </p:txBody>
        </p:sp>
      </p:grpSp>
      <p:grpSp>
        <p:nvGrpSpPr>
          <p:cNvPr id="14" name="组合 13"/>
          <p:cNvGrpSpPr/>
          <p:nvPr/>
        </p:nvGrpSpPr>
        <p:grpSpPr>
          <a:xfrm>
            <a:off x="8671068" y="1502263"/>
            <a:ext cx="1261641" cy="914400"/>
            <a:chOff x="8171726" y="1006998"/>
            <a:chExt cx="1261641" cy="914400"/>
          </a:xfrm>
        </p:grpSpPr>
        <p:sp>
          <p:nvSpPr>
            <p:cNvPr id="12" name="椭圆 11"/>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椭圆 16"/>
          <p:cNvSpPr/>
          <p:nvPr/>
        </p:nvSpPr>
        <p:spPr>
          <a:xfrm>
            <a:off x="1047812" y="6203212"/>
            <a:ext cx="1262459" cy="1262459"/>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字魂45号-冰宇雅宋" panose="00000500000000000000" pitchFamily="2" charset="-122"/>
              <a:ea typeface="字魂45号-冰宇雅宋" panose="00000500000000000000" pitchFamily="2" charset="-122"/>
            </a:endParaRPr>
          </a:p>
        </p:txBody>
      </p:sp>
      <p:grpSp>
        <p:nvGrpSpPr>
          <p:cNvPr id="55" name="组合 54"/>
          <p:cNvGrpSpPr/>
          <p:nvPr/>
        </p:nvGrpSpPr>
        <p:grpSpPr>
          <a:xfrm rot="7080203">
            <a:off x="1385110" y="3275645"/>
            <a:ext cx="569921" cy="413062"/>
            <a:chOff x="8171726" y="1006998"/>
            <a:chExt cx="1261641" cy="914400"/>
          </a:xfrm>
        </p:grpSpPr>
        <p:sp>
          <p:nvSpPr>
            <p:cNvPr id="56" name="椭圆 55"/>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1000"/>
                                        <p:tgtEl>
                                          <p:spTgt spid="55"/>
                                        </p:tgtEl>
                                      </p:cBhvr>
                                    </p:animEffect>
                                    <p:anim calcmode="lin" valueType="num">
                                      <p:cBhvr>
                                        <p:cTn id="13" dur="1000" fill="hold"/>
                                        <p:tgtEl>
                                          <p:spTgt spid="55"/>
                                        </p:tgtEl>
                                        <p:attrNameLst>
                                          <p:attrName>ppt_x</p:attrName>
                                        </p:attrNameLst>
                                      </p:cBhvr>
                                      <p:tavLst>
                                        <p:tav tm="0">
                                          <p:val>
                                            <p:strVal val="#ppt_x"/>
                                          </p:val>
                                        </p:tav>
                                        <p:tav tm="100000">
                                          <p:val>
                                            <p:strVal val="#ppt_x"/>
                                          </p:val>
                                        </p:tav>
                                      </p:tavLst>
                                    </p:anim>
                                    <p:anim calcmode="lin" valueType="num">
                                      <p:cBhvr>
                                        <p:cTn id="14" dur="1000" fill="hold"/>
                                        <p:tgtEl>
                                          <p:spTgt spid="55"/>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par>
                                <p:cTn id="18" presetID="47"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down)">
                                      <p:cBhvr>
                                        <p:cTn id="38" dur="500"/>
                                        <p:tgtEl>
                                          <p:spTgt spid="3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down)">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wipe(down)">
                                      <p:cBhvr>
                                        <p:cTn id="4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3104" t="7278" r="3104" b="7278"/>
          <a:stretch>
            <a:fillRect/>
          </a:stretch>
        </p:blipFill>
        <p:spPr>
          <a:xfrm flipV="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6" name="椭圆 35"/>
          <p:cNvSpPr/>
          <p:nvPr/>
        </p:nvSpPr>
        <p:spPr>
          <a:xfrm flipV="1">
            <a:off x="2645229" y="-108856"/>
            <a:ext cx="6901542" cy="6901542"/>
          </a:xfrm>
          <a:prstGeom prst="ellipse">
            <a:avLst/>
          </a:prstGeom>
          <a:gradFill flip="none" rotWithShape="1">
            <a:gsLst>
              <a:gs pos="0">
                <a:srgbClr val="FFFFFF"/>
              </a:gs>
              <a:gs pos="100000">
                <a:srgbClr val="FFFFFF">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581945" y="3329453"/>
            <a:ext cx="9028113" cy="1354217"/>
          </a:xfrm>
          <a:prstGeom prst="rect">
            <a:avLst/>
          </a:prstGeom>
          <a:noFill/>
        </p:spPr>
        <p:txBody>
          <a:bodyPr wrap="none" lIns="0" tIns="0" rIns="0" bIns="0" rtlCol="0">
            <a:spAutoFit/>
          </a:bodyPr>
          <a:lstStyle/>
          <a:p>
            <a:pPr algn="ctr"/>
            <a:r>
              <a:rPr lang="zh-CN" altLang="en-US" sz="88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路由协议的安全性</a:t>
            </a:r>
            <a:endParaRPr lang="zh-CN" altLang="en-US" sz="88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6" name="文本框 25"/>
          <p:cNvSpPr txBox="1"/>
          <p:nvPr/>
        </p:nvSpPr>
        <p:spPr>
          <a:xfrm>
            <a:off x="4829200" y="2221472"/>
            <a:ext cx="2483437" cy="738664"/>
          </a:xfrm>
          <a:prstGeom prst="rect">
            <a:avLst/>
          </a:prstGeom>
          <a:noFill/>
        </p:spPr>
        <p:txBody>
          <a:bodyPr wrap="none" lIns="0" tIns="0" rIns="0" bIns="0" rtlCol="0">
            <a:spAutoFit/>
          </a:bodyPr>
          <a:lstStyle/>
          <a:p>
            <a:pPr algn="dist"/>
            <a:r>
              <a:rPr lang="en-US" altLang="zh-CN" sz="4800" dirty="0">
                <a:gradFill>
                  <a:gsLst>
                    <a:gs pos="63000">
                      <a:srgbClr val="153B95"/>
                    </a:gs>
                    <a:gs pos="100000">
                      <a:schemeClr val="bg1"/>
                    </a:gs>
                  </a:gsLst>
                  <a:lin ang="5400000" scaled="1"/>
                </a:gradFill>
                <a:latin typeface="字魂45号-冰宇雅宋" panose="00000500000000000000" pitchFamily="2" charset="-122"/>
                <a:ea typeface="字魂45号-冰宇雅宋" panose="00000500000000000000" pitchFamily="2" charset="-122"/>
              </a:rPr>
              <a:t>PART-04</a:t>
            </a:r>
            <a:endParaRPr lang="zh-CN" altLang="en-US" sz="4800" dirty="0">
              <a:gradFill>
                <a:gsLst>
                  <a:gs pos="63000">
                    <a:srgbClr val="153B95"/>
                  </a:gs>
                  <a:gs pos="100000">
                    <a:schemeClr val="bg1"/>
                  </a:gs>
                </a:gsLst>
                <a:lin ang="5400000" scaled="1"/>
              </a:gradFill>
              <a:latin typeface="字魂45号-冰宇雅宋" panose="00000500000000000000" pitchFamily="2" charset="-122"/>
              <a:ea typeface="字魂45号-冰宇雅宋" panose="00000500000000000000" pitchFamily="2" charset="-122"/>
            </a:endParaRPr>
          </a:p>
        </p:txBody>
      </p:sp>
      <p:sp>
        <p:nvSpPr>
          <p:cNvPr id="16" name="任意多边形: 形状 15"/>
          <p:cNvSpPr/>
          <p:nvPr/>
        </p:nvSpPr>
        <p:spPr>
          <a:xfrm>
            <a:off x="368152" y="4169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文本框 34"/>
          <p:cNvSpPr txBox="1"/>
          <p:nvPr/>
        </p:nvSpPr>
        <p:spPr>
          <a:xfrm rot="5400000">
            <a:off x="-104164" y="2007446"/>
            <a:ext cx="1012828" cy="153888"/>
          </a:xfrm>
          <a:prstGeom prst="rect">
            <a:avLst/>
          </a:prstGeom>
          <a:noFill/>
        </p:spPr>
        <p:txBody>
          <a:bodyPr wrap="square" lIns="0" tIns="0" rIns="0" bIns="0" rtlCol="0">
            <a:spAutoFit/>
          </a:bodyPr>
          <a:lstStyle/>
          <a:p>
            <a:pPr algn="dist"/>
            <a:r>
              <a:rPr lang="en-US" altLang="zh-CN" sz="1000" dirty="0">
                <a:solidFill>
                  <a:schemeClr val="bg1"/>
                </a:solidFill>
                <a:latin typeface="+mn-ea"/>
              </a:rPr>
              <a:t>BUSINESS PLAN</a:t>
            </a:r>
            <a:endParaRPr lang="zh-CN" altLang="en-US" sz="1000" dirty="0">
              <a:solidFill>
                <a:schemeClr val="bg1"/>
              </a:solidFill>
              <a:latin typeface="+mn-ea"/>
            </a:endParaRPr>
          </a:p>
        </p:txBody>
      </p:sp>
      <p:sp>
        <p:nvSpPr>
          <p:cNvPr id="33" name="任意多边形: 形状 32"/>
          <p:cNvSpPr/>
          <p:nvPr/>
        </p:nvSpPr>
        <p:spPr>
          <a:xfrm>
            <a:off x="11190952" y="0"/>
            <a:ext cx="1001049" cy="1074058"/>
          </a:xfrm>
          <a:custGeom>
            <a:avLst/>
            <a:gdLst>
              <a:gd name="connsiteX0" fmla="*/ 53162 w 1001049"/>
              <a:gd name="connsiteY0" fmla="*/ 0 h 1074058"/>
              <a:gd name="connsiteX1" fmla="*/ 1001049 w 1001049"/>
              <a:gd name="connsiteY1" fmla="*/ 0 h 1074058"/>
              <a:gd name="connsiteX2" fmla="*/ 1001049 w 1001049"/>
              <a:gd name="connsiteY2" fmla="*/ 1046024 h 1074058"/>
              <a:gd name="connsiteX3" fmla="*/ 954809 w 1001049"/>
              <a:gd name="connsiteY3" fmla="*/ 1057913 h 1074058"/>
              <a:gd name="connsiteX4" fmla="*/ 794658 w 1001049"/>
              <a:gd name="connsiteY4" fmla="*/ 1074058 h 1074058"/>
              <a:gd name="connsiteX5" fmla="*/ 0 w 1001049"/>
              <a:gd name="connsiteY5" fmla="*/ 279400 h 1074058"/>
              <a:gd name="connsiteX6" fmla="*/ 16145 w 1001049"/>
              <a:gd name="connsiteY6" fmla="*/ 119249 h 107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049" h="1074058">
                <a:moveTo>
                  <a:pt x="53162" y="0"/>
                </a:moveTo>
                <a:lnTo>
                  <a:pt x="1001049" y="0"/>
                </a:lnTo>
                <a:lnTo>
                  <a:pt x="1001049" y="1046024"/>
                </a:lnTo>
                <a:lnTo>
                  <a:pt x="954809" y="1057913"/>
                </a:lnTo>
                <a:cubicBezTo>
                  <a:pt x="903079" y="1068499"/>
                  <a:pt x="849518" y="1074058"/>
                  <a:pt x="794658" y="1074058"/>
                </a:cubicBezTo>
                <a:cubicBezTo>
                  <a:pt x="355781" y="1074058"/>
                  <a:pt x="0" y="718277"/>
                  <a:pt x="0" y="279400"/>
                </a:cubicBezTo>
                <a:cubicBezTo>
                  <a:pt x="0" y="224540"/>
                  <a:pt x="5559" y="170979"/>
                  <a:pt x="16145" y="119249"/>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latin typeface="字魂45号-冰宇雅宋" panose="00000500000000000000" pitchFamily="2" charset="-122"/>
              <a:ea typeface="字魂45号-冰宇雅宋" panose="00000500000000000000" pitchFamily="2" charset="-122"/>
            </a:endParaRPr>
          </a:p>
        </p:txBody>
      </p:sp>
      <p:sp>
        <p:nvSpPr>
          <p:cNvPr id="11" name="椭圆 10"/>
          <p:cNvSpPr/>
          <p:nvPr/>
        </p:nvSpPr>
        <p:spPr>
          <a:xfrm>
            <a:off x="9256486" y="2044700"/>
            <a:ext cx="304800" cy="3048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字魂45号-冰宇雅宋" panose="00000500000000000000" pitchFamily="2" charset="-122"/>
              <a:ea typeface="字魂45号-冰宇雅宋" panose="000005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par>
                                <p:cTn id="20" presetID="10" presetClass="entr" presetSubtype="0" accel="30000" decel="70000" fill="hold" grpId="0" nodeType="withEffect">
                                  <p:stCondLst>
                                    <p:cond delay="0"/>
                                  </p:stCondLst>
                                  <p:iterate type="wd">
                                    <p:tmPct val="10000"/>
                                  </p:iterate>
                                  <p:childTnLst>
                                    <p:set>
                                      <p:cBhvr>
                                        <p:cTn id="21" dur="1" fill="hold">
                                          <p:stCondLst>
                                            <p:cond delay="0"/>
                                          </p:stCondLst>
                                        </p:cTn>
                                        <p:tgtEl>
                                          <p:spTgt spid="26"/>
                                        </p:tgtEl>
                                        <p:attrNameLst>
                                          <p:attrName>style.visibility</p:attrName>
                                        </p:attrNameLst>
                                      </p:cBhvr>
                                      <p:to>
                                        <p:strVal val="visible"/>
                                      </p:to>
                                    </p:set>
                                    <p:animEffect transition="in" filter="fade">
                                      <p:cBhvr>
                                        <p:cTn id="22" dur="600" decel="100000">
                                          <p:stCondLst>
                                            <p:cond delay="0"/>
                                          </p:stCondLst>
                                        </p:cTn>
                                        <p:tgtEl>
                                          <p:spTgt spid="26"/>
                                        </p:tgtEl>
                                      </p:cBhvr>
                                    </p:animEffect>
                                    <p:anim to="0" calcmode="lin" valueType="num">
                                      <p:cBhvr>
                                        <p:cTn id="23" dur="750" fill="hold">
                                          <p:stCondLst>
                                            <p:cond delay="0"/>
                                          </p:stCondLst>
                                        </p:cTn>
                                        <p:tgtEl>
                                          <p:spTgt spid="26"/>
                                        </p:tgtEl>
                                        <p:attrNameLst>
                                          <p:attrName>ppt_h</p:attrName>
                                        </p:attrNameLst>
                                      </p:cBhvr>
                                      <p:tavLst>
                                        <p:tav tm="0">
                                          <p:val>
                                            <p:strVal val="ppt_h*2.1"/>
                                          </p:val>
                                        </p:tav>
                                        <p:tav tm="45000">
                                          <p:val>
                                            <p:strVal val="ppt_h*1.04"/>
                                          </p:val>
                                        </p:tav>
                                        <p:tav tm="100000">
                                          <p:val>
                                            <p:strVal val="#ppt_h"/>
                                          </p:val>
                                        </p:tav>
                                      </p:tavLst>
                                    </p:anim>
                                    <p:anim to="0" calcmode="lin" valueType="num">
                                      <p:cBhvr>
                                        <p:cTn id="24" dur="750" fill="hold">
                                          <p:stCondLst>
                                            <p:cond delay="0"/>
                                          </p:stCondLst>
                                        </p:cTn>
                                        <p:tgtEl>
                                          <p:spTgt spid="26"/>
                                        </p:tgtEl>
                                        <p:attrNameLst>
                                          <p:attrName>ppt_w</p:attrName>
                                        </p:attrNameLst>
                                      </p:cBhvr>
                                      <p:tavLst>
                                        <p:tav tm="0">
                                          <p:val>
                                            <p:strVal val="ppt_w*2.1"/>
                                          </p:val>
                                        </p:tav>
                                        <p:tav tm="45000">
                                          <p:val>
                                            <p:strVal val="ppt_w*1.04"/>
                                          </p:val>
                                        </p:tav>
                                        <p:tav tm="100000">
                                          <p:val>
                                            <p:strVal val="#ppt_w"/>
                                          </p:val>
                                        </p:tav>
                                      </p:tavLst>
                                    </p:anim>
                                  </p:childTnLst>
                                </p:cTn>
                              </p:par>
                              <p:par>
                                <p:cTn id="25" presetID="10" presetClass="entr" presetSubtype="0" fill="hold" grpId="0" nodeType="withEffect">
                                  <p:stCondLst>
                                    <p:cond delay="0"/>
                                  </p:stCondLst>
                                  <p:iterate type="wd">
                                    <p:tmPct val="10000"/>
                                  </p:iterate>
                                  <p:childTnLst>
                                    <p:set>
                                      <p:cBhvr>
                                        <p:cTn id="26" dur="1" fill="hold">
                                          <p:stCondLst>
                                            <p:cond delay="0"/>
                                          </p:stCondLst>
                                        </p:cTn>
                                        <p:tgtEl>
                                          <p:spTgt spid="18"/>
                                        </p:tgtEl>
                                        <p:attrNameLst>
                                          <p:attrName>style.visibility</p:attrName>
                                        </p:attrNameLst>
                                      </p:cBhvr>
                                      <p:to>
                                        <p:strVal val="visible"/>
                                      </p:to>
                                    </p:set>
                                    <p:anim to="0" calcmode="lin" valueType="num">
                                      <p:cBhvr>
                                        <p:cTn id="27" dur="500" decel="100000" fill="hold">
                                          <p:stCondLst>
                                            <p:cond delay="0"/>
                                          </p:stCondLst>
                                        </p:cTn>
                                        <p:tgtEl>
                                          <p:spTgt spid="18"/>
                                        </p:tgtEl>
                                        <p:attrNameLst>
                                          <p:attrName>ppt_y</p:attrName>
                                        </p:attrNameLst>
                                      </p:cBhvr>
                                      <p:tavLst>
                                        <p:tav tm="0">
                                          <p:val>
                                            <p:strVal val="ppt_y-0.02"/>
                                          </p:val>
                                        </p:tav>
                                        <p:tav tm="100000">
                                          <p:val>
                                            <p:strVal val="#ppt_y"/>
                                          </p:val>
                                        </p:tav>
                                      </p:tavLst>
                                    </p:anim>
                                    <p:animEffect transition="in" filter="fade">
                                      <p:cBhvr>
                                        <p:cTn id="28" dur="500">
                                          <p:stCondLst>
                                            <p:cond delay="0"/>
                                          </p:stCondLst>
                                        </p:cTn>
                                        <p:tgtEl>
                                          <p:spTgt spid="18"/>
                                        </p:tgtEl>
                                      </p:cBhvr>
                                    </p:animEffect>
                                    <p:animScale>
                                      <p:cBhvr>
                                        <p:cTn id="29" dur="500" decel="100000" fill="hold">
                                          <p:stCondLst>
                                            <p:cond delay="0"/>
                                          </p:stCondLst>
                                        </p:cTn>
                                        <p:tgtEl>
                                          <p:spTgt spid="18"/>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16" grpId="0" animBg="1"/>
      <p:bldP spid="32" grpId="0" animBg="1"/>
      <p:bldP spid="3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5172668" y="653569"/>
            <a:ext cx="1846659"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路由协议</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7" name="文本框 26"/>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路由协议是一种在因特网上动态寻找恰当路径的机制。</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8" name="PA-矩形 4"/>
          <p:cNvSpPr>
            <a:spLocks noChangeArrowheads="1"/>
          </p:cNvSpPr>
          <p:nvPr>
            <p:custDataLst>
              <p:tags r:id="rId3"/>
            </p:custDataLst>
          </p:nvPr>
        </p:nvSpPr>
        <p:spPr bwMode="auto">
          <a:xfrm>
            <a:off x="1491464" y="2196339"/>
            <a:ext cx="9495064" cy="303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路由信息确立了两种通路：</a:t>
            </a:r>
            <a:endPar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188085" lvl="2" indent="-457200">
              <a:lnSpc>
                <a:spcPct val="150000"/>
              </a:lnSpc>
              <a:spcAft>
                <a:spcPts val="600"/>
              </a:spcAft>
              <a:buClr>
                <a:srgbClr val="15449F"/>
              </a:buClr>
              <a:buFont typeface="+mj-ea"/>
              <a:buAutoNum type="circleNumDbPlain"/>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主叫机器到目标主机；</a:t>
            </a:r>
            <a:endPar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188085" lvl="2" indent="-457200">
              <a:lnSpc>
                <a:spcPct val="150000"/>
              </a:lnSpc>
              <a:spcAft>
                <a:spcPts val="600"/>
              </a:spcAft>
              <a:buClr>
                <a:srgbClr val="15449F"/>
              </a:buClr>
              <a:buFont typeface="+mj-ea"/>
              <a:buAutoNum type="circleNumDbPlain"/>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目标主机返回到主叫机器。</a:t>
            </a:r>
            <a:endPar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188085" lvl="2" indent="-457200">
              <a:lnSpc>
                <a:spcPct val="150000"/>
              </a:lnSpc>
              <a:spcAft>
                <a:spcPts val="600"/>
              </a:spcAft>
              <a:buClr>
                <a:srgbClr val="15449F"/>
              </a:buClr>
              <a:buFont typeface="Wingdings" panose="05000000000000000000" pitchFamily="2" charset="2"/>
              <a:buChar char="ü"/>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第</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2</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条通道可以是第</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1</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条的逆通道，也可以不是。</a:t>
            </a:r>
            <a:endPar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188085" lvl="2" indent="-457200">
              <a:lnSpc>
                <a:spcPct val="150000"/>
              </a:lnSpc>
              <a:spcAft>
                <a:spcPts val="600"/>
              </a:spcAft>
              <a:buClr>
                <a:srgbClr val="15449F"/>
              </a:buClr>
              <a:buFont typeface="Wingdings" panose="05000000000000000000" pitchFamily="2" charset="2"/>
              <a:buChar char="ü"/>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当第</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2</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条通路不是第</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1</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条的逆通道时，就称做非对称路由。</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7"/>
                                        </p:tgtEl>
                                        <p:attrNameLst>
                                          <p:attrName>style.visibility</p:attrName>
                                        </p:attrNameLst>
                                      </p:cBhvr>
                                      <p:to>
                                        <p:strVal val="visible"/>
                                      </p:to>
                                    </p:set>
                                    <p:anim to="0" calcmode="lin" valueType="num">
                                      <p:cBhvr>
                                        <p:cTn id="13" dur="500" decel="100000" fill="hold">
                                          <p:stCondLst>
                                            <p:cond delay="0"/>
                                          </p:stCondLst>
                                        </p:cTn>
                                        <p:tgtEl>
                                          <p:spTgt spid="27"/>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7"/>
                                        </p:tgtEl>
                                      </p:cBhvr>
                                    </p:animEffect>
                                    <p:animScale>
                                      <p:cBhvr>
                                        <p:cTn id="15" dur="500" decel="100000" fill="hold">
                                          <p:stCondLst>
                                            <p:cond delay="0"/>
                                          </p:stCondLst>
                                        </p:cTn>
                                        <p:tgtEl>
                                          <p:spTgt spid="27"/>
                                        </p:tgtEl>
                                      </p:cBhvr>
                                      <p:by x="100000" y="100000"/>
                                      <p:from x="110000" y="110000"/>
                                      <p:to x="100000" y="100000"/>
                                    </p:animScale>
                                  </p:childTnLst>
                                </p:cTn>
                              </p:par>
                            </p:childTnLst>
                          </p:cTn>
                        </p:par>
                        <p:par>
                          <p:cTn id="16" fill="hold">
                            <p:stCondLst>
                              <p:cond delay="16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8">
                                            <p:txEl>
                                              <p:pRg st="0" end="0"/>
                                            </p:txEl>
                                          </p:spTgt>
                                        </p:tgtEl>
                                        <p:attrNameLst>
                                          <p:attrName>style.visibility</p:attrName>
                                        </p:attrNameLst>
                                      </p:cBhvr>
                                      <p:to>
                                        <p:strVal val="visible"/>
                                      </p:to>
                                    </p:set>
                                    <p:anim to="0" calcmode="lin" valueType="num">
                                      <p:cBhvr>
                                        <p:cTn id="19"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28">
                                            <p:txEl>
                                              <p:pRg st="0" end="0"/>
                                            </p:txEl>
                                          </p:spTgt>
                                        </p:tgtEl>
                                      </p:cBhvr>
                                    </p:animEffect>
                                    <p:animScale>
                                      <p:cBhvr>
                                        <p:cTn id="21" dur="500" decel="100000" fill="hold">
                                          <p:stCondLst>
                                            <p:cond delay="0"/>
                                          </p:stCondLst>
                                        </p:cTn>
                                        <p:tgtEl>
                                          <p:spTgt spid="28">
                                            <p:txEl>
                                              <p:pRg st="0" end="0"/>
                                            </p:txEl>
                                          </p:spTgt>
                                        </p:tgtEl>
                                      </p:cBhvr>
                                      <p:by x="100000" y="100000"/>
                                      <p:from x="110000" y="110000"/>
                                      <p:to x="100000" y="100000"/>
                                    </p:animScale>
                                  </p:childTnLst>
                                </p:cTn>
                              </p:par>
                            </p:childTnLst>
                          </p:cTn>
                        </p:par>
                        <p:par>
                          <p:cTn id="22" fill="hold">
                            <p:stCondLst>
                              <p:cond delay="2699"/>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28">
                                            <p:txEl>
                                              <p:pRg st="1" end="1"/>
                                            </p:txEl>
                                          </p:spTgt>
                                        </p:tgtEl>
                                        <p:attrNameLst>
                                          <p:attrName>style.visibility</p:attrName>
                                        </p:attrNameLst>
                                      </p:cBhvr>
                                      <p:to>
                                        <p:strVal val="visible"/>
                                      </p:to>
                                    </p:set>
                                    <p:anim to="0" calcmode="lin" valueType="num">
                                      <p:cBhvr>
                                        <p:cTn id="25" dur="500" decel="100000" fill="hold">
                                          <p:stCondLst>
                                            <p:cond delay="0"/>
                                          </p:stCondLst>
                                        </p:cTn>
                                        <p:tgtEl>
                                          <p:spTgt spid="28">
                                            <p:txEl>
                                              <p:pRg st="1" end="1"/>
                                            </p:txEl>
                                          </p:spTgt>
                                        </p:tgtEl>
                                        <p:attrNameLst>
                                          <p:attrName>ppt_y</p:attrName>
                                        </p:attrNameLst>
                                      </p:cBhvr>
                                      <p:tavLst>
                                        <p:tav tm="0">
                                          <p:val>
                                            <p:strVal val="ppt_y+0.02"/>
                                          </p:val>
                                        </p:tav>
                                        <p:tav tm="100000">
                                          <p:val>
                                            <p:strVal val="#ppt_y"/>
                                          </p:val>
                                        </p:tav>
                                      </p:tavLst>
                                    </p:anim>
                                    <p:animEffect transition="in" filter="fade">
                                      <p:cBhvr>
                                        <p:cTn id="26" dur="500">
                                          <p:stCondLst>
                                            <p:cond delay="0"/>
                                          </p:stCondLst>
                                        </p:cTn>
                                        <p:tgtEl>
                                          <p:spTgt spid="28">
                                            <p:txEl>
                                              <p:pRg st="1" end="1"/>
                                            </p:txEl>
                                          </p:spTgt>
                                        </p:tgtEl>
                                      </p:cBhvr>
                                    </p:animEffect>
                                    <p:animScale>
                                      <p:cBhvr>
                                        <p:cTn id="27" dur="500" decel="100000" fill="hold">
                                          <p:stCondLst>
                                            <p:cond delay="0"/>
                                          </p:stCondLst>
                                        </p:cTn>
                                        <p:tgtEl>
                                          <p:spTgt spid="28">
                                            <p:txEl>
                                              <p:pRg st="1" end="1"/>
                                            </p:txEl>
                                          </p:spTgt>
                                        </p:tgtEl>
                                      </p:cBhvr>
                                      <p:by x="100000" y="100000"/>
                                      <p:from x="110000" y="110000"/>
                                      <p:to x="100000" y="100000"/>
                                    </p:animScale>
                                  </p:childTnLst>
                                </p:cTn>
                              </p:par>
                            </p:childTnLst>
                          </p:cTn>
                        </p:par>
                        <p:par>
                          <p:cTn id="28" fill="hold">
                            <p:stCondLst>
                              <p:cond delay="3650"/>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28">
                                            <p:txEl>
                                              <p:pRg st="2" end="2"/>
                                            </p:txEl>
                                          </p:spTgt>
                                        </p:tgtEl>
                                        <p:attrNameLst>
                                          <p:attrName>style.visibility</p:attrName>
                                        </p:attrNameLst>
                                      </p:cBhvr>
                                      <p:to>
                                        <p:strVal val="visible"/>
                                      </p:to>
                                    </p:set>
                                    <p:anim to="0" calcmode="lin" valueType="num">
                                      <p:cBhvr>
                                        <p:cTn id="31" dur="500" decel="100000" fill="hold">
                                          <p:stCondLst>
                                            <p:cond delay="0"/>
                                          </p:stCondLst>
                                        </p:cTn>
                                        <p:tgtEl>
                                          <p:spTgt spid="28">
                                            <p:txEl>
                                              <p:pRg st="2" end="2"/>
                                            </p:txEl>
                                          </p:spTgt>
                                        </p:tgtEl>
                                        <p:attrNameLst>
                                          <p:attrName>ppt_y</p:attrName>
                                        </p:attrNameLst>
                                      </p:cBhvr>
                                      <p:tavLst>
                                        <p:tav tm="0">
                                          <p:val>
                                            <p:strVal val="ppt_y+0.02"/>
                                          </p:val>
                                        </p:tav>
                                        <p:tav tm="100000">
                                          <p:val>
                                            <p:strVal val="#ppt_y"/>
                                          </p:val>
                                        </p:tav>
                                      </p:tavLst>
                                    </p:anim>
                                    <p:animEffect transition="in" filter="fade">
                                      <p:cBhvr>
                                        <p:cTn id="32" dur="500">
                                          <p:stCondLst>
                                            <p:cond delay="0"/>
                                          </p:stCondLst>
                                        </p:cTn>
                                        <p:tgtEl>
                                          <p:spTgt spid="28">
                                            <p:txEl>
                                              <p:pRg st="2" end="2"/>
                                            </p:txEl>
                                          </p:spTgt>
                                        </p:tgtEl>
                                      </p:cBhvr>
                                    </p:animEffect>
                                    <p:animScale>
                                      <p:cBhvr>
                                        <p:cTn id="33" dur="500" decel="100000" fill="hold">
                                          <p:stCondLst>
                                            <p:cond delay="0"/>
                                          </p:stCondLst>
                                        </p:cTn>
                                        <p:tgtEl>
                                          <p:spTgt spid="28">
                                            <p:txEl>
                                              <p:pRg st="2" end="2"/>
                                            </p:txEl>
                                          </p:spTgt>
                                        </p:tgtEl>
                                      </p:cBhvr>
                                      <p:by x="100000" y="100000"/>
                                      <p:from x="110000" y="110000"/>
                                      <p:to x="100000" y="100000"/>
                                    </p:animScale>
                                  </p:childTnLst>
                                </p:cTn>
                              </p:par>
                            </p:childTnLst>
                          </p:cTn>
                        </p:par>
                        <p:par>
                          <p:cTn id="34" fill="hold">
                            <p:stCondLst>
                              <p:cond delay="4699"/>
                            </p:stCondLst>
                            <p:childTnLst>
                              <p:par>
                                <p:cTn id="35" presetID="10" presetClass="entr" presetSubtype="0" fill="hold" grpId="0" nodeType="afterEffect">
                                  <p:stCondLst>
                                    <p:cond delay="0"/>
                                  </p:stCondLst>
                                  <p:iterate type="wd">
                                    <p:tmPct val="10000"/>
                                  </p:iterate>
                                  <p:childTnLst>
                                    <p:set>
                                      <p:cBhvr>
                                        <p:cTn id="36" dur="1" fill="hold">
                                          <p:stCondLst>
                                            <p:cond delay="0"/>
                                          </p:stCondLst>
                                        </p:cTn>
                                        <p:tgtEl>
                                          <p:spTgt spid="28">
                                            <p:txEl>
                                              <p:pRg st="3" end="3"/>
                                            </p:txEl>
                                          </p:spTgt>
                                        </p:tgtEl>
                                        <p:attrNameLst>
                                          <p:attrName>style.visibility</p:attrName>
                                        </p:attrNameLst>
                                      </p:cBhvr>
                                      <p:to>
                                        <p:strVal val="visible"/>
                                      </p:to>
                                    </p:set>
                                    <p:anim to="0" calcmode="lin" valueType="num">
                                      <p:cBhvr>
                                        <p:cTn id="37" dur="500" decel="100000" fill="hold">
                                          <p:stCondLst>
                                            <p:cond delay="0"/>
                                          </p:stCondLst>
                                        </p:cTn>
                                        <p:tgtEl>
                                          <p:spTgt spid="28">
                                            <p:txEl>
                                              <p:pRg st="3" end="3"/>
                                            </p:txEl>
                                          </p:spTgt>
                                        </p:tgtEl>
                                        <p:attrNameLst>
                                          <p:attrName>ppt_y</p:attrName>
                                        </p:attrNameLst>
                                      </p:cBhvr>
                                      <p:tavLst>
                                        <p:tav tm="0">
                                          <p:val>
                                            <p:strVal val="ppt_y+0.02"/>
                                          </p:val>
                                        </p:tav>
                                        <p:tav tm="100000">
                                          <p:val>
                                            <p:strVal val="#ppt_y"/>
                                          </p:val>
                                        </p:tav>
                                      </p:tavLst>
                                    </p:anim>
                                    <p:animEffect transition="in" filter="fade">
                                      <p:cBhvr>
                                        <p:cTn id="38" dur="500">
                                          <p:stCondLst>
                                            <p:cond delay="0"/>
                                          </p:stCondLst>
                                        </p:cTn>
                                        <p:tgtEl>
                                          <p:spTgt spid="28">
                                            <p:txEl>
                                              <p:pRg st="3" end="3"/>
                                            </p:txEl>
                                          </p:spTgt>
                                        </p:tgtEl>
                                      </p:cBhvr>
                                    </p:animEffect>
                                    <p:animScale>
                                      <p:cBhvr>
                                        <p:cTn id="39" dur="500" decel="100000" fill="hold">
                                          <p:stCondLst>
                                            <p:cond delay="0"/>
                                          </p:stCondLst>
                                        </p:cTn>
                                        <p:tgtEl>
                                          <p:spTgt spid="28">
                                            <p:txEl>
                                              <p:pRg st="3" end="3"/>
                                            </p:txEl>
                                          </p:spTgt>
                                        </p:tgtEl>
                                      </p:cBhvr>
                                      <p:by x="100000" y="100000"/>
                                      <p:from x="110000" y="110000"/>
                                      <p:to x="100000" y="100000"/>
                                    </p:animScale>
                                  </p:childTnLst>
                                </p:cTn>
                              </p:par>
                            </p:childTnLst>
                          </p:cTn>
                        </p:par>
                        <p:par>
                          <p:cTn id="40" fill="hold">
                            <p:stCondLst>
                              <p:cond delay="6250"/>
                            </p:stCondLst>
                            <p:childTnLst>
                              <p:par>
                                <p:cTn id="41" presetID="10" presetClass="entr" presetSubtype="0" fill="hold" grpId="0" nodeType="afterEffect">
                                  <p:stCondLst>
                                    <p:cond delay="0"/>
                                  </p:stCondLst>
                                  <p:iterate type="wd">
                                    <p:tmPct val="10000"/>
                                  </p:iterate>
                                  <p:childTnLst>
                                    <p:set>
                                      <p:cBhvr>
                                        <p:cTn id="42" dur="1" fill="hold">
                                          <p:stCondLst>
                                            <p:cond delay="0"/>
                                          </p:stCondLst>
                                        </p:cTn>
                                        <p:tgtEl>
                                          <p:spTgt spid="28">
                                            <p:txEl>
                                              <p:pRg st="4" end="4"/>
                                            </p:txEl>
                                          </p:spTgt>
                                        </p:tgtEl>
                                        <p:attrNameLst>
                                          <p:attrName>style.visibility</p:attrName>
                                        </p:attrNameLst>
                                      </p:cBhvr>
                                      <p:to>
                                        <p:strVal val="visible"/>
                                      </p:to>
                                    </p:set>
                                    <p:anim to="0" calcmode="lin" valueType="num">
                                      <p:cBhvr>
                                        <p:cTn id="43" dur="500" decel="100000" fill="hold">
                                          <p:stCondLst>
                                            <p:cond delay="0"/>
                                          </p:stCondLst>
                                        </p:cTn>
                                        <p:tgtEl>
                                          <p:spTgt spid="28">
                                            <p:txEl>
                                              <p:pRg st="4" end="4"/>
                                            </p:txEl>
                                          </p:spTgt>
                                        </p:tgtEl>
                                        <p:attrNameLst>
                                          <p:attrName>ppt_y</p:attrName>
                                        </p:attrNameLst>
                                      </p:cBhvr>
                                      <p:tavLst>
                                        <p:tav tm="0">
                                          <p:val>
                                            <p:strVal val="ppt_y+0.02"/>
                                          </p:val>
                                        </p:tav>
                                        <p:tav tm="100000">
                                          <p:val>
                                            <p:strVal val="#ppt_y"/>
                                          </p:val>
                                        </p:tav>
                                      </p:tavLst>
                                    </p:anim>
                                    <p:animEffect transition="in" filter="fade">
                                      <p:cBhvr>
                                        <p:cTn id="44" dur="500">
                                          <p:stCondLst>
                                            <p:cond delay="0"/>
                                          </p:stCondLst>
                                        </p:cTn>
                                        <p:tgtEl>
                                          <p:spTgt spid="28">
                                            <p:txEl>
                                              <p:pRg st="4" end="4"/>
                                            </p:txEl>
                                          </p:spTgt>
                                        </p:tgtEl>
                                      </p:cBhvr>
                                    </p:animEffect>
                                    <p:animScale>
                                      <p:cBhvr>
                                        <p:cTn id="45" dur="500" decel="100000" fill="hold">
                                          <p:stCondLst>
                                            <p:cond delay="0"/>
                                          </p:stCondLst>
                                        </p:cTn>
                                        <p:tgtEl>
                                          <p:spTgt spid="28">
                                            <p:txEl>
                                              <p:pRg st="4" end="4"/>
                                            </p:txEl>
                                          </p:spTgt>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7" grpId="0"/>
      <p:bldP spid="28"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spcBef>
                <a:spcPts val="100"/>
              </a:spcBef>
              <a:spcAft>
                <a:spcPts val="100"/>
              </a:spcAft>
            </a:pPr>
            <a:endParaRPr lang="zh-CN" altLang="en-US"/>
          </a:p>
        </p:txBody>
      </p:sp>
      <p:sp>
        <p:nvSpPr>
          <p:cNvPr id="59" name="文本框 58"/>
          <p:cNvSpPr txBox="1"/>
          <p:nvPr/>
        </p:nvSpPr>
        <p:spPr>
          <a:xfrm>
            <a:off x="4456126" y="653569"/>
            <a:ext cx="3279744"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数据报的格式</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grpSp>
        <p:nvGrpSpPr>
          <p:cNvPr id="39" name="组合 38"/>
          <p:cNvGrpSpPr/>
          <p:nvPr/>
        </p:nvGrpSpPr>
        <p:grpSpPr>
          <a:xfrm>
            <a:off x="1443396" y="1386505"/>
            <a:ext cx="9057619" cy="3528396"/>
            <a:chOff x="1103629" y="1472229"/>
            <a:chExt cx="9654558" cy="3460827"/>
          </a:xfrm>
        </p:grpSpPr>
        <p:grpSp>
          <p:nvGrpSpPr>
            <p:cNvPr id="40" name="Group 86"/>
            <p:cNvGrpSpPr/>
            <p:nvPr/>
          </p:nvGrpSpPr>
          <p:grpSpPr bwMode="auto">
            <a:xfrm>
              <a:off x="1103629" y="1472229"/>
              <a:ext cx="9654558" cy="3460827"/>
              <a:chOff x="-87" y="610"/>
              <a:chExt cx="5800" cy="2203"/>
            </a:xfrm>
          </p:grpSpPr>
          <p:sp>
            <p:nvSpPr>
              <p:cNvPr id="42" name="Rectangle 2"/>
              <p:cNvSpPr>
                <a:spLocks noChangeArrowheads="1"/>
              </p:cNvSpPr>
              <p:nvPr/>
            </p:nvSpPr>
            <p:spPr bwMode="auto">
              <a:xfrm>
                <a:off x="223" y="1117"/>
                <a:ext cx="225" cy="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固</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a:p>
                <a:pPr>
                  <a:lnSpc>
                    <a:spcPct val="90000"/>
                  </a:lnSpc>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定</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a:p>
                <a:pPr>
                  <a:lnSpc>
                    <a:spcPct val="90000"/>
                  </a:lnSpc>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部</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a:p>
                <a:pPr>
                  <a:lnSpc>
                    <a:spcPct val="90000"/>
                  </a:lnSpc>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分</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p:txBody>
          </p:sp>
          <p:sp>
            <p:nvSpPr>
              <p:cNvPr id="43" name="Rectangle 3"/>
              <p:cNvSpPr>
                <a:spLocks noChangeArrowheads="1"/>
              </p:cNvSpPr>
              <p:nvPr/>
            </p:nvSpPr>
            <p:spPr bwMode="auto">
              <a:xfrm>
                <a:off x="190" y="2157"/>
                <a:ext cx="341"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可变</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部分</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p:txBody>
          </p:sp>
          <p:sp>
            <p:nvSpPr>
              <p:cNvPr id="44" name="Rectangle 6"/>
              <p:cNvSpPr>
                <a:spLocks noChangeArrowheads="1"/>
              </p:cNvSpPr>
              <p:nvPr/>
            </p:nvSpPr>
            <p:spPr bwMode="auto">
              <a:xfrm>
                <a:off x="1949" y="864"/>
                <a:ext cx="1239" cy="274"/>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500">
                  <a:latin typeface="方正正大黑简体" panose="02000000000000000000" pitchFamily="2" charset="-122"/>
                  <a:ea typeface="方正正大黑简体" panose="02000000000000000000" pitchFamily="2" charset="-122"/>
                </a:endParaRPr>
              </a:p>
            </p:txBody>
          </p:sp>
          <p:sp>
            <p:nvSpPr>
              <p:cNvPr id="45" name="Rectangle 9"/>
              <p:cNvSpPr>
                <a:spLocks noChangeArrowheads="1"/>
              </p:cNvSpPr>
              <p:nvPr/>
            </p:nvSpPr>
            <p:spPr bwMode="auto">
              <a:xfrm>
                <a:off x="716" y="858"/>
                <a:ext cx="4954" cy="1665"/>
              </a:xfrm>
              <a:prstGeom prst="rect">
                <a:avLst/>
              </a:prstGeom>
              <a:solidFill>
                <a:srgbClr val="CCECFF"/>
              </a:solidFill>
              <a:ln w="25400">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500">
                  <a:latin typeface="方正正大黑简体" panose="02000000000000000000" pitchFamily="2" charset="-122"/>
                  <a:ea typeface="方正正大黑简体" panose="02000000000000000000" pitchFamily="2" charset="-122"/>
                </a:endParaRPr>
              </a:p>
            </p:txBody>
          </p:sp>
          <p:sp>
            <p:nvSpPr>
              <p:cNvPr id="46" name="Rectangle 10"/>
              <p:cNvSpPr>
                <a:spLocks noChangeArrowheads="1"/>
              </p:cNvSpPr>
              <p:nvPr/>
            </p:nvSpPr>
            <p:spPr bwMode="auto">
              <a:xfrm>
                <a:off x="725" y="2530"/>
                <a:ext cx="4934" cy="204"/>
              </a:xfrm>
              <a:prstGeom prst="rect">
                <a:avLst/>
              </a:prstGeom>
              <a:solidFill>
                <a:srgbClr val="FFFF99"/>
              </a:solidFill>
              <a:ln w="12700">
                <a:solidFill>
                  <a:srgbClr val="333399"/>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500">
                  <a:latin typeface="方正正大黑简体" panose="02000000000000000000" pitchFamily="2" charset="-122"/>
                  <a:ea typeface="方正正大黑简体" panose="02000000000000000000" pitchFamily="2" charset="-122"/>
                </a:endParaRPr>
              </a:p>
            </p:txBody>
          </p:sp>
          <p:sp>
            <p:nvSpPr>
              <p:cNvPr id="47" name="Line 11"/>
              <p:cNvSpPr>
                <a:spLocks noChangeShapeType="1"/>
              </p:cNvSpPr>
              <p:nvPr/>
            </p:nvSpPr>
            <p:spPr bwMode="auto">
              <a:xfrm>
                <a:off x="713" y="1142"/>
                <a:ext cx="49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1500">
                  <a:latin typeface="方正正大黑简体" panose="02000000000000000000" pitchFamily="2" charset="-122"/>
                  <a:ea typeface="方正正大黑简体" panose="02000000000000000000" pitchFamily="2" charset="-122"/>
                </a:endParaRPr>
              </a:p>
            </p:txBody>
          </p:sp>
          <p:sp>
            <p:nvSpPr>
              <p:cNvPr id="48" name="Line 12"/>
              <p:cNvSpPr>
                <a:spLocks noChangeShapeType="1"/>
              </p:cNvSpPr>
              <p:nvPr/>
            </p:nvSpPr>
            <p:spPr bwMode="auto">
              <a:xfrm>
                <a:off x="713" y="1421"/>
                <a:ext cx="49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1500">
                  <a:latin typeface="方正正大黑简体" panose="02000000000000000000" pitchFamily="2" charset="-122"/>
                  <a:ea typeface="方正正大黑简体" panose="02000000000000000000" pitchFamily="2" charset="-122"/>
                </a:endParaRPr>
              </a:p>
            </p:txBody>
          </p:sp>
          <p:sp>
            <p:nvSpPr>
              <p:cNvPr id="49" name="Line 13"/>
              <p:cNvSpPr>
                <a:spLocks noChangeShapeType="1"/>
              </p:cNvSpPr>
              <p:nvPr/>
            </p:nvSpPr>
            <p:spPr bwMode="auto">
              <a:xfrm>
                <a:off x="713" y="1701"/>
                <a:ext cx="49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1500" dirty="0">
                  <a:latin typeface="方正正大黑简体" panose="02000000000000000000" pitchFamily="2" charset="-122"/>
                  <a:ea typeface="方正正大黑简体" panose="02000000000000000000" pitchFamily="2" charset="-122"/>
                </a:endParaRPr>
              </a:p>
            </p:txBody>
          </p:sp>
          <p:sp>
            <p:nvSpPr>
              <p:cNvPr id="50" name="Line 14"/>
              <p:cNvSpPr>
                <a:spLocks noChangeShapeType="1"/>
              </p:cNvSpPr>
              <p:nvPr/>
            </p:nvSpPr>
            <p:spPr bwMode="auto">
              <a:xfrm>
                <a:off x="713" y="1977"/>
                <a:ext cx="49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1500">
                  <a:latin typeface="方正正大黑简体" panose="02000000000000000000" pitchFamily="2" charset="-122"/>
                  <a:ea typeface="方正正大黑简体" panose="02000000000000000000" pitchFamily="2" charset="-122"/>
                </a:endParaRPr>
              </a:p>
            </p:txBody>
          </p:sp>
          <p:sp>
            <p:nvSpPr>
              <p:cNvPr id="51" name="Line 15"/>
              <p:cNvSpPr>
                <a:spLocks noChangeShapeType="1"/>
              </p:cNvSpPr>
              <p:nvPr/>
            </p:nvSpPr>
            <p:spPr bwMode="auto">
              <a:xfrm>
                <a:off x="713" y="2257"/>
                <a:ext cx="49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1500">
                  <a:latin typeface="方正正大黑简体" panose="02000000000000000000" pitchFamily="2" charset="-122"/>
                  <a:ea typeface="方正正大黑简体" panose="02000000000000000000" pitchFamily="2" charset="-122"/>
                </a:endParaRPr>
              </a:p>
            </p:txBody>
          </p:sp>
          <p:sp>
            <p:nvSpPr>
              <p:cNvPr id="52" name="Line 16"/>
              <p:cNvSpPr>
                <a:spLocks noChangeShapeType="1"/>
              </p:cNvSpPr>
              <p:nvPr/>
            </p:nvSpPr>
            <p:spPr bwMode="auto">
              <a:xfrm>
                <a:off x="1323" y="863"/>
                <a:ext cx="0" cy="279"/>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1500">
                  <a:latin typeface="方正正大黑简体" panose="02000000000000000000" pitchFamily="2" charset="-122"/>
                  <a:ea typeface="方正正大黑简体" panose="02000000000000000000" pitchFamily="2" charset="-122"/>
                </a:endParaRPr>
              </a:p>
            </p:txBody>
          </p:sp>
          <p:sp>
            <p:nvSpPr>
              <p:cNvPr id="53" name="Line 17"/>
              <p:cNvSpPr>
                <a:spLocks noChangeShapeType="1"/>
              </p:cNvSpPr>
              <p:nvPr/>
            </p:nvSpPr>
            <p:spPr bwMode="auto">
              <a:xfrm>
                <a:off x="1943" y="863"/>
                <a:ext cx="0" cy="279"/>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1500">
                  <a:latin typeface="方正正大黑简体" panose="02000000000000000000" pitchFamily="2" charset="-122"/>
                  <a:ea typeface="方正正大黑简体" panose="02000000000000000000" pitchFamily="2" charset="-122"/>
                </a:endParaRPr>
              </a:p>
            </p:txBody>
          </p:sp>
          <p:sp>
            <p:nvSpPr>
              <p:cNvPr id="55" name="Line 18"/>
              <p:cNvSpPr>
                <a:spLocks noChangeShapeType="1"/>
              </p:cNvSpPr>
              <p:nvPr/>
            </p:nvSpPr>
            <p:spPr bwMode="auto">
              <a:xfrm>
                <a:off x="1943" y="1427"/>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1500">
                  <a:latin typeface="方正正大黑简体" panose="02000000000000000000" pitchFamily="2" charset="-122"/>
                  <a:ea typeface="方正正大黑简体" panose="02000000000000000000" pitchFamily="2" charset="-122"/>
                </a:endParaRPr>
              </a:p>
            </p:txBody>
          </p:sp>
          <p:sp>
            <p:nvSpPr>
              <p:cNvPr id="56" name="Line 19"/>
              <p:cNvSpPr>
                <a:spLocks noChangeShapeType="1"/>
              </p:cNvSpPr>
              <p:nvPr/>
            </p:nvSpPr>
            <p:spPr bwMode="auto">
              <a:xfrm>
                <a:off x="3186" y="863"/>
                <a:ext cx="0" cy="83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1500">
                  <a:latin typeface="方正正大黑简体" panose="02000000000000000000" pitchFamily="2" charset="-122"/>
                  <a:ea typeface="方正正大黑简体" panose="02000000000000000000" pitchFamily="2" charset="-122"/>
                </a:endParaRPr>
              </a:p>
            </p:txBody>
          </p:sp>
          <p:sp>
            <p:nvSpPr>
              <p:cNvPr id="57" name="Line 20"/>
              <p:cNvSpPr>
                <a:spLocks noChangeShapeType="1"/>
              </p:cNvSpPr>
              <p:nvPr/>
            </p:nvSpPr>
            <p:spPr bwMode="auto">
              <a:xfrm flipV="1">
                <a:off x="4428" y="2254"/>
                <a:ext cx="0" cy="27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1500">
                  <a:latin typeface="方正正大黑简体" panose="02000000000000000000" pitchFamily="2" charset="-122"/>
                  <a:ea typeface="方正正大黑简体" panose="02000000000000000000" pitchFamily="2" charset="-122"/>
                </a:endParaRPr>
              </a:p>
            </p:txBody>
          </p:sp>
          <p:sp>
            <p:nvSpPr>
              <p:cNvPr id="60" name="Line 21"/>
              <p:cNvSpPr>
                <a:spLocks noChangeShapeType="1"/>
              </p:cNvSpPr>
              <p:nvPr/>
            </p:nvSpPr>
            <p:spPr bwMode="auto">
              <a:xfrm>
                <a:off x="3691" y="1148"/>
                <a:ext cx="0" cy="27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1500">
                  <a:latin typeface="方正正大黑简体" panose="02000000000000000000" pitchFamily="2" charset="-122"/>
                  <a:ea typeface="方正正大黑简体" panose="02000000000000000000" pitchFamily="2" charset="-122"/>
                </a:endParaRPr>
              </a:p>
            </p:txBody>
          </p:sp>
          <p:sp>
            <p:nvSpPr>
              <p:cNvPr id="61" name="Rectangle 22"/>
              <p:cNvSpPr>
                <a:spLocks noChangeArrowheads="1"/>
              </p:cNvSpPr>
              <p:nvPr/>
            </p:nvSpPr>
            <p:spPr bwMode="auto">
              <a:xfrm>
                <a:off x="680" y="619"/>
                <a:ext cx="195"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500" u="none" dirty="0">
                    <a:solidFill>
                      <a:srgbClr val="333399"/>
                    </a:solidFill>
                    <a:latin typeface="方正正大黑简体" panose="02000000000000000000" pitchFamily="2" charset="-122"/>
                    <a:ea typeface="方正正大黑简体" panose="02000000000000000000" pitchFamily="2" charset="-122"/>
                  </a:rPr>
                  <a:t>0</a:t>
                </a:r>
                <a:endParaRPr lang="en-US" altLang="zh-CN" sz="1500" u="none" dirty="0">
                  <a:solidFill>
                    <a:srgbClr val="333399"/>
                  </a:solidFill>
                  <a:latin typeface="方正正大黑简体" panose="02000000000000000000" pitchFamily="2" charset="-122"/>
                  <a:ea typeface="方正正大黑简体" panose="02000000000000000000" pitchFamily="2" charset="-122"/>
                </a:endParaRPr>
              </a:p>
            </p:txBody>
          </p:sp>
          <p:sp>
            <p:nvSpPr>
              <p:cNvPr id="62" name="Rectangle 23"/>
              <p:cNvSpPr>
                <a:spLocks noChangeArrowheads="1"/>
              </p:cNvSpPr>
              <p:nvPr/>
            </p:nvSpPr>
            <p:spPr bwMode="auto">
              <a:xfrm>
                <a:off x="1269" y="619"/>
                <a:ext cx="195"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500" u="none" dirty="0">
                    <a:solidFill>
                      <a:srgbClr val="333399"/>
                    </a:solidFill>
                    <a:latin typeface="方正正大黑简体" panose="02000000000000000000" pitchFamily="2" charset="-122"/>
                    <a:ea typeface="方正正大黑简体" panose="02000000000000000000" pitchFamily="2" charset="-122"/>
                  </a:rPr>
                  <a:t>4</a:t>
                </a:r>
                <a:endParaRPr lang="en-US" altLang="zh-CN" sz="1500" u="none" dirty="0">
                  <a:solidFill>
                    <a:srgbClr val="333399"/>
                  </a:solidFill>
                  <a:latin typeface="方正正大黑简体" panose="02000000000000000000" pitchFamily="2" charset="-122"/>
                  <a:ea typeface="方正正大黑简体" panose="02000000000000000000" pitchFamily="2" charset="-122"/>
                </a:endParaRPr>
              </a:p>
            </p:txBody>
          </p:sp>
          <p:sp>
            <p:nvSpPr>
              <p:cNvPr id="63" name="Rectangle 24"/>
              <p:cNvSpPr>
                <a:spLocks noChangeArrowheads="1"/>
              </p:cNvSpPr>
              <p:nvPr/>
            </p:nvSpPr>
            <p:spPr bwMode="auto">
              <a:xfrm>
                <a:off x="1896" y="619"/>
                <a:ext cx="195"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500" u="none">
                    <a:solidFill>
                      <a:srgbClr val="333399"/>
                    </a:solidFill>
                    <a:latin typeface="方正正大黑简体" panose="02000000000000000000" pitchFamily="2" charset="-122"/>
                    <a:ea typeface="方正正大黑简体" panose="02000000000000000000" pitchFamily="2" charset="-122"/>
                  </a:rPr>
                  <a:t>8</a:t>
                </a:r>
                <a:endParaRPr lang="en-US" altLang="zh-CN" sz="1500" u="none">
                  <a:solidFill>
                    <a:srgbClr val="333399"/>
                  </a:solidFill>
                  <a:latin typeface="方正正大黑简体" panose="02000000000000000000" pitchFamily="2" charset="-122"/>
                  <a:ea typeface="方正正大黑简体" panose="02000000000000000000" pitchFamily="2" charset="-122"/>
                </a:endParaRPr>
              </a:p>
            </p:txBody>
          </p:sp>
          <p:sp>
            <p:nvSpPr>
              <p:cNvPr id="64" name="Rectangle 25"/>
              <p:cNvSpPr>
                <a:spLocks noChangeArrowheads="1"/>
              </p:cNvSpPr>
              <p:nvPr/>
            </p:nvSpPr>
            <p:spPr bwMode="auto">
              <a:xfrm>
                <a:off x="3125" y="619"/>
                <a:ext cx="261"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500" u="none">
                    <a:solidFill>
                      <a:srgbClr val="333399"/>
                    </a:solidFill>
                    <a:latin typeface="方正正大黑简体" panose="02000000000000000000" pitchFamily="2" charset="-122"/>
                    <a:ea typeface="方正正大黑简体" panose="02000000000000000000" pitchFamily="2" charset="-122"/>
                  </a:rPr>
                  <a:t>16</a:t>
                </a:r>
                <a:endParaRPr lang="en-US" altLang="zh-CN" sz="1500" u="none">
                  <a:solidFill>
                    <a:srgbClr val="333399"/>
                  </a:solidFill>
                  <a:latin typeface="方正正大黑简体" panose="02000000000000000000" pitchFamily="2" charset="-122"/>
                  <a:ea typeface="方正正大黑简体" panose="02000000000000000000" pitchFamily="2" charset="-122"/>
                </a:endParaRPr>
              </a:p>
            </p:txBody>
          </p:sp>
          <p:sp>
            <p:nvSpPr>
              <p:cNvPr id="65" name="Rectangle 26"/>
              <p:cNvSpPr>
                <a:spLocks noChangeArrowheads="1"/>
              </p:cNvSpPr>
              <p:nvPr/>
            </p:nvSpPr>
            <p:spPr bwMode="auto">
              <a:xfrm>
                <a:off x="3627" y="619"/>
                <a:ext cx="260"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500" u="none">
                    <a:solidFill>
                      <a:srgbClr val="333399"/>
                    </a:solidFill>
                    <a:latin typeface="方正正大黑简体" panose="02000000000000000000" pitchFamily="2" charset="-122"/>
                    <a:ea typeface="方正正大黑简体" panose="02000000000000000000" pitchFamily="2" charset="-122"/>
                  </a:rPr>
                  <a:t>19</a:t>
                </a:r>
                <a:endParaRPr lang="en-US" altLang="zh-CN" sz="1500" u="none">
                  <a:solidFill>
                    <a:srgbClr val="333399"/>
                  </a:solidFill>
                  <a:latin typeface="方正正大黑简体" panose="02000000000000000000" pitchFamily="2" charset="-122"/>
                  <a:ea typeface="方正正大黑简体" panose="02000000000000000000" pitchFamily="2" charset="-122"/>
                </a:endParaRPr>
              </a:p>
            </p:txBody>
          </p:sp>
          <p:sp>
            <p:nvSpPr>
              <p:cNvPr id="66" name="Rectangle 27"/>
              <p:cNvSpPr>
                <a:spLocks noChangeArrowheads="1"/>
              </p:cNvSpPr>
              <p:nvPr/>
            </p:nvSpPr>
            <p:spPr bwMode="auto">
              <a:xfrm>
                <a:off x="4367" y="619"/>
                <a:ext cx="277"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500" u="none" dirty="0">
                    <a:solidFill>
                      <a:srgbClr val="333399"/>
                    </a:solidFill>
                    <a:latin typeface="方正正大黑简体" panose="02000000000000000000" pitchFamily="2" charset="-122"/>
                    <a:ea typeface="方正正大黑简体" panose="02000000000000000000" pitchFamily="2" charset="-122"/>
                  </a:rPr>
                  <a:t>24</a:t>
                </a:r>
                <a:endParaRPr lang="en-US" altLang="zh-CN" sz="1500" u="none" dirty="0">
                  <a:solidFill>
                    <a:srgbClr val="333399"/>
                  </a:solidFill>
                  <a:latin typeface="方正正大黑简体" panose="02000000000000000000" pitchFamily="2" charset="-122"/>
                  <a:ea typeface="方正正大黑简体" panose="02000000000000000000" pitchFamily="2" charset="-122"/>
                </a:endParaRPr>
              </a:p>
            </p:txBody>
          </p:sp>
          <p:sp>
            <p:nvSpPr>
              <p:cNvPr id="67" name="Rectangle 29"/>
              <p:cNvSpPr>
                <a:spLocks noChangeArrowheads="1"/>
              </p:cNvSpPr>
              <p:nvPr/>
            </p:nvSpPr>
            <p:spPr bwMode="auto">
              <a:xfrm>
                <a:off x="841" y="931"/>
                <a:ext cx="374"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版 本</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p:txBody>
          </p:sp>
          <p:sp>
            <p:nvSpPr>
              <p:cNvPr id="68" name="Rectangle 30"/>
              <p:cNvSpPr>
                <a:spLocks noChangeArrowheads="1"/>
              </p:cNvSpPr>
              <p:nvPr/>
            </p:nvSpPr>
            <p:spPr bwMode="auto">
              <a:xfrm>
                <a:off x="3271" y="1216"/>
                <a:ext cx="341"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标志</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p:txBody>
          </p:sp>
          <p:sp>
            <p:nvSpPr>
              <p:cNvPr id="69" name="Rectangle 31"/>
              <p:cNvSpPr>
                <a:spLocks noChangeArrowheads="1"/>
              </p:cNvSpPr>
              <p:nvPr/>
            </p:nvSpPr>
            <p:spPr bwMode="auto">
              <a:xfrm>
                <a:off x="898" y="1483"/>
                <a:ext cx="670"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a:solidFill>
                      <a:srgbClr val="333399"/>
                    </a:solidFill>
                    <a:latin typeface="方正正大黑简体" panose="02000000000000000000" pitchFamily="2" charset="-122"/>
                    <a:ea typeface="方正正大黑简体" panose="02000000000000000000" pitchFamily="2" charset="-122"/>
                  </a:rPr>
                  <a:t>生 存 时 间</a:t>
                </a:r>
                <a:endParaRPr lang="zh-CN" altLang="en-US" sz="1500" u="none">
                  <a:solidFill>
                    <a:srgbClr val="333399"/>
                  </a:solidFill>
                  <a:latin typeface="方正正大黑简体" panose="02000000000000000000" pitchFamily="2" charset="-122"/>
                  <a:ea typeface="方正正大黑简体" panose="02000000000000000000" pitchFamily="2" charset="-122"/>
                </a:endParaRPr>
              </a:p>
            </p:txBody>
          </p:sp>
          <p:sp>
            <p:nvSpPr>
              <p:cNvPr id="70" name="Rectangle 32"/>
              <p:cNvSpPr>
                <a:spLocks noChangeArrowheads="1"/>
              </p:cNvSpPr>
              <p:nvPr/>
            </p:nvSpPr>
            <p:spPr bwMode="auto">
              <a:xfrm>
                <a:off x="2240" y="1483"/>
                <a:ext cx="472"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a:solidFill>
                      <a:srgbClr val="333399"/>
                    </a:solidFill>
                    <a:latin typeface="方正正大黑简体" panose="02000000000000000000" pitchFamily="2" charset="-122"/>
                    <a:ea typeface="方正正大黑简体" panose="02000000000000000000" pitchFamily="2" charset="-122"/>
                  </a:rPr>
                  <a:t>协    议</a:t>
                </a:r>
                <a:endParaRPr lang="zh-CN" altLang="en-US" sz="1500" u="none">
                  <a:solidFill>
                    <a:srgbClr val="333399"/>
                  </a:solidFill>
                  <a:latin typeface="方正正大黑简体" panose="02000000000000000000" pitchFamily="2" charset="-122"/>
                  <a:ea typeface="方正正大黑简体" panose="02000000000000000000" pitchFamily="2" charset="-122"/>
                </a:endParaRPr>
              </a:p>
            </p:txBody>
          </p:sp>
          <p:sp>
            <p:nvSpPr>
              <p:cNvPr id="71" name="Rectangle 33"/>
              <p:cNvSpPr>
                <a:spLocks noChangeArrowheads="1"/>
              </p:cNvSpPr>
              <p:nvPr/>
            </p:nvSpPr>
            <p:spPr bwMode="auto">
              <a:xfrm>
                <a:off x="1634" y="1211"/>
                <a:ext cx="472"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标    识</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p:txBody>
          </p:sp>
          <p:sp>
            <p:nvSpPr>
              <p:cNvPr id="72" name="Rectangle 34"/>
              <p:cNvSpPr>
                <a:spLocks noChangeArrowheads="1"/>
              </p:cNvSpPr>
              <p:nvPr/>
            </p:nvSpPr>
            <p:spPr bwMode="auto">
              <a:xfrm>
                <a:off x="2186" y="943"/>
                <a:ext cx="670"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服 务 类 型</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p:txBody>
          </p:sp>
          <p:sp>
            <p:nvSpPr>
              <p:cNvPr id="73" name="Rectangle 35"/>
              <p:cNvSpPr>
                <a:spLocks noChangeArrowheads="1"/>
              </p:cNvSpPr>
              <p:nvPr/>
            </p:nvSpPr>
            <p:spPr bwMode="auto">
              <a:xfrm>
                <a:off x="4040" y="935"/>
                <a:ext cx="653"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总   长   度</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p:txBody>
          </p:sp>
          <p:sp>
            <p:nvSpPr>
              <p:cNvPr id="74" name="Rectangle 36"/>
              <p:cNvSpPr>
                <a:spLocks noChangeArrowheads="1"/>
              </p:cNvSpPr>
              <p:nvPr/>
            </p:nvSpPr>
            <p:spPr bwMode="auto">
              <a:xfrm>
                <a:off x="4269" y="1200"/>
                <a:ext cx="71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片   偏   移</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p:txBody>
          </p:sp>
          <p:sp>
            <p:nvSpPr>
              <p:cNvPr id="75" name="Rectangle 37"/>
              <p:cNvSpPr>
                <a:spLocks noChangeArrowheads="1"/>
              </p:cNvSpPr>
              <p:nvPr/>
            </p:nvSpPr>
            <p:spPr bwMode="auto">
              <a:xfrm>
                <a:off x="4726" y="2320"/>
                <a:ext cx="472"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填    充</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p:txBody>
          </p:sp>
          <p:sp>
            <p:nvSpPr>
              <p:cNvPr id="76" name="Rectangle 38"/>
              <p:cNvSpPr>
                <a:spLocks noChangeArrowheads="1"/>
              </p:cNvSpPr>
              <p:nvPr/>
            </p:nvSpPr>
            <p:spPr bwMode="auto">
              <a:xfrm>
                <a:off x="3733" y="1483"/>
                <a:ext cx="1080"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a:solidFill>
                      <a:srgbClr val="333399"/>
                    </a:solidFill>
                    <a:latin typeface="方正正大黑简体" panose="02000000000000000000" pitchFamily="2" charset="-122"/>
                    <a:ea typeface="方正正大黑简体" panose="02000000000000000000" pitchFamily="2" charset="-122"/>
                  </a:rPr>
                  <a:t>首   部   检   验   和</a:t>
                </a:r>
                <a:endParaRPr lang="zh-CN" altLang="en-US" sz="1500" u="none">
                  <a:solidFill>
                    <a:srgbClr val="333399"/>
                  </a:solidFill>
                  <a:latin typeface="方正正大黑简体" panose="02000000000000000000" pitchFamily="2" charset="-122"/>
                  <a:ea typeface="方正正大黑简体" panose="02000000000000000000" pitchFamily="2" charset="-122"/>
                </a:endParaRPr>
              </a:p>
            </p:txBody>
          </p:sp>
          <p:sp>
            <p:nvSpPr>
              <p:cNvPr id="77" name="Rectangle 39"/>
              <p:cNvSpPr>
                <a:spLocks noChangeArrowheads="1"/>
              </p:cNvSpPr>
              <p:nvPr/>
            </p:nvSpPr>
            <p:spPr bwMode="auto">
              <a:xfrm>
                <a:off x="2782" y="1772"/>
                <a:ext cx="653"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源   地   址</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p:txBody>
          </p:sp>
          <p:sp>
            <p:nvSpPr>
              <p:cNvPr id="78" name="Rectangle 40"/>
              <p:cNvSpPr>
                <a:spLocks noChangeArrowheads="1"/>
              </p:cNvSpPr>
              <p:nvPr/>
            </p:nvSpPr>
            <p:spPr bwMode="auto">
              <a:xfrm>
                <a:off x="2621" y="2050"/>
                <a:ext cx="867"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目   的   地   址</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p:txBody>
          </p:sp>
          <p:sp>
            <p:nvSpPr>
              <p:cNvPr id="79" name="Rectangle 41"/>
              <p:cNvSpPr>
                <a:spLocks noChangeArrowheads="1"/>
              </p:cNvSpPr>
              <p:nvPr/>
            </p:nvSpPr>
            <p:spPr bwMode="auto">
              <a:xfrm>
                <a:off x="1404" y="2320"/>
                <a:ext cx="1920"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可   选   字   段  （长   度   可   变）</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p:txBody>
          </p:sp>
          <p:sp>
            <p:nvSpPr>
              <p:cNvPr id="80" name="Rectangle 42"/>
              <p:cNvSpPr>
                <a:spLocks noChangeArrowheads="1"/>
              </p:cNvSpPr>
              <p:nvPr/>
            </p:nvSpPr>
            <p:spPr bwMode="auto">
              <a:xfrm>
                <a:off x="273" y="610"/>
                <a:ext cx="341"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比特</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p:txBody>
          </p:sp>
          <p:sp>
            <p:nvSpPr>
              <p:cNvPr id="81" name="Rectangle 43"/>
              <p:cNvSpPr>
                <a:spLocks noChangeArrowheads="1"/>
              </p:cNvSpPr>
              <p:nvPr/>
            </p:nvSpPr>
            <p:spPr bwMode="auto">
              <a:xfrm>
                <a:off x="1346" y="935"/>
                <a:ext cx="572"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首部长度</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p:txBody>
          </p:sp>
          <p:grpSp>
            <p:nvGrpSpPr>
              <p:cNvPr id="82" name="Group 44"/>
              <p:cNvGrpSpPr/>
              <p:nvPr/>
            </p:nvGrpSpPr>
            <p:grpSpPr bwMode="auto">
              <a:xfrm>
                <a:off x="674" y="2361"/>
                <a:ext cx="83" cy="44"/>
                <a:chOff x="833" y="3024"/>
                <a:chExt cx="78" cy="51"/>
              </a:xfrm>
            </p:grpSpPr>
            <p:sp>
              <p:nvSpPr>
                <p:cNvPr id="93" name="Rectangle 45"/>
                <p:cNvSpPr>
                  <a:spLocks noChangeArrowheads="1"/>
                </p:cNvSpPr>
                <p:nvPr/>
              </p:nvSpPr>
              <p:spPr bwMode="auto">
                <a:xfrm>
                  <a:off x="833" y="3024"/>
                  <a:ext cx="78" cy="5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500">
                    <a:latin typeface="方正正大黑简体" panose="02000000000000000000" pitchFamily="2" charset="-122"/>
                    <a:ea typeface="方正正大黑简体" panose="02000000000000000000" pitchFamily="2" charset="-122"/>
                  </a:endParaRPr>
                </a:p>
              </p:txBody>
            </p:sp>
            <p:sp>
              <p:nvSpPr>
                <p:cNvPr id="94" name="Line 46"/>
                <p:cNvSpPr>
                  <a:spLocks noChangeShapeType="1"/>
                </p:cNvSpPr>
                <p:nvPr/>
              </p:nvSpPr>
              <p:spPr bwMode="auto">
                <a:xfrm>
                  <a:off x="839" y="3030"/>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sz="1500">
                    <a:latin typeface="方正正大黑简体" panose="02000000000000000000" pitchFamily="2" charset="-122"/>
                    <a:ea typeface="方正正大黑简体" panose="02000000000000000000" pitchFamily="2" charset="-122"/>
                  </a:endParaRPr>
                </a:p>
              </p:txBody>
            </p:sp>
            <p:sp>
              <p:nvSpPr>
                <p:cNvPr id="95" name="Line 47"/>
                <p:cNvSpPr>
                  <a:spLocks noChangeShapeType="1"/>
                </p:cNvSpPr>
                <p:nvPr/>
              </p:nvSpPr>
              <p:spPr bwMode="auto">
                <a:xfrm>
                  <a:off x="839" y="3075"/>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sz="1500">
                    <a:latin typeface="方正正大黑简体" panose="02000000000000000000" pitchFamily="2" charset="-122"/>
                    <a:ea typeface="方正正大黑简体" panose="02000000000000000000" pitchFamily="2" charset="-122"/>
                  </a:endParaRPr>
                </a:p>
              </p:txBody>
            </p:sp>
          </p:grpSp>
          <p:grpSp>
            <p:nvGrpSpPr>
              <p:cNvPr id="83" name="Group 48"/>
              <p:cNvGrpSpPr/>
              <p:nvPr/>
            </p:nvGrpSpPr>
            <p:grpSpPr bwMode="auto">
              <a:xfrm>
                <a:off x="5630" y="2367"/>
                <a:ext cx="83" cy="42"/>
                <a:chOff x="5432" y="3030"/>
                <a:chExt cx="78" cy="51"/>
              </a:xfrm>
            </p:grpSpPr>
            <p:sp>
              <p:nvSpPr>
                <p:cNvPr id="90" name="Rectangle 49"/>
                <p:cNvSpPr>
                  <a:spLocks noChangeArrowheads="1"/>
                </p:cNvSpPr>
                <p:nvPr/>
              </p:nvSpPr>
              <p:spPr bwMode="auto">
                <a:xfrm>
                  <a:off x="5432" y="3030"/>
                  <a:ext cx="78" cy="5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500">
                    <a:latin typeface="方正正大黑简体" panose="02000000000000000000" pitchFamily="2" charset="-122"/>
                    <a:ea typeface="方正正大黑简体" panose="02000000000000000000" pitchFamily="2" charset="-122"/>
                  </a:endParaRPr>
                </a:p>
              </p:txBody>
            </p:sp>
            <p:sp>
              <p:nvSpPr>
                <p:cNvPr id="91" name="Line 50"/>
                <p:cNvSpPr>
                  <a:spLocks noChangeShapeType="1"/>
                </p:cNvSpPr>
                <p:nvPr/>
              </p:nvSpPr>
              <p:spPr bwMode="auto">
                <a:xfrm>
                  <a:off x="5438" y="3036"/>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sz="1500">
                    <a:latin typeface="方正正大黑简体" panose="02000000000000000000" pitchFamily="2" charset="-122"/>
                    <a:ea typeface="方正正大黑简体" panose="02000000000000000000" pitchFamily="2" charset="-122"/>
                  </a:endParaRPr>
                </a:p>
              </p:txBody>
            </p:sp>
            <p:sp>
              <p:nvSpPr>
                <p:cNvPr id="92" name="Line 51"/>
                <p:cNvSpPr>
                  <a:spLocks noChangeShapeType="1"/>
                </p:cNvSpPr>
                <p:nvPr/>
              </p:nvSpPr>
              <p:spPr bwMode="auto">
                <a:xfrm>
                  <a:off x="5438" y="3081"/>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sz="1500">
                    <a:latin typeface="方正正大黑简体" panose="02000000000000000000" pitchFamily="2" charset="-122"/>
                    <a:ea typeface="方正正大黑简体" panose="02000000000000000000" pitchFamily="2" charset="-122"/>
                  </a:endParaRPr>
                </a:p>
              </p:txBody>
            </p:sp>
          </p:grpSp>
          <p:sp>
            <p:nvSpPr>
              <p:cNvPr id="84" name="Rectangle 72"/>
              <p:cNvSpPr>
                <a:spLocks noChangeArrowheads="1"/>
              </p:cNvSpPr>
              <p:nvPr/>
            </p:nvSpPr>
            <p:spPr bwMode="auto">
              <a:xfrm>
                <a:off x="2408" y="2570"/>
                <a:ext cx="1832"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数       据       部       分</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p:txBody>
          </p:sp>
          <p:grpSp>
            <p:nvGrpSpPr>
              <p:cNvPr id="85" name="Group 79"/>
              <p:cNvGrpSpPr/>
              <p:nvPr/>
            </p:nvGrpSpPr>
            <p:grpSpPr bwMode="auto">
              <a:xfrm>
                <a:off x="-87" y="936"/>
                <a:ext cx="225" cy="1678"/>
                <a:chOff x="-87" y="936"/>
                <a:chExt cx="225" cy="1678"/>
              </a:xfrm>
            </p:grpSpPr>
            <p:sp>
              <p:nvSpPr>
                <p:cNvPr id="88" name="Line 80"/>
                <p:cNvSpPr>
                  <a:spLocks noChangeShapeType="1"/>
                </p:cNvSpPr>
                <p:nvPr/>
              </p:nvSpPr>
              <p:spPr bwMode="auto">
                <a:xfrm>
                  <a:off x="64" y="936"/>
                  <a:ext cx="0" cy="1678"/>
                </a:xfrm>
                <a:prstGeom prst="line">
                  <a:avLst/>
                </a:prstGeom>
                <a:noFill/>
                <a:ln w="28575">
                  <a:solidFill>
                    <a:schemeClr val="tx2"/>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sz="1500">
                    <a:latin typeface="方正正大黑简体" panose="02000000000000000000" pitchFamily="2" charset="-122"/>
                    <a:ea typeface="方正正大黑简体" panose="02000000000000000000" pitchFamily="2" charset="-122"/>
                  </a:endParaRPr>
                </a:p>
              </p:txBody>
            </p:sp>
            <p:sp>
              <p:nvSpPr>
                <p:cNvPr id="89" name="Rectangle 81"/>
                <p:cNvSpPr>
                  <a:spLocks noChangeArrowheads="1"/>
                </p:cNvSpPr>
                <p:nvPr/>
              </p:nvSpPr>
              <p:spPr bwMode="auto">
                <a:xfrm>
                  <a:off x="-87" y="1389"/>
                  <a:ext cx="225" cy="41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首</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部</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p:txBody>
            </p:sp>
          </p:grpSp>
          <p:sp>
            <p:nvSpPr>
              <p:cNvPr id="86" name="Rectangle 83"/>
              <p:cNvSpPr>
                <a:spLocks noChangeArrowheads="1"/>
              </p:cNvSpPr>
              <p:nvPr/>
            </p:nvSpPr>
            <p:spPr bwMode="auto">
              <a:xfrm>
                <a:off x="703" y="845"/>
                <a:ext cx="4974" cy="1678"/>
              </a:xfrm>
              <a:prstGeom prst="rect">
                <a:avLst/>
              </a:prstGeom>
              <a:noFill/>
              <a:ln w="57150">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500">
                  <a:latin typeface="方正正大黑简体" panose="02000000000000000000" pitchFamily="2" charset="-122"/>
                  <a:ea typeface="方正正大黑简体" panose="02000000000000000000" pitchFamily="2" charset="-122"/>
                </a:endParaRPr>
              </a:p>
            </p:txBody>
          </p:sp>
          <p:sp>
            <p:nvSpPr>
              <p:cNvPr id="87" name="AutoShape 85"/>
              <p:cNvSpPr/>
              <p:nvPr/>
            </p:nvSpPr>
            <p:spPr bwMode="auto">
              <a:xfrm>
                <a:off x="493" y="890"/>
                <a:ext cx="162" cy="1361"/>
              </a:xfrm>
              <a:prstGeom prst="leftBrace">
                <a:avLst>
                  <a:gd name="adj1" fmla="val 107956"/>
                  <a:gd name="adj2" fmla="val 50000"/>
                </a:avLst>
              </a:prstGeom>
              <a:noFill/>
              <a:ln w="28575">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500">
                  <a:latin typeface="方正正大黑简体" panose="02000000000000000000" pitchFamily="2" charset="-122"/>
                  <a:ea typeface="方正正大黑简体" panose="02000000000000000000" pitchFamily="2" charset="-122"/>
                </a:endParaRPr>
              </a:p>
            </p:txBody>
          </p:sp>
        </p:grpSp>
        <p:sp>
          <p:nvSpPr>
            <p:cNvPr id="41" name="Rectangle 27"/>
            <p:cNvSpPr>
              <a:spLocks noChangeArrowheads="1"/>
            </p:cNvSpPr>
            <p:nvPr/>
          </p:nvSpPr>
          <p:spPr bwMode="auto">
            <a:xfrm>
              <a:off x="10322169" y="1475261"/>
              <a:ext cx="436018"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500" dirty="0">
                  <a:solidFill>
                    <a:srgbClr val="333399"/>
                  </a:solidFill>
                  <a:latin typeface="方正正大黑简体" panose="02000000000000000000" pitchFamily="2" charset="-122"/>
                  <a:ea typeface="方正正大黑简体" panose="02000000000000000000" pitchFamily="2" charset="-122"/>
                </a:rPr>
                <a:t>31</a:t>
              </a:r>
              <a:endParaRPr lang="en-US" altLang="zh-CN" sz="1500" dirty="0">
                <a:solidFill>
                  <a:srgbClr val="333399"/>
                </a:solidFill>
                <a:latin typeface="方正正大黑简体" panose="02000000000000000000" pitchFamily="2" charset="-122"/>
                <a:ea typeface="方正正大黑简体" panose="02000000000000000000" pitchFamily="2" charset="-122"/>
              </a:endParaRPr>
            </a:p>
          </p:txBody>
        </p:sp>
      </p:grpSp>
      <p:sp>
        <p:nvSpPr>
          <p:cNvPr id="98" name="Line 4"/>
          <p:cNvSpPr>
            <a:spLocks noChangeShapeType="1"/>
          </p:cNvSpPr>
          <p:nvPr/>
        </p:nvSpPr>
        <p:spPr bwMode="auto">
          <a:xfrm>
            <a:off x="4287329" y="5785548"/>
            <a:ext cx="5419725" cy="0"/>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99" name="AutoShape 5"/>
          <p:cNvSpPr>
            <a:spLocks noChangeArrowheads="1"/>
          </p:cNvSpPr>
          <p:nvPr/>
        </p:nvSpPr>
        <p:spPr bwMode="auto">
          <a:xfrm>
            <a:off x="3439604" y="5172773"/>
            <a:ext cx="822325" cy="192088"/>
          </a:xfrm>
          <a:prstGeom prst="leftArrow">
            <a:avLst>
              <a:gd name="adj1" fmla="val 50000"/>
              <a:gd name="adj2" fmla="val 107005"/>
            </a:avLst>
          </a:prstGeom>
          <a:gradFill rotWithShape="0">
            <a:gsLst>
              <a:gs pos="0">
                <a:srgbClr val="939393"/>
              </a:gs>
              <a:gs pos="100000">
                <a:srgbClr val="DDDDDD"/>
              </a:gs>
            </a:gsLst>
            <a:lin ang="0" scaled="1"/>
          </a:gradFill>
          <a:ln w="12700">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100" name="Rectangle 8"/>
          <p:cNvSpPr>
            <a:spLocks noChangeArrowheads="1"/>
          </p:cNvSpPr>
          <p:nvPr/>
        </p:nvSpPr>
        <p:spPr bwMode="auto">
          <a:xfrm>
            <a:off x="4257166" y="5094986"/>
            <a:ext cx="1439863" cy="449263"/>
          </a:xfrm>
          <a:prstGeom prst="rect">
            <a:avLst/>
          </a:prstGeom>
          <a:solidFill>
            <a:srgbClr val="CCECFF"/>
          </a:solidFill>
          <a:ln w="12700">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105" name="Rectangle 74"/>
          <p:cNvSpPr>
            <a:spLocks noChangeArrowheads="1"/>
          </p:cNvSpPr>
          <p:nvPr/>
        </p:nvSpPr>
        <p:spPr bwMode="auto">
          <a:xfrm>
            <a:off x="5697029" y="5094986"/>
            <a:ext cx="3983038" cy="449263"/>
          </a:xfrm>
          <a:prstGeom prst="rect">
            <a:avLst/>
          </a:prstGeom>
          <a:solidFill>
            <a:srgbClr val="FFFF99"/>
          </a:solidFill>
          <a:ln w="12700">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106" name="Rectangle 75"/>
          <p:cNvSpPr>
            <a:spLocks noChangeArrowheads="1"/>
          </p:cNvSpPr>
          <p:nvPr/>
        </p:nvSpPr>
        <p:spPr bwMode="auto">
          <a:xfrm>
            <a:off x="6266941" y="5166238"/>
            <a:ext cx="3095625"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dirty="0">
                <a:solidFill>
                  <a:srgbClr val="333399"/>
                </a:solidFill>
                <a:latin typeface="方正正大黑简体" panose="02000000000000000000" pitchFamily="2" charset="-122"/>
                <a:ea typeface="方正正大黑简体" panose="02000000000000000000" pitchFamily="2" charset="-122"/>
              </a:rPr>
              <a:t>数       据       部       分</a:t>
            </a:r>
            <a:endParaRPr lang="zh-CN" altLang="en-US" sz="1500" dirty="0">
              <a:solidFill>
                <a:srgbClr val="333399"/>
              </a:solidFill>
              <a:latin typeface="方正正大黑简体" panose="02000000000000000000" pitchFamily="2" charset="-122"/>
              <a:ea typeface="方正正大黑简体" panose="02000000000000000000" pitchFamily="2" charset="-122"/>
            </a:endParaRPr>
          </a:p>
        </p:txBody>
      </p:sp>
      <p:sp>
        <p:nvSpPr>
          <p:cNvPr id="107" name="Rectangle 76"/>
          <p:cNvSpPr>
            <a:spLocks noChangeArrowheads="1"/>
          </p:cNvSpPr>
          <p:nvPr/>
        </p:nvSpPr>
        <p:spPr bwMode="auto">
          <a:xfrm>
            <a:off x="4473066" y="5166238"/>
            <a:ext cx="730970"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dirty="0">
                <a:solidFill>
                  <a:srgbClr val="333399"/>
                </a:solidFill>
                <a:latin typeface="方正正大黑简体" panose="02000000000000000000" pitchFamily="2" charset="-122"/>
                <a:ea typeface="方正正大黑简体" panose="02000000000000000000" pitchFamily="2" charset="-122"/>
              </a:rPr>
              <a:t>首   部</a:t>
            </a:r>
            <a:endParaRPr lang="zh-CN" altLang="en-US" sz="1500" dirty="0">
              <a:solidFill>
                <a:srgbClr val="333399"/>
              </a:solidFill>
              <a:latin typeface="方正正大黑简体" panose="02000000000000000000" pitchFamily="2" charset="-122"/>
              <a:ea typeface="方正正大黑简体" panose="02000000000000000000" pitchFamily="2" charset="-122"/>
            </a:endParaRPr>
          </a:p>
        </p:txBody>
      </p:sp>
      <p:sp>
        <p:nvSpPr>
          <p:cNvPr id="108" name="Rectangle 77"/>
          <p:cNvSpPr>
            <a:spLocks noChangeArrowheads="1"/>
          </p:cNvSpPr>
          <p:nvPr/>
        </p:nvSpPr>
        <p:spPr bwMode="auto">
          <a:xfrm>
            <a:off x="2814129" y="5117026"/>
            <a:ext cx="567464"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dirty="0">
                <a:solidFill>
                  <a:srgbClr val="333399"/>
                </a:solidFill>
                <a:latin typeface="方正正大黑简体" panose="02000000000000000000" pitchFamily="2" charset="-122"/>
                <a:ea typeface="方正正大黑简体" panose="02000000000000000000" pitchFamily="2" charset="-122"/>
              </a:rPr>
              <a:t>传送</a:t>
            </a:r>
            <a:endParaRPr lang="zh-CN" altLang="en-US" sz="1500" dirty="0">
              <a:solidFill>
                <a:srgbClr val="333399"/>
              </a:solidFill>
              <a:latin typeface="方正正大黑简体" panose="02000000000000000000" pitchFamily="2" charset="-122"/>
              <a:ea typeface="方正正大黑简体" panose="02000000000000000000" pitchFamily="2" charset="-122"/>
            </a:endParaRPr>
          </a:p>
        </p:txBody>
      </p:sp>
      <p:sp>
        <p:nvSpPr>
          <p:cNvPr id="109" name="Rectangle 78"/>
          <p:cNvSpPr>
            <a:spLocks noChangeArrowheads="1"/>
          </p:cNvSpPr>
          <p:nvPr/>
        </p:nvSpPr>
        <p:spPr bwMode="auto">
          <a:xfrm>
            <a:off x="6268529" y="5616621"/>
            <a:ext cx="1025923" cy="32060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500" dirty="0">
                <a:solidFill>
                  <a:srgbClr val="333399"/>
                </a:solidFill>
                <a:latin typeface="方正正大黑简体" panose="02000000000000000000" pitchFamily="2" charset="-122"/>
                <a:ea typeface="方正正大黑简体" panose="02000000000000000000" pitchFamily="2" charset="-122"/>
              </a:rPr>
              <a:t>IP </a:t>
            </a:r>
            <a:r>
              <a:rPr lang="zh-CN" altLang="en-US" sz="1500" dirty="0">
                <a:solidFill>
                  <a:srgbClr val="333399"/>
                </a:solidFill>
                <a:latin typeface="方正正大黑简体" panose="02000000000000000000" pitchFamily="2" charset="-122"/>
                <a:ea typeface="方正正大黑简体" panose="02000000000000000000" pitchFamily="2" charset="-122"/>
              </a:rPr>
              <a:t>数据报</a:t>
            </a:r>
            <a:endParaRPr lang="zh-CN" altLang="en-US" sz="1500" dirty="0">
              <a:solidFill>
                <a:srgbClr val="333399"/>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1000"/>
                                        <p:tgtEl>
                                          <p:spTgt spid="39"/>
                                        </p:tgtEl>
                                      </p:cBhvr>
                                    </p:animEffect>
                                    <p:anim calcmode="lin" valueType="num">
                                      <p:cBhvr>
                                        <p:cTn id="15" dur="1000" fill="hold"/>
                                        <p:tgtEl>
                                          <p:spTgt spid="39"/>
                                        </p:tgtEl>
                                        <p:attrNameLst>
                                          <p:attrName>ppt_x</p:attrName>
                                        </p:attrNameLst>
                                      </p:cBhvr>
                                      <p:tavLst>
                                        <p:tav tm="0">
                                          <p:val>
                                            <p:strVal val="#ppt_x"/>
                                          </p:val>
                                        </p:tav>
                                        <p:tav tm="100000">
                                          <p:val>
                                            <p:strVal val="#ppt_x"/>
                                          </p:val>
                                        </p:tav>
                                      </p:tavLst>
                                    </p:anim>
                                    <p:anim calcmode="lin" valueType="num">
                                      <p:cBhvr>
                                        <p:cTn id="16" dur="1000" fill="hold"/>
                                        <p:tgtEl>
                                          <p:spTgt spid="3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1000"/>
                                        <p:tgtEl>
                                          <p:spTgt spid="98"/>
                                        </p:tgtEl>
                                      </p:cBhvr>
                                    </p:animEffect>
                                    <p:anim calcmode="lin" valueType="num">
                                      <p:cBhvr>
                                        <p:cTn id="20" dur="1000" fill="hold"/>
                                        <p:tgtEl>
                                          <p:spTgt spid="98"/>
                                        </p:tgtEl>
                                        <p:attrNameLst>
                                          <p:attrName>ppt_x</p:attrName>
                                        </p:attrNameLst>
                                      </p:cBhvr>
                                      <p:tavLst>
                                        <p:tav tm="0">
                                          <p:val>
                                            <p:strVal val="#ppt_x"/>
                                          </p:val>
                                        </p:tav>
                                        <p:tav tm="100000">
                                          <p:val>
                                            <p:strVal val="#ppt_x"/>
                                          </p:val>
                                        </p:tav>
                                      </p:tavLst>
                                    </p:anim>
                                    <p:anim calcmode="lin" valueType="num">
                                      <p:cBhvr>
                                        <p:cTn id="21" dur="1000" fill="hold"/>
                                        <p:tgtEl>
                                          <p:spTgt spid="9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9"/>
                                        </p:tgtEl>
                                        <p:attrNameLst>
                                          <p:attrName>style.visibility</p:attrName>
                                        </p:attrNameLst>
                                      </p:cBhvr>
                                      <p:to>
                                        <p:strVal val="visible"/>
                                      </p:to>
                                    </p:set>
                                    <p:animEffect transition="in" filter="fade">
                                      <p:cBhvr>
                                        <p:cTn id="24" dur="1000"/>
                                        <p:tgtEl>
                                          <p:spTgt spid="99"/>
                                        </p:tgtEl>
                                      </p:cBhvr>
                                    </p:animEffect>
                                    <p:anim calcmode="lin" valueType="num">
                                      <p:cBhvr>
                                        <p:cTn id="25" dur="1000" fill="hold"/>
                                        <p:tgtEl>
                                          <p:spTgt spid="99"/>
                                        </p:tgtEl>
                                        <p:attrNameLst>
                                          <p:attrName>ppt_x</p:attrName>
                                        </p:attrNameLst>
                                      </p:cBhvr>
                                      <p:tavLst>
                                        <p:tav tm="0">
                                          <p:val>
                                            <p:strVal val="#ppt_x"/>
                                          </p:val>
                                        </p:tav>
                                        <p:tav tm="100000">
                                          <p:val>
                                            <p:strVal val="#ppt_x"/>
                                          </p:val>
                                        </p:tav>
                                      </p:tavLst>
                                    </p:anim>
                                    <p:anim calcmode="lin" valueType="num">
                                      <p:cBhvr>
                                        <p:cTn id="26" dur="1000" fill="hold"/>
                                        <p:tgtEl>
                                          <p:spTgt spid="9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0"/>
                                        </p:tgtEl>
                                        <p:attrNameLst>
                                          <p:attrName>style.visibility</p:attrName>
                                        </p:attrNameLst>
                                      </p:cBhvr>
                                      <p:to>
                                        <p:strVal val="visible"/>
                                      </p:to>
                                    </p:set>
                                    <p:animEffect transition="in" filter="fade">
                                      <p:cBhvr>
                                        <p:cTn id="29" dur="1000"/>
                                        <p:tgtEl>
                                          <p:spTgt spid="100"/>
                                        </p:tgtEl>
                                      </p:cBhvr>
                                    </p:animEffect>
                                    <p:anim calcmode="lin" valueType="num">
                                      <p:cBhvr>
                                        <p:cTn id="30" dur="1000" fill="hold"/>
                                        <p:tgtEl>
                                          <p:spTgt spid="100"/>
                                        </p:tgtEl>
                                        <p:attrNameLst>
                                          <p:attrName>ppt_x</p:attrName>
                                        </p:attrNameLst>
                                      </p:cBhvr>
                                      <p:tavLst>
                                        <p:tav tm="0">
                                          <p:val>
                                            <p:strVal val="#ppt_x"/>
                                          </p:val>
                                        </p:tav>
                                        <p:tav tm="100000">
                                          <p:val>
                                            <p:strVal val="#ppt_x"/>
                                          </p:val>
                                        </p:tav>
                                      </p:tavLst>
                                    </p:anim>
                                    <p:anim calcmode="lin" valueType="num">
                                      <p:cBhvr>
                                        <p:cTn id="31" dur="1000" fill="hold"/>
                                        <p:tgtEl>
                                          <p:spTgt spid="10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fade">
                                      <p:cBhvr>
                                        <p:cTn id="34" dur="1000"/>
                                        <p:tgtEl>
                                          <p:spTgt spid="105"/>
                                        </p:tgtEl>
                                      </p:cBhvr>
                                    </p:animEffect>
                                    <p:anim calcmode="lin" valueType="num">
                                      <p:cBhvr>
                                        <p:cTn id="35" dur="1000" fill="hold"/>
                                        <p:tgtEl>
                                          <p:spTgt spid="105"/>
                                        </p:tgtEl>
                                        <p:attrNameLst>
                                          <p:attrName>ppt_x</p:attrName>
                                        </p:attrNameLst>
                                      </p:cBhvr>
                                      <p:tavLst>
                                        <p:tav tm="0">
                                          <p:val>
                                            <p:strVal val="#ppt_x"/>
                                          </p:val>
                                        </p:tav>
                                        <p:tav tm="100000">
                                          <p:val>
                                            <p:strVal val="#ppt_x"/>
                                          </p:val>
                                        </p:tav>
                                      </p:tavLst>
                                    </p:anim>
                                    <p:anim calcmode="lin" valueType="num">
                                      <p:cBhvr>
                                        <p:cTn id="36" dur="1000" fill="hold"/>
                                        <p:tgtEl>
                                          <p:spTgt spid="10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fade">
                                      <p:cBhvr>
                                        <p:cTn id="39" dur="1000"/>
                                        <p:tgtEl>
                                          <p:spTgt spid="106"/>
                                        </p:tgtEl>
                                      </p:cBhvr>
                                    </p:animEffect>
                                    <p:anim calcmode="lin" valueType="num">
                                      <p:cBhvr>
                                        <p:cTn id="40" dur="1000" fill="hold"/>
                                        <p:tgtEl>
                                          <p:spTgt spid="106"/>
                                        </p:tgtEl>
                                        <p:attrNameLst>
                                          <p:attrName>ppt_x</p:attrName>
                                        </p:attrNameLst>
                                      </p:cBhvr>
                                      <p:tavLst>
                                        <p:tav tm="0">
                                          <p:val>
                                            <p:strVal val="#ppt_x"/>
                                          </p:val>
                                        </p:tav>
                                        <p:tav tm="100000">
                                          <p:val>
                                            <p:strVal val="#ppt_x"/>
                                          </p:val>
                                        </p:tav>
                                      </p:tavLst>
                                    </p:anim>
                                    <p:anim calcmode="lin" valueType="num">
                                      <p:cBhvr>
                                        <p:cTn id="41" dur="1000" fill="hold"/>
                                        <p:tgtEl>
                                          <p:spTgt spid="10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07"/>
                                        </p:tgtEl>
                                        <p:attrNameLst>
                                          <p:attrName>style.visibility</p:attrName>
                                        </p:attrNameLst>
                                      </p:cBhvr>
                                      <p:to>
                                        <p:strVal val="visible"/>
                                      </p:to>
                                    </p:set>
                                    <p:animEffect transition="in" filter="fade">
                                      <p:cBhvr>
                                        <p:cTn id="44" dur="1000"/>
                                        <p:tgtEl>
                                          <p:spTgt spid="107"/>
                                        </p:tgtEl>
                                      </p:cBhvr>
                                    </p:animEffect>
                                    <p:anim calcmode="lin" valueType="num">
                                      <p:cBhvr>
                                        <p:cTn id="45" dur="1000" fill="hold"/>
                                        <p:tgtEl>
                                          <p:spTgt spid="107"/>
                                        </p:tgtEl>
                                        <p:attrNameLst>
                                          <p:attrName>ppt_x</p:attrName>
                                        </p:attrNameLst>
                                      </p:cBhvr>
                                      <p:tavLst>
                                        <p:tav tm="0">
                                          <p:val>
                                            <p:strVal val="#ppt_x"/>
                                          </p:val>
                                        </p:tav>
                                        <p:tav tm="100000">
                                          <p:val>
                                            <p:strVal val="#ppt_x"/>
                                          </p:val>
                                        </p:tav>
                                      </p:tavLst>
                                    </p:anim>
                                    <p:anim calcmode="lin" valueType="num">
                                      <p:cBhvr>
                                        <p:cTn id="46" dur="1000" fill="hold"/>
                                        <p:tgtEl>
                                          <p:spTgt spid="107"/>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08"/>
                                        </p:tgtEl>
                                        <p:attrNameLst>
                                          <p:attrName>style.visibility</p:attrName>
                                        </p:attrNameLst>
                                      </p:cBhvr>
                                      <p:to>
                                        <p:strVal val="visible"/>
                                      </p:to>
                                    </p:set>
                                    <p:animEffect transition="in" filter="fade">
                                      <p:cBhvr>
                                        <p:cTn id="49" dur="1000"/>
                                        <p:tgtEl>
                                          <p:spTgt spid="108"/>
                                        </p:tgtEl>
                                      </p:cBhvr>
                                    </p:animEffect>
                                    <p:anim calcmode="lin" valueType="num">
                                      <p:cBhvr>
                                        <p:cTn id="50" dur="1000" fill="hold"/>
                                        <p:tgtEl>
                                          <p:spTgt spid="108"/>
                                        </p:tgtEl>
                                        <p:attrNameLst>
                                          <p:attrName>ppt_x</p:attrName>
                                        </p:attrNameLst>
                                      </p:cBhvr>
                                      <p:tavLst>
                                        <p:tav tm="0">
                                          <p:val>
                                            <p:strVal val="#ppt_x"/>
                                          </p:val>
                                        </p:tav>
                                        <p:tav tm="100000">
                                          <p:val>
                                            <p:strVal val="#ppt_x"/>
                                          </p:val>
                                        </p:tav>
                                      </p:tavLst>
                                    </p:anim>
                                    <p:anim calcmode="lin" valueType="num">
                                      <p:cBhvr>
                                        <p:cTn id="51" dur="1000" fill="hold"/>
                                        <p:tgtEl>
                                          <p:spTgt spid="10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09"/>
                                        </p:tgtEl>
                                        <p:attrNameLst>
                                          <p:attrName>style.visibility</p:attrName>
                                        </p:attrNameLst>
                                      </p:cBhvr>
                                      <p:to>
                                        <p:strVal val="visible"/>
                                      </p:to>
                                    </p:set>
                                    <p:animEffect transition="in" filter="fade">
                                      <p:cBhvr>
                                        <p:cTn id="54" dur="1000"/>
                                        <p:tgtEl>
                                          <p:spTgt spid="109"/>
                                        </p:tgtEl>
                                      </p:cBhvr>
                                    </p:animEffect>
                                    <p:anim calcmode="lin" valueType="num">
                                      <p:cBhvr>
                                        <p:cTn id="55" dur="1000" fill="hold"/>
                                        <p:tgtEl>
                                          <p:spTgt spid="109"/>
                                        </p:tgtEl>
                                        <p:attrNameLst>
                                          <p:attrName>ppt_x</p:attrName>
                                        </p:attrNameLst>
                                      </p:cBhvr>
                                      <p:tavLst>
                                        <p:tav tm="0">
                                          <p:val>
                                            <p:strVal val="#ppt_x"/>
                                          </p:val>
                                        </p:tav>
                                        <p:tav tm="100000">
                                          <p:val>
                                            <p:strVal val="#ppt_x"/>
                                          </p:val>
                                        </p:tav>
                                      </p:tavLst>
                                    </p:anim>
                                    <p:anim calcmode="lin" valueType="num">
                                      <p:cBhvr>
                                        <p:cTn id="56"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8" grpId="0" animBg="1"/>
      <p:bldP spid="99" grpId="0" animBg="1"/>
      <p:bldP spid="100" grpId="0" animBg="1"/>
      <p:bldP spid="105" grpId="0" animBg="1"/>
      <p:bldP spid="106" grpId="0"/>
      <p:bldP spid="107" grpId="0"/>
      <p:bldP spid="108" grpId="0"/>
      <p:bldP spid="10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5172668" y="653569"/>
            <a:ext cx="1846659"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路由协议</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7" name="文本框 26"/>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路由协议是一种在因特网上动态寻找恰当路径的机制。</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graphicFrame>
        <p:nvGraphicFramePr>
          <p:cNvPr id="17" name="Object 9"/>
          <p:cNvGraphicFramePr/>
          <p:nvPr/>
        </p:nvGraphicFramePr>
        <p:xfrm>
          <a:off x="2616200" y="2462742"/>
          <a:ext cx="7048499" cy="3277657"/>
        </p:xfrm>
        <a:graphic>
          <a:graphicData uri="http://schemas.openxmlformats.org/presentationml/2006/ole">
            <mc:AlternateContent xmlns:mc="http://schemas.openxmlformats.org/markup-compatibility/2006">
              <mc:Choice xmlns:v="urn:schemas-microsoft-com:vml" Requires="v">
                <p:oleObj spid="_x0000_s4118" name="" r:id="rId3" imgW="4457700" imgH="1962150" progId="PBrush">
                  <p:embed/>
                </p:oleObj>
              </mc:Choice>
              <mc:Fallback>
                <p:oleObj name="" r:id="rId3" imgW="4457700" imgH="1962150" progId="PBrush">
                  <p:embed/>
                  <p:pic>
                    <p:nvPicPr>
                      <p:cNvPr id="0" name="Object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6200" y="2462742"/>
                        <a:ext cx="7048499" cy="3277657"/>
                      </a:xfrm>
                      <a:prstGeom prst="rect">
                        <a:avLst/>
                      </a:prstGeom>
                      <a:noFill/>
                      <a:ln>
                        <a:noFill/>
                      </a:ln>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4456125" y="653569"/>
            <a:ext cx="3279745"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路由的安全性</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7" name="文本框 26"/>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采用“</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IP </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源路由选项”选项。</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8" name="PA-矩形 4"/>
          <p:cNvSpPr>
            <a:spLocks noChangeArrowheads="1"/>
          </p:cNvSpPr>
          <p:nvPr>
            <p:custDataLst>
              <p:tags r:id="rId3"/>
            </p:custDataLst>
          </p:nvPr>
        </p:nvSpPr>
        <p:spPr bwMode="auto">
          <a:xfrm>
            <a:off x="1491464" y="2196339"/>
            <a:ext cx="9495064"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发起方能够指定一条到达目标主机的明确的路由，以覆盖正常的路由选择进程，这意味着攻击者可以通过控制路由而假冒任何主机以骗取信任。</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对抗</a:t>
            </a:r>
            <a:r>
              <a:rPr lang="zh-CN" altLang="en-US" sz="2400" dirty="0">
                <a:solidFill>
                  <a:srgbClr val="FF0000"/>
                </a:solidFill>
                <a:latin typeface="方正正大黑简体" panose="02000000000000000000" pitchFamily="2" charset="-122"/>
                <a:ea typeface="方正正大黑简体" panose="02000000000000000000" pitchFamily="2" charset="-122"/>
              </a:rPr>
              <a:t>源路由欺骗攻击</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的最简单的办法是拒绝接收包含该选项的数据包。许多路由器都具备这种功能。 </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7"/>
                                        </p:tgtEl>
                                        <p:attrNameLst>
                                          <p:attrName>style.visibility</p:attrName>
                                        </p:attrNameLst>
                                      </p:cBhvr>
                                      <p:to>
                                        <p:strVal val="visible"/>
                                      </p:to>
                                    </p:set>
                                    <p:anim to="0" calcmode="lin" valueType="num">
                                      <p:cBhvr>
                                        <p:cTn id="13" dur="500" decel="100000" fill="hold">
                                          <p:stCondLst>
                                            <p:cond delay="0"/>
                                          </p:stCondLst>
                                        </p:cTn>
                                        <p:tgtEl>
                                          <p:spTgt spid="27"/>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7"/>
                                        </p:tgtEl>
                                      </p:cBhvr>
                                    </p:animEffect>
                                    <p:animScale>
                                      <p:cBhvr>
                                        <p:cTn id="15" dur="500" decel="100000" fill="hold">
                                          <p:stCondLst>
                                            <p:cond delay="0"/>
                                          </p:stCondLst>
                                        </p:cTn>
                                        <p:tgtEl>
                                          <p:spTgt spid="27"/>
                                        </p:tgtEl>
                                      </p:cBhvr>
                                      <p:by x="100000" y="100000"/>
                                      <p:from x="110000" y="110000"/>
                                      <p:to x="100000" y="100000"/>
                                    </p:animScale>
                                  </p:childTnLst>
                                </p:cTn>
                              </p:par>
                            </p:childTnLst>
                          </p:cTn>
                        </p:par>
                        <p:par>
                          <p:cTn id="16" fill="hold">
                            <p:stCondLst>
                              <p:cond delay="12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8">
                                            <p:txEl>
                                              <p:pRg st="0" end="0"/>
                                            </p:txEl>
                                          </p:spTgt>
                                        </p:tgtEl>
                                        <p:attrNameLst>
                                          <p:attrName>style.visibility</p:attrName>
                                        </p:attrNameLst>
                                      </p:cBhvr>
                                      <p:to>
                                        <p:strVal val="visible"/>
                                      </p:to>
                                    </p:set>
                                    <p:anim to="0" calcmode="lin" valueType="num">
                                      <p:cBhvr>
                                        <p:cTn id="19"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28">
                                            <p:txEl>
                                              <p:pRg st="0" end="0"/>
                                            </p:txEl>
                                          </p:spTgt>
                                        </p:tgtEl>
                                      </p:cBhvr>
                                    </p:animEffect>
                                    <p:animScale>
                                      <p:cBhvr>
                                        <p:cTn id="21" dur="500" decel="100000" fill="hold">
                                          <p:stCondLst>
                                            <p:cond delay="0"/>
                                          </p:stCondLst>
                                        </p:cTn>
                                        <p:tgtEl>
                                          <p:spTgt spid="28">
                                            <p:txEl>
                                              <p:pRg st="0" end="0"/>
                                            </p:txEl>
                                          </p:spTgt>
                                        </p:tgtEl>
                                      </p:cBhvr>
                                      <p:by x="100000" y="100000"/>
                                      <p:from x="110000" y="110000"/>
                                      <p:to x="100000" y="100000"/>
                                    </p:animScale>
                                  </p:childTnLst>
                                </p:cTn>
                              </p:par>
                            </p:childTnLst>
                          </p:cTn>
                        </p:par>
                        <p:par>
                          <p:cTn id="22" fill="hold">
                            <p:stCondLst>
                              <p:cond delay="4800"/>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28">
                                            <p:txEl>
                                              <p:pRg st="1" end="1"/>
                                            </p:txEl>
                                          </p:spTgt>
                                        </p:tgtEl>
                                        <p:attrNameLst>
                                          <p:attrName>style.visibility</p:attrName>
                                        </p:attrNameLst>
                                      </p:cBhvr>
                                      <p:to>
                                        <p:strVal val="visible"/>
                                      </p:to>
                                    </p:set>
                                    <p:anim to="0" calcmode="lin" valueType="num">
                                      <p:cBhvr>
                                        <p:cTn id="25" dur="500" decel="100000" fill="hold">
                                          <p:stCondLst>
                                            <p:cond delay="0"/>
                                          </p:stCondLst>
                                        </p:cTn>
                                        <p:tgtEl>
                                          <p:spTgt spid="28">
                                            <p:txEl>
                                              <p:pRg st="1" end="1"/>
                                            </p:txEl>
                                          </p:spTgt>
                                        </p:tgtEl>
                                        <p:attrNameLst>
                                          <p:attrName>ppt_y</p:attrName>
                                        </p:attrNameLst>
                                      </p:cBhvr>
                                      <p:tavLst>
                                        <p:tav tm="0">
                                          <p:val>
                                            <p:strVal val="ppt_y+0.02"/>
                                          </p:val>
                                        </p:tav>
                                        <p:tav tm="100000">
                                          <p:val>
                                            <p:strVal val="#ppt_y"/>
                                          </p:val>
                                        </p:tav>
                                      </p:tavLst>
                                    </p:anim>
                                    <p:animEffect transition="in" filter="fade">
                                      <p:cBhvr>
                                        <p:cTn id="26" dur="500">
                                          <p:stCondLst>
                                            <p:cond delay="0"/>
                                          </p:stCondLst>
                                        </p:cTn>
                                        <p:tgtEl>
                                          <p:spTgt spid="28">
                                            <p:txEl>
                                              <p:pRg st="1" end="1"/>
                                            </p:txEl>
                                          </p:spTgt>
                                        </p:tgtEl>
                                      </p:cBhvr>
                                    </p:animEffect>
                                    <p:animScale>
                                      <p:cBhvr>
                                        <p:cTn id="27" dur="500" decel="100000" fill="hold">
                                          <p:stCondLst>
                                            <p:cond delay="0"/>
                                          </p:stCondLst>
                                        </p:cTn>
                                        <p:tgtEl>
                                          <p:spTgt spid="28">
                                            <p:txEl>
                                              <p:pRg st="1" end="1"/>
                                            </p:txEl>
                                          </p:spTgt>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7" grpId="0"/>
      <p:bldP spid="28"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4456125" y="653569"/>
            <a:ext cx="3279745"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路由的安全性</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7" name="文本框 26"/>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黑客采用的另外一种途径是“戏弄”路由协议。</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8" name="PA-矩形 4"/>
          <p:cNvSpPr>
            <a:spLocks noChangeArrowheads="1"/>
          </p:cNvSpPr>
          <p:nvPr>
            <p:custDataLst>
              <p:tags r:id="rId3"/>
            </p:custDataLst>
          </p:nvPr>
        </p:nvSpPr>
        <p:spPr bwMode="auto">
          <a:xfrm>
            <a:off x="1491464" y="2196339"/>
            <a:ext cx="9379736"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例如，将伪造的</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RIP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数据包注入网络中非常容易，主机和路由器通常会相信它们。</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6125" y="3599833"/>
            <a:ext cx="3371771" cy="2306085"/>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7"/>
                                        </p:tgtEl>
                                        <p:attrNameLst>
                                          <p:attrName>style.visibility</p:attrName>
                                        </p:attrNameLst>
                                      </p:cBhvr>
                                      <p:to>
                                        <p:strVal val="visible"/>
                                      </p:to>
                                    </p:set>
                                    <p:anim to="0" calcmode="lin" valueType="num">
                                      <p:cBhvr>
                                        <p:cTn id="7" dur="500" decel="100000" fill="hold">
                                          <p:stCondLst>
                                            <p:cond delay="0"/>
                                          </p:stCondLst>
                                        </p:cTn>
                                        <p:tgtEl>
                                          <p:spTgt spid="27"/>
                                        </p:tgtEl>
                                        <p:attrNameLst>
                                          <p:attrName>ppt_y</p:attrName>
                                        </p:attrNameLst>
                                      </p:cBhvr>
                                      <p:tavLst>
                                        <p:tav tm="0">
                                          <p:val>
                                            <p:strVal val="ppt_y+0.02"/>
                                          </p:val>
                                        </p:tav>
                                        <p:tav tm="100000">
                                          <p:val>
                                            <p:strVal val="#ppt_y"/>
                                          </p:val>
                                        </p:tav>
                                      </p:tavLst>
                                    </p:anim>
                                    <p:animEffect transition="in" filter="fade">
                                      <p:cBhvr>
                                        <p:cTn id="8" dur="500">
                                          <p:stCondLst>
                                            <p:cond delay="0"/>
                                          </p:stCondLst>
                                        </p:cTn>
                                        <p:tgtEl>
                                          <p:spTgt spid="27"/>
                                        </p:tgtEl>
                                      </p:cBhvr>
                                    </p:animEffect>
                                    <p:animScale>
                                      <p:cBhvr>
                                        <p:cTn id="9" dur="500" decel="100000" fill="hold">
                                          <p:stCondLst>
                                            <p:cond delay="0"/>
                                          </p:stCondLst>
                                        </p:cTn>
                                        <p:tgtEl>
                                          <p:spTgt spid="27"/>
                                        </p:tgtEl>
                                      </p:cBhvr>
                                      <p:by x="100000" y="100000"/>
                                      <p:from x="110000" y="110000"/>
                                      <p:to x="100000" y="100000"/>
                                    </p:animScale>
                                  </p:childTnLst>
                                </p:cTn>
                              </p:par>
                            </p:childTnLst>
                          </p:cTn>
                        </p:par>
                        <p:par>
                          <p:cTn id="10" fill="hold">
                            <p:stCondLst>
                              <p:cond delay="15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8">
                                            <p:txEl>
                                              <p:pRg st="0" end="0"/>
                                            </p:txEl>
                                          </p:spTgt>
                                        </p:tgtEl>
                                        <p:attrNameLst>
                                          <p:attrName>style.visibility</p:attrName>
                                        </p:attrNameLst>
                                      </p:cBhvr>
                                      <p:to>
                                        <p:strVal val="visible"/>
                                      </p:to>
                                    </p:set>
                                    <p:anim to="0" calcmode="lin" valueType="num">
                                      <p:cBhvr>
                                        <p:cTn id="13"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8">
                                            <p:txEl>
                                              <p:pRg st="0" end="0"/>
                                            </p:txEl>
                                          </p:spTgt>
                                        </p:tgtEl>
                                      </p:cBhvr>
                                    </p:animEffect>
                                    <p:animScale>
                                      <p:cBhvr>
                                        <p:cTn id="15" dur="500" decel="100000" fill="hold">
                                          <p:stCondLst>
                                            <p:cond delay="0"/>
                                          </p:stCondLst>
                                        </p:cTn>
                                        <p:tgtEl>
                                          <p:spTgt spid="28">
                                            <p:txEl>
                                              <p:pRg st="0" end="0"/>
                                            </p:txEl>
                                          </p:spTgt>
                                        </p:tgtEl>
                                      </p:cBhvr>
                                      <p:by x="100000" y="100000"/>
                                      <p:from x="110000" y="110000"/>
                                      <p:to x="100000" y="100000"/>
                                    </p:animScale>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5187896" y="653569"/>
            <a:ext cx="1816203"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RIP</a:t>
            </a:r>
            <a:r>
              <a:rPr lang="zh-CN" altLang="en-US" sz="360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7" name="文本框 26"/>
          <p:cNvSpPr txBox="1"/>
          <p:nvPr/>
        </p:nvSpPr>
        <p:spPr>
          <a:xfrm>
            <a:off x="1491615" y="1516380"/>
            <a:ext cx="10346055" cy="460375"/>
          </a:xfrm>
          <a:prstGeom prst="rect">
            <a:avLst/>
          </a:prstGeom>
          <a:noFill/>
        </p:spPr>
        <p:txBody>
          <a:bodyPr wrap="square">
            <a:spAutoFit/>
          </a:bodyPr>
          <a:lstStyle/>
          <a:p>
            <a:pPr marL="457200" indent="-457200">
              <a:buSzPct val="150000"/>
              <a:buBlip>
                <a:blip r:embed="rId2"/>
              </a:buBlip>
            </a:pPr>
            <a:r>
              <a:rPr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动态路由选择协议(Routing Information Protocol</a:t>
            </a:r>
            <a:r>
              <a:rPr 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RIP</a:t>
            </a:r>
            <a:r>
              <a:rPr 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endParaRPr 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8" name="PA-矩形 4"/>
          <p:cNvSpPr>
            <a:spLocks noChangeArrowheads="1"/>
          </p:cNvSpPr>
          <p:nvPr>
            <p:custDataLst>
              <p:tags r:id="rId3"/>
            </p:custDataLst>
          </p:nvPr>
        </p:nvSpPr>
        <p:spPr bwMode="auto">
          <a:xfrm>
            <a:off x="1491464" y="2160479"/>
            <a:ext cx="9495064"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是一种动态内部路由/网关协议，用于自治系统内的路由信息的传递。</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cxnSp>
        <p:nvCxnSpPr>
          <p:cNvPr id="17" name="直接连接符 16"/>
          <p:cNvCxnSpPr>
            <a:stCxn id="18" idx="6"/>
            <a:endCxn id="19" idx="2"/>
          </p:cNvCxnSpPr>
          <p:nvPr>
            <p:custDataLst>
              <p:tags r:id="rId4"/>
            </p:custDataLst>
          </p:nvPr>
        </p:nvCxnSpPr>
        <p:spPr>
          <a:xfrm>
            <a:off x="1880255" y="5849445"/>
            <a:ext cx="8485281" cy="0"/>
          </a:xfrm>
          <a:prstGeom prst="line">
            <a:avLst/>
          </a:prstGeom>
          <a:ln w="44450">
            <a:gradFill>
              <a:gsLst>
                <a:gs pos="0">
                  <a:schemeClr val="bg1">
                    <a:lumMod val="75000"/>
                  </a:schemeClr>
                </a:gs>
                <a:gs pos="100000">
                  <a:schemeClr val="bg1"/>
                </a:gs>
              </a:gsLst>
              <a:lin ang="5400000" scaled="1"/>
            </a:gradFill>
          </a:ln>
          <a:effectLst>
            <a:innerShdw blurRad="88900" dist="381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1492328" y="5655481"/>
            <a:ext cx="387927" cy="387927"/>
          </a:xfrm>
          <a:prstGeom prst="ellipse">
            <a:avLst/>
          </a:prstGeom>
          <a:solidFill>
            <a:schemeClr val="bg1">
              <a:lumMod val="85000"/>
            </a:schemeClr>
          </a:solidFill>
          <a:ln w="19050">
            <a:gradFill>
              <a:gsLst>
                <a:gs pos="0">
                  <a:schemeClr val="bg1">
                    <a:lumMod val="75000"/>
                  </a:schemeClr>
                </a:gs>
                <a:gs pos="100000">
                  <a:schemeClr val="bg1"/>
                </a:gs>
              </a:gsLst>
              <a:lin ang="5400000" scaled="1"/>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365536" y="5655481"/>
            <a:ext cx="387927" cy="387927"/>
          </a:xfrm>
          <a:prstGeom prst="ellipse">
            <a:avLst/>
          </a:prstGeom>
          <a:solidFill>
            <a:schemeClr val="bg1">
              <a:lumMod val="85000"/>
            </a:schemeClr>
          </a:solidFill>
          <a:ln w="19050">
            <a:gradFill>
              <a:gsLst>
                <a:gs pos="0">
                  <a:schemeClr val="bg1">
                    <a:lumMod val="75000"/>
                  </a:schemeClr>
                </a:gs>
                <a:gs pos="100000">
                  <a:schemeClr val="bg1"/>
                </a:gs>
              </a:gsLst>
              <a:lin ang="5400000" scaled="1"/>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custDataLst>
              <p:tags r:id="rId5"/>
            </p:custDataLst>
          </p:nvPr>
        </p:nvSpPr>
        <p:spPr>
          <a:xfrm>
            <a:off x="4698230" y="5493897"/>
            <a:ext cx="705323" cy="705323"/>
          </a:xfrm>
          <a:prstGeom prst="ellipse">
            <a:avLst/>
          </a:prstGeom>
          <a:solidFill>
            <a:schemeClr val="bg1">
              <a:lumMod val="85000"/>
            </a:schemeClr>
          </a:solidFill>
          <a:ln w="19050">
            <a:gradFill>
              <a:gsLst>
                <a:gs pos="0">
                  <a:schemeClr val="bg1">
                    <a:lumMod val="75000"/>
                  </a:schemeClr>
                </a:gs>
                <a:gs pos="100000">
                  <a:schemeClr val="bg1"/>
                </a:gs>
              </a:gsLst>
              <a:lin ang="5400000" scaled="1"/>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custDataLst>
              <p:tags r:id="rId6"/>
            </p:custDataLst>
          </p:nvPr>
        </p:nvSpPr>
        <p:spPr>
          <a:xfrm>
            <a:off x="6916697" y="5493897"/>
            <a:ext cx="705323" cy="705323"/>
          </a:xfrm>
          <a:prstGeom prst="ellipse">
            <a:avLst/>
          </a:prstGeom>
          <a:solidFill>
            <a:schemeClr val="bg1">
              <a:lumMod val="85000"/>
            </a:schemeClr>
          </a:solidFill>
          <a:ln w="19050">
            <a:gradFill>
              <a:gsLst>
                <a:gs pos="0">
                  <a:schemeClr val="bg1">
                    <a:lumMod val="75000"/>
                  </a:schemeClr>
                </a:gs>
                <a:gs pos="100000">
                  <a:schemeClr val="bg1"/>
                </a:gs>
              </a:gsLst>
              <a:lin ang="5400000" scaled="1"/>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custDataLst>
              <p:tags r:id="rId7"/>
            </p:custDataLst>
          </p:nvPr>
        </p:nvSpPr>
        <p:spPr>
          <a:xfrm>
            <a:off x="9071393" y="5493897"/>
            <a:ext cx="705323" cy="705323"/>
          </a:xfrm>
          <a:prstGeom prst="ellipse">
            <a:avLst/>
          </a:prstGeom>
          <a:solidFill>
            <a:schemeClr val="bg1">
              <a:lumMod val="85000"/>
            </a:schemeClr>
          </a:solidFill>
          <a:ln w="19050">
            <a:gradFill>
              <a:gsLst>
                <a:gs pos="0">
                  <a:schemeClr val="bg1">
                    <a:lumMod val="75000"/>
                  </a:schemeClr>
                </a:gs>
                <a:gs pos="100000">
                  <a:schemeClr val="bg1"/>
                </a:gs>
              </a:gsLst>
              <a:lin ang="5400000" scaled="1"/>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custDataLst>
              <p:tags r:id="rId8"/>
            </p:custDataLst>
          </p:nvPr>
        </p:nvSpPr>
        <p:spPr>
          <a:xfrm>
            <a:off x="2486156" y="5493897"/>
            <a:ext cx="705323" cy="705323"/>
          </a:xfrm>
          <a:prstGeom prst="ellipse">
            <a:avLst/>
          </a:prstGeom>
          <a:solidFill>
            <a:schemeClr val="bg1">
              <a:lumMod val="85000"/>
            </a:schemeClr>
          </a:solidFill>
          <a:ln w="19050">
            <a:gradFill>
              <a:gsLst>
                <a:gs pos="0">
                  <a:schemeClr val="bg1">
                    <a:lumMod val="75000"/>
                  </a:schemeClr>
                </a:gs>
                <a:gs pos="100000">
                  <a:schemeClr val="bg1"/>
                </a:gs>
              </a:gsLst>
              <a:lin ang="5400000" scaled="1"/>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custDataLst>
              <p:tags r:id="rId9"/>
            </p:custDataLst>
          </p:nvPr>
        </p:nvGrpSpPr>
        <p:grpSpPr>
          <a:xfrm>
            <a:off x="1734291" y="3349298"/>
            <a:ext cx="2179600" cy="2716235"/>
            <a:chOff x="1689205" y="2859600"/>
            <a:chExt cx="1863851" cy="2716235"/>
          </a:xfrm>
        </p:grpSpPr>
        <p:sp>
          <p:nvSpPr>
            <p:cNvPr id="26" name="任意多边形 26"/>
            <p:cNvSpPr/>
            <p:nvPr>
              <p:custDataLst>
                <p:tags r:id="rId10"/>
              </p:custDataLst>
            </p:nvPr>
          </p:nvSpPr>
          <p:spPr>
            <a:xfrm>
              <a:off x="1777316" y="2859600"/>
              <a:ext cx="1710096" cy="2716235"/>
            </a:xfrm>
            <a:custGeom>
              <a:avLst/>
              <a:gdLst>
                <a:gd name="connsiteX0" fmla="*/ 261702 w 1710096"/>
                <a:gd name="connsiteY0" fmla="*/ 0 h 2716235"/>
                <a:gd name="connsiteX1" fmla="*/ 1448394 w 1710096"/>
                <a:gd name="connsiteY1" fmla="*/ 0 h 2716235"/>
                <a:gd name="connsiteX2" fmla="*/ 1710096 w 1710096"/>
                <a:gd name="connsiteY2" fmla="*/ 261702 h 2716235"/>
                <a:gd name="connsiteX3" fmla="*/ 1710096 w 1710096"/>
                <a:gd name="connsiteY3" fmla="*/ 1308476 h 2716235"/>
                <a:gd name="connsiteX4" fmla="*/ 1448394 w 1710096"/>
                <a:gd name="connsiteY4" fmla="*/ 1570178 h 2716235"/>
                <a:gd name="connsiteX5" fmla="*/ 904405 w 1710096"/>
                <a:gd name="connsiteY5" fmla="*/ 1570178 h 2716235"/>
                <a:gd name="connsiteX6" fmla="*/ 904405 w 1710096"/>
                <a:gd name="connsiteY6" fmla="*/ 2288250 h 2716235"/>
                <a:gd name="connsiteX7" fmla="*/ 940283 w 1710096"/>
                <a:gd name="connsiteY7" fmla="*/ 2295493 h 2716235"/>
                <a:gd name="connsiteX8" fmla="*/ 1074023 w 1710096"/>
                <a:gd name="connsiteY8" fmla="*/ 2497260 h 2716235"/>
                <a:gd name="connsiteX9" fmla="*/ 855048 w 1710096"/>
                <a:gd name="connsiteY9" fmla="*/ 2716235 h 2716235"/>
                <a:gd name="connsiteX10" fmla="*/ 636073 w 1710096"/>
                <a:gd name="connsiteY10" fmla="*/ 2497260 h 2716235"/>
                <a:gd name="connsiteX11" fmla="*/ 769813 w 1710096"/>
                <a:gd name="connsiteY11" fmla="*/ 2295493 h 2716235"/>
                <a:gd name="connsiteX12" fmla="*/ 805691 w 1710096"/>
                <a:gd name="connsiteY12" fmla="*/ 2288250 h 2716235"/>
                <a:gd name="connsiteX13" fmla="*/ 805691 w 1710096"/>
                <a:gd name="connsiteY13" fmla="*/ 1570178 h 2716235"/>
                <a:gd name="connsiteX14" fmla="*/ 261702 w 1710096"/>
                <a:gd name="connsiteY14" fmla="*/ 1570178 h 2716235"/>
                <a:gd name="connsiteX15" fmla="*/ 0 w 1710096"/>
                <a:gd name="connsiteY15" fmla="*/ 1308476 h 2716235"/>
                <a:gd name="connsiteX16" fmla="*/ 0 w 1710096"/>
                <a:gd name="connsiteY16" fmla="*/ 261702 h 2716235"/>
                <a:gd name="connsiteX17" fmla="*/ 261702 w 1710096"/>
                <a:gd name="connsiteY17" fmla="*/ 0 h 271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10096" h="2716235">
                  <a:moveTo>
                    <a:pt x="261702" y="0"/>
                  </a:moveTo>
                  <a:lnTo>
                    <a:pt x="1448394" y="0"/>
                  </a:lnTo>
                  <a:cubicBezTo>
                    <a:pt x="1592928" y="0"/>
                    <a:pt x="1710096" y="117168"/>
                    <a:pt x="1710096" y="261702"/>
                  </a:cubicBezTo>
                  <a:lnTo>
                    <a:pt x="1710096" y="1308476"/>
                  </a:lnTo>
                  <a:cubicBezTo>
                    <a:pt x="1710096" y="1453010"/>
                    <a:pt x="1592928" y="1570178"/>
                    <a:pt x="1448394" y="1570178"/>
                  </a:cubicBezTo>
                  <a:lnTo>
                    <a:pt x="904405" y="1570178"/>
                  </a:lnTo>
                  <a:lnTo>
                    <a:pt x="904405" y="2288250"/>
                  </a:lnTo>
                  <a:lnTo>
                    <a:pt x="940283" y="2295493"/>
                  </a:lnTo>
                  <a:cubicBezTo>
                    <a:pt x="1018877" y="2328735"/>
                    <a:pt x="1074023" y="2406558"/>
                    <a:pt x="1074023" y="2497260"/>
                  </a:cubicBezTo>
                  <a:cubicBezTo>
                    <a:pt x="1074023" y="2618197"/>
                    <a:pt x="975985" y="2716235"/>
                    <a:pt x="855048" y="2716235"/>
                  </a:cubicBezTo>
                  <a:cubicBezTo>
                    <a:pt x="734111" y="2716235"/>
                    <a:pt x="636073" y="2618197"/>
                    <a:pt x="636073" y="2497260"/>
                  </a:cubicBezTo>
                  <a:cubicBezTo>
                    <a:pt x="636073" y="2406558"/>
                    <a:pt x="691220" y="2328735"/>
                    <a:pt x="769813" y="2295493"/>
                  </a:cubicBezTo>
                  <a:lnTo>
                    <a:pt x="805691" y="2288250"/>
                  </a:lnTo>
                  <a:lnTo>
                    <a:pt x="805691" y="1570178"/>
                  </a:lnTo>
                  <a:lnTo>
                    <a:pt x="261702" y="1570178"/>
                  </a:lnTo>
                  <a:cubicBezTo>
                    <a:pt x="117168" y="1570178"/>
                    <a:pt x="0" y="1453010"/>
                    <a:pt x="0" y="1308476"/>
                  </a:cubicBezTo>
                  <a:lnTo>
                    <a:pt x="0" y="261702"/>
                  </a:lnTo>
                  <a:cubicBezTo>
                    <a:pt x="0" y="117168"/>
                    <a:pt x="117168" y="0"/>
                    <a:pt x="261702" y="0"/>
                  </a:cubicBezTo>
                  <a:close/>
                </a:path>
              </a:pathLst>
            </a:custGeom>
            <a:solidFill>
              <a:schemeClr val="bg1">
                <a:lumMod val="95000"/>
              </a:schemeClr>
            </a:solidFill>
            <a:ln>
              <a:noFill/>
            </a:ln>
            <a:effectLst>
              <a:outerShdw blurRad="127000" dist="50800" dir="2700000" algn="tl" rotWithShape="0">
                <a:prstClr val="black">
                  <a:alpha val="30000"/>
                </a:prstClr>
              </a:outerShdw>
            </a:effectLst>
            <a:scene3d>
              <a:camera prst="orthographicFront"/>
              <a:lightRig rig="threePt" dir="t"/>
            </a:scene3d>
            <a:sp3d prstMaterial="softEdge">
              <a:bevelT w="254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B850"/>
                </a:solidFill>
              </a:endParaRPr>
            </a:p>
          </p:txBody>
        </p:sp>
        <p:sp>
          <p:nvSpPr>
            <p:cNvPr id="29" name="任意多边形 37"/>
            <p:cNvSpPr/>
            <p:nvPr>
              <p:custDataLst>
                <p:tags r:id="rId11"/>
              </p:custDataLst>
            </p:nvPr>
          </p:nvSpPr>
          <p:spPr bwMode="auto">
            <a:xfrm>
              <a:off x="2473066" y="5262044"/>
              <a:ext cx="318595" cy="189632"/>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chemeClr val="bg1">
                <a:lumMod val="75000"/>
              </a:schemeClr>
            </a:solidFill>
            <a:ln w="28575">
              <a:noFill/>
            </a:ln>
            <a:effectLst/>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nvGrpSpPr>
            <p:cNvPr id="30" name="Group 909"/>
            <p:cNvGrpSpPr>
              <a:grpSpLocks noChangeAspect="1"/>
            </p:cNvGrpSpPr>
            <p:nvPr/>
          </p:nvGrpSpPr>
          <p:grpSpPr bwMode="auto">
            <a:xfrm>
              <a:off x="2772295" y="2961206"/>
              <a:ext cx="353667" cy="301618"/>
              <a:chOff x="6182" y="1060"/>
              <a:chExt cx="265" cy="226"/>
            </a:xfrm>
            <a:solidFill>
              <a:schemeClr val="bg1">
                <a:lumMod val="65000"/>
              </a:schemeClr>
            </a:solidFill>
            <a:effectLst>
              <a:reflection blurRad="6350" stA="50000" endA="300" endPos="40000" dir="5400000" sy="-100000" algn="bl" rotWithShape="0"/>
            </a:effectLst>
          </p:grpSpPr>
          <p:sp>
            <p:nvSpPr>
              <p:cNvPr id="39" name="Freeform 911"/>
              <p:cNvSpPr/>
              <p:nvPr>
                <p:custDataLst>
                  <p:tags r:id="rId12"/>
                </p:custDataLst>
              </p:nvPr>
            </p:nvSpPr>
            <p:spPr bwMode="auto">
              <a:xfrm>
                <a:off x="6239" y="1126"/>
                <a:ext cx="54" cy="130"/>
              </a:xfrm>
              <a:custGeom>
                <a:avLst/>
                <a:gdLst>
                  <a:gd name="T0" fmla="*/ 2 w 22"/>
                  <a:gd name="T1" fmla="*/ 54 h 54"/>
                  <a:gd name="T2" fmla="*/ 20 w 22"/>
                  <a:gd name="T3" fmla="*/ 54 h 54"/>
                  <a:gd name="T4" fmla="*/ 22 w 22"/>
                  <a:gd name="T5" fmla="*/ 52 h 54"/>
                  <a:gd name="T6" fmla="*/ 22 w 22"/>
                  <a:gd name="T7" fmla="*/ 2 h 54"/>
                  <a:gd name="T8" fmla="*/ 20 w 22"/>
                  <a:gd name="T9" fmla="*/ 0 h 54"/>
                  <a:gd name="T10" fmla="*/ 2 w 22"/>
                  <a:gd name="T11" fmla="*/ 0 h 54"/>
                  <a:gd name="T12" fmla="*/ 0 w 22"/>
                  <a:gd name="T13" fmla="*/ 2 h 54"/>
                  <a:gd name="T14" fmla="*/ 0 w 22"/>
                  <a:gd name="T15" fmla="*/ 52 h 54"/>
                  <a:gd name="T16" fmla="*/ 2 w 22"/>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4">
                    <a:moveTo>
                      <a:pt x="2" y="54"/>
                    </a:moveTo>
                    <a:cubicBezTo>
                      <a:pt x="20" y="54"/>
                      <a:pt x="20" y="54"/>
                      <a:pt x="20" y="54"/>
                    </a:cubicBezTo>
                    <a:cubicBezTo>
                      <a:pt x="21" y="54"/>
                      <a:pt x="22" y="53"/>
                      <a:pt x="22" y="52"/>
                    </a:cubicBezTo>
                    <a:cubicBezTo>
                      <a:pt x="22" y="2"/>
                      <a:pt x="22" y="2"/>
                      <a:pt x="22" y="2"/>
                    </a:cubicBezTo>
                    <a:cubicBezTo>
                      <a:pt x="22" y="1"/>
                      <a:pt x="21" y="0"/>
                      <a:pt x="20" y="0"/>
                    </a:cubicBezTo>
                    <a:cubicBezTo>
                      <a:pt x="2" y="0"/>
                      <a:pt x="2" y="0"/>
                      <a:pt x="2" y="0"/>
                    </a:cubicBezTo>
                    <a:cubicBezTo>
                      <a:pt x="1" y="0"/>
                      <a:pt x="0" y="1"/>
                      <a:pt x="0" y="2"/>
                    </a:cubicBezTo>
                    <a:cubicBezTo>
                      <a:pt x="0" y="52"/>
                      <a:pt x="0" y="52"/>
                      <a:pt x="0" y="52"/>
                    </a:cubicBezTo>
                    <a:cubicBezTo>
                      <a:pt x="0" y="53"/>
                      <a:pt x="1" y="54"/>
                      <a:pt x="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0" name="Freeform 912"/>
              <p:cNvSpPr/>
              <p:nvPr>
                <p:custDataLst>
                  <p:tags r:id="rId13"/>
                </p:custDataLst>
              </p:nvPr>
            </p:nvSpPr>
            <p:spPr bwMode="auto">
              <a:xfrm>
                <a:off x="6348" y="1095"/>
                <a:ext cx="56" cy="158"/>
              </a:xfrm>
              <a:custGeom>
                <a:avLst/>
                <a:gdLst>
                  <a:gd name="T0" fmla="*/ 2 w 23"/>
                  <a:gd name="T1" fmla="*/ 66 h 66"/>
                  <a:gd name="T2" fmla="*/ 21 w 23"/>
                  <a:gd name="T3" fmla="*/ 66 h 66"/>
                  <a:gd name="T4" fmla="*/ 23 w 23"/>
                  <a:gd name="T5" fmla="*/ 64 h 66"/>
                  <a:gd name="T6" fmla="*/ 23 w 23"/>
                  <a:gd name="T7" fmla="*/ 2 h 66"/>
                  <a:gd name="T8" fmla="*/ 21 w 23"/>
                  <a:gd name="T9" fmla="*/ 0 h 66"/>
                  <a:gd name="T10" fmla="*/ 2 w 23"/>
                  <a:gd name="T11" fmla="*/ 0 h 66"/>
                  <a:gd name="T12" fmla="*/ 0 w 23"/>
                  <a:gd name="T13" fmla="*/ 2 h 66"/>
                  <a:gd name="T14" fmla="*/ 0 w 23"/>
                  <a:gd name="T15" fmla="*/ 64 h 66"/>
                  <a:gd name="T16" fmla="*/ 2 w 2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6">
                    <a:moveTo>
                      <a:pt x="2" y="66"/>
                    </a:moveTo>
                    <a:cubicBezTo>
                      <a:pt x="21" y="66"/>
                      <a:pt x="21" y="66"/>
                      <a:pt x="21" y="66"/>
                    </a:cubicBezTo>
                    <a:cubicBezTo>
                      <a:pt x="22" y="66"/>
                      <a:pt x="23" y="65"/>
                      <a:pt x="23" y="64"/>
                    </a:cubicBezTo>
                    <a:cubicBezTo>
                      <a:pt x="23" y="2"/>
                      <a:pt x="23" y="2"/>
                      <a:pt x="23" y="2"/>
                    </a:cubicBezTo>
                    <a:cubicBezTo>
                      <a:pt x="23" y="1"/>
                      <a:pt x="22" y="0"/>
                      <a:pt x="21" y="0"/>
                    </a:cubicBezTo>
                    <a:cubicBezTo>
                      <a:pt x="2" y="0"/>
                      <a:pt x="2" y="0"/>
                      <a:pt x="2" y="0"/>
                    </a:cubicBezTo>
                    <a:cubicBezTo>
                      <a:pt x="1" y="0"/>
                      <a:pt x="0" y="1"/>
                      <a:pt x="0" y="2"/>
                    </a:cubicBezTo>
                    <a:cubicBezTo>
                      <a:pt x="0" y="64"/>
                      <a:pt x="0" y="64"/>
                      <a:pt x="0" y="64"/>
                    </a:cubicBezTo>
                    <a:cubicBezTo>
                      <a:pt x="0" y="65"/>
                      <a:pt x="1" y="66"/>
                      <a:pt x="2"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1" name="Freeform 913"/>
              <p:cNvSpPr/>
              <p:nvPr>
                <p:custDataLst>
                  <p:tags r:id="rId14"/>
                </p:custDataLst>
              </p:nvPr>
            </p:nvSpPr>
            <p:spPr bwMode="auto">
              <a:xfrm>
                <a:off x="6182" y="1060"/>
                <a:ext cx="265" cy="226"/>
              </a:xfrm>
              <a:custGeom>
                <a:avLst/>
                <a:gdLst>
                  <a:gd name="T0" fmla="*/ 104 w 109"/>
                  <a:gd name="T1" fmla="*/ 85 h 94"/>
                  <a:gd name="T2" fmla="*/ 9 w 109"/>
                  <a:gd name="T3" fmla="*/ 85 h 94"/>
                  <a:gd name="T4" fmla="*/ 9 w 109"/>
                  <a:gd name="T5" fmla="*/ 85 h 94"/>
                  <a:gd name="T6" fmla="*/ 9 w 109"/>
                  <a:gd name="T7" fmla="*/ 4 h 94"/>
                  <a:gd name="T8" fmla="*/ 4 w 109"/>
                  <a:gd name="T9" fmla="*/ 0 h 94"/>
                  <a:gd name="T10" fmla="*/ 0 w 109"/>
                  <a:gd name="T11" fmla="*/ 4 h 94"/>
                  <a:gd name="T12" fmla="*/ 0 w 109"/>
                  <a:gd name="T13" fmla="*/ 85 h 94"/>
                  <a:gd name="T14" fmla="*/ 9 w 109"/>
                  <a:gd name="T15" fmla="*/ 94 h 94"/>
                  <a:gd name="T16" fmla="*/ 104 w 109"/>
                  <a:gd name="T17" fmla="*/ 94 h 94"/>
                  <a:gd name="T18" fmla="*/ 109 w 109"/>
                  <a:gd name="T19" fmla="*/ 90 h 94"/>
                  <a:gd name="T20" fmla="*/ 104 w 109"/>
                  <a:gd name="T21" fmla="*/ 8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94">
                    <a:moveTo>
                      <a:pt x="104" y="85"/>
                    </a:moveTo>
                    <a:cubicBezTo>
                      <a:pt x="9" y="85"/>
                      <a:pt x="9" y="85"/>
                      <a:pt x="9" y="85"/>
                    </a:cubicBezTo>
                    <a:cubicBezTo>
                      <a:pt x="9" y="85"/>
                      <a:pt x="9" y="85"/>
                      <a:pt x="9" y="85"/>
                    </a:cubicBezTo>
                    <a:cubicBezTo>
                      <a:pt x="9" y="4"/>
                      <a:pt x="9" y="4"/>
                      <a:pt x="9" y="4"/>
                    </a:cubicBezTo>
                    <a:cubicBezTo>
                      <a:pt x="9" y="2"/>
                      <a:pt x="7" y="0"/>
                      <a:pt x="4" y="0"/>
                    </a:cubicBezTo>
                    <a:cubicBezTo>
                      <a:pt x="2" y="0"/>
                      <a:pt x="0" y="2"/>
                      <a:pt x="0" y="4"/>
                    </a:cubicBezTo>
                    <a:cubicBezTo>
                      <a:pt x="0" y="85"/>
                      <a:pt x="0" y="85"/>
                      <a:pt x="0" y="85"/>
                    </a:cubicBezTo>
                    <a:cubicBezTo>
                      <a:pt x="0" y="90"/>
                      <a:pt x="4" y="94"/>
                      <a:pt x="9" y="94"/>
                    </a:cubicBezTo>
                    <a:cubicBezTo>
                      <a:pt x="104" y="94"/>
                      <a:pt x="104" y="94"/>
                      <a:pt x="104" y="94"/>
                    </a:cubicBezTo>
                    <a:cubicBezTo>
                      <a:pt x="107" y="94"/>
                      <a:pt x="109" y="92"/>
                      <a:pt x="109" y="90"/>
                    </a:cubicBezTo>
                    <a:cubicBezTo>
                      <a:pt x="109" y="87"/>
                      <a:pt x="107" y="85"/>
                      <a:pt x="10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31" name="同侧圆角矩形 43"/>
            <p:cNvSpPr/>
            <p:nvPr>
              <p:custDataLst>
                <p:tags r:id="rId15"/>
              </p:custDataLst>
            </p:nvPr>
          </p:nvSpPr>
          <p:spPr>
            <a:xfrm rot="5400000">
              <a:off x="1695037" y="3401743"/>
              <a:ext cx="601806" cy="446770"/>
            </a:xfrm>
            <a:prstGeom prst="round2SameRect">
              <a:avLst>
                <a:gd name="adj1" fmla="val 19083"/>
                <a:gd name="adj2" fmla="val 0"/>
              </a:avLst>
            </a:prstGeom>
            <a:solidFill>
              <a:srgbClr val="0070C0"/>
            </a:solidFill>
            <a:ln>
              <a:noFill/>
            </a:ln>
            <a:effectLst>
              <a:innerShdw blurRad="50800" dist="25400" dir="135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1689205" y="3349277"/>
              <a:ext cx="628650" cy="536311"/>
              <a:chOff x="4841421" y="2703657"/>
              <a:chExt cx="628650" cy="536311"/>
            </a:xfrm>
          </p:grpSpPr>
          <p:sp>
            <p:nvSpPr>
              <p:cNvPr id="36" name="文本框 35"/>
              <p:cNvSpPr txBox="1"/>
              <p:nvPr>
                <p:custDataLst>
                  <p:tags r:id="rId16"/>
                </p:custDataLst>
              </p:nvPr>
            </p:nvSpPr>
            <p:spPr>
              <a:xfrm>
                <a:off x="4867150" y="2703657"/>
                <a:ext cx="554122" cy="400110"/>
              </a:xfrm>
              <a:prstGeom prst="rect">
                <a:avLst/>
              </a:prstGeom>
              <a:noFill/>
            </p:spPr>
            <p:txBody>
              <a:bodyPr wrap="square" rtlCol="0">
                <a:spAutoFit/>
              </a:bodyPr>
              <a:lstStyle/>
              <a:p>
                <a:pPr algn="ctr"/>
                <a:r>
                  <a:rPr lang="en-US" altLang="zh-CN" sz="2000" dirty="0">
                    <a:solidFill>
                      <a:schemeClr val="bg1"/>
                    </a:solidFill>
                    <a:latin typeface="方正正大黑简体" panose="02000000000000000000" pitchFamily="2" charset="-122"/>
                    <a:ea typeface="方正正大黑简体" panose="02000000000000000000" pitchFamily="2" charset="-122"/>
                  </a:rPr>
                  <a:t>01</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sp>
            <p:nvSpPr>
              <p:cNvPr id="37" name="文本框 36"/>
              <p:cNvSpPr txBox="1"/>
              <p:nvPr>
                <p:custDataLst>
                  <p:tags r:id="rId17"/>
                </p:custDataLst>
              </p:nvPr>
            </p:nvSpPr>
            <p:spPr>
              <a:xfrm>
                <a:off x="4841421" y="2993747"/>
                <a:ext cx="628650" cy="246221"/>
              </a:xfrm>
              <a:prstGeom prst="rect">
                <a:avLst/>
              </a:prstGeom>
              <a:noFill/>
            </p:spPr>
            <p:txBody>
              <a:bodyPr wrap="square" rtlCol="0">
                <a:spAutoFit/>
              </a:bodyPr>
              <a:lstStyle/>
              <a:p>
                <a:pPr algn="ctr"/>
                <a:r>
                  <a:rPr lang="en-US" altLang="zh-CN" sz="1000" dirty="0">
                    <a:solidFill>
                      <a:schemeClr val="bg1"/>
                    </a:solidFill>
                    <a:latin typeface="方正正大黑简体" panose="02000000000000000000" pitchFamily="2" charset="-122"/>
                    <a:ea typeface="方正正大黑简体" panose="02000000000000000000" pitchFamily="2" charset="-122"/>
                  </a:rPr>
                  <a:t>STEP</a:t>
                </a:r>
                <a:endParaRPr lang="zh-CN" altLang="en-US" sz="1000" dirty="0">
                  <a:solidFill>
                    <a:schemeClr val="bg1"/>
                  </a:solidFill>
                  <a:latin typeface="方正正大黑简体" panose="02000000000000000000" pitchFamily="2" charset="-122"/>
                  <a:ea typeface="方正正大黑简体" panose="02000000000000000000" pitchFamily="2" charset="-122"/>
                </a:endParaRPr>
              </a:p>
            </p:txBody>
          </p:sp>
        </p:grpSp>
        <p:grpSp>
          <p:nvGrpSpPr>
            <p:cNvPr id="33" name="组合 32"/>
            <p:cNvGrpSpPr/>
            <p:nvPr/>
          </p:nvGrpSpPr>
          <p:grpSpPr>
            <a:xfrm>
              <a:off x="2197995" y="3141726"/>
              <a:ext cx="1355061" cy="1299665"/>
              <a:chOff x="215302" y="2378354"/>
              <a:chExt cx="1355061" cy="1299665"/>
            </a:xfrm>
          </p:grpSpPr>
          <p:sp>
            <p:nvSpPr>
              <p:cNvPr id="34" name="文本框 33"/>
              <p:cNvSpPr txBox="1"/>
              <p:nvPr>
                <p:custDataLst>
                  <p:tags r:id="rId18"/>
                </p:custDataLst>
              </p:nvPr>
            </p:nvSpPr>
            <p:spPr>
              <a:xfrm>
                <a:off x="215302" y="2378354"/>
                <a:ext cx="1355061" cy="307777"/>
              </a:xfrm>
              <a:prstGeom prst="rect">
                <a:avLst/>
              </a:prstGeom>
              <a:noFill/>
            </p:spPr>
            <p:txBody>
              <a:bodyPr wrap="square" rtlCol="0">
                <a:spAutoFit/>
              </a:bodyPr>
              <a:lstStyle/>
              <a:p>
                <a:r>
                  <a:rPr lang="zh-CN" altLang="en-US" sz="1400" dirty="0">
                    <a:solidFill>
                      <a:srgbClr val="0070C0"/>
                    </a:solidFill>
                    <a:latin typeface="方正正大黑简体" panose="02000000000000000000" pitchFamily="2" charset="-122"/>
                    <a:ea typeface="方正正大黑简体" panose="02000000000000000000" pitchFamily="2" charset="-122"/>
                  </a:rPr>
                  <a:t>启动</a:t>
                </a:r>
                <a:endParaRPr lang="zh-CN" altLang="en-US" sz="1400" dirty="0">
                  <a:solidFill>
                    <a:srgbClr val="0070C0"/>
                  </a:solidFill>
                  <a:latin typeface="方正正大黑简体" panose="02000000000000000000" pitchFamily="2" charset="-122"/>
                  <a:ea typeface="方正正大黑简体" panose="02000000000000000000" pitchFamily="2" charset="-122"/>
                </a:endParaRPr>
              </a:p>
            </p:txBody>
          </p:sp>
          <p:sp>
            <p:nvSpPr>
              <p:cNvPr id="35" name="文本框 34"/>
              <p:cNvSpPr txBox="1"/>
              <p:nvPr>
                <p:custDataLst>
                  <p:tags r:id="rId19"/>
                </p:custDataLst>
              </p:nvPr>
            </p:nvSpPr>
            <p:spPr>
              <a:xfrm>
                <a:off x="220913" y="2596954"/>
                <a:ext cx="1181582" cy="1081065"/>
              </a:xfrm>
              <a:prstGeom prst="rect">
                <a:avLst/>
              </a:prstGeom>
              <a:noFill/>
            </p:spPr>
            <p:txBody>
              <a:bodyPr wrap="square" rtlCol="0">
                <a:spAutoFit/>
              </a:bodyPr>
              <a:lstStyle/>
              <a:p>
                <a:pPr algn="just">
                  <a:lnSpc>
                    <a:spcPct val="130000"/>
                  </a:lnSpc>
                </a:pPr>
                <a:r>
                  <a:rPr lang="zh-CN" altLang="en-US" sz="1000" dirty="0">
                    <a:latin typeface="方正正大黑简体" panose="02000000000000000000" pitchFamily="2" charset="-122"/>
                    <a:ea typeface="方正正大黑简体" panose="02000000000000000000" pitchFamily="2" charset="-122"/>
                  </a:rPr>
                  <a:t>路由器启动时只包含了其直连网络路由信息，随后定期以</a:t>
                </a:r>
                <a:r>
                  <a:rPr lang="en-US" altLang="zh-CN" sz="1000" dirty="0">
                    <a:latin typeface="方正正大黑简体" panose="02000000000000000000" pitchFamily="2" charset="-122"/>
                    <a:ea typeface="方正正大黑简体" panose="02000000000000000000" pitchFamily="2" charset="-122"/>
                  </a:rPr>
                  <a:t>RIP</a:t>
                </a:r>
                <a:r>
                  <a:rPr lang="zh-CN" altLang="en-US" sz="1000" dirty="0">
                    <a:latin typeface="方正正大黑简体" panose="02000000000000000000" pitchFamily="2" charset="-122"/>
                    <a:ea typeface="方正正大黑简体" panose="02000000000000000000" pitchFamily="2" charset="-122"/>
                  </a:rPr>
                  <a:t>报文和相邻路由器交换路由信息。</a:t>
                </a:r>
                <a:endParaRPr lang="zh-CN" altLang="en-US" sz="1000" dirty="0">
                  <a:latin typeface="方正正大黑简体" panose="02000000000000000000" pitchFamily="2" charset="-122"/>
                  <a:ea typeface="方正正大黑简体" panose="02000000000000000000" pitchFamily="2" charset="-122"/>
                </a:endParaRPr>
              </a:p>
            </p:txBody>
          </p:sp>
        </p:grpSp>
      </p:grpSp>
      <p:grpSp>
        <p:nvGrpSpPr>
          <p:cNvPr id="97" name="组合 96"/>
          <p:cNvGrpSpPr/>
          <p:nvPr>
            <p:custDataLst>
              <p:tags r:id="rId20"/>
            </p:custDataLst>
          </p:nvPr>
        </p:nvGrpSpPr>
        <p:grpSpPr>
          <a:xfrm>
            <a:off x="3961444" y="3344193"/>
            <a:ext cx="2179600" cy="2716235"/>
            <a:chOff x="1689205" y="2859600"/>
            <a:chExt cx="1863851" cy="2716235"/>
          </a:xfrm>
        </p:grpSpPr>
        <p:sp>
          <p:nvSpPr>
            <p:cNvPr id="98" name="任意多边形 26"/>
            <p:cNvSpPr/>
            <p:nvPr>
              <p:custDataLst>
                <p:tags r:id="rId21"/>
              </p:custDataLst>
            </p:nvPr>
          </p:nvSpPr>
          <p:spPr>
            <a:xfrm>
              <a:off x="1777316" y="2859600"/>
              <a:ext cx="1710096" cy="2716235"/>
            </a:xfrm>
            <a:custGeom>
              <a:avLst/>
              <a:gdLst>
                <a:gd name="connsiteX0" fmla="*/ 261702 w 1710096"/>
                <a:gd name="connsiteY0" fmla="*/ 0 h 2716235"/>
                <a:gd name="connsiteX1" fmla="*/ 1448394 w 1710096"/>
                <a:gd name="connsiteY1" fmla="*/ 0 h 2716235"/>
                <a:gd name="connsiteX2" fmla="*/ 1710096 w 1710096"/>
                <a:gd name="connsiteY2" fmla="*/ 261702 h 2716235"/>
                <a:gd name="connsiteX3" fmla="*/ 1710096 w 1710096"/>
                <a:gd name="connsiteY3" fmla="*/ 1308476 h 2716235"/>
                <a:gd name="connsiteX4" fmla="*/ 1448394 w 1710096"/>
                <a:gd name="connsiteY4" fmla="*/ 1570178 h 2716235"/>
                <a:gd name="connsiteX5" fmla="*/ 904405 w 1710096"/>
                <a:gd name="connsiteY5" fmla="*/ 1570178 h 2716235"/>
                <a:gd name="connsiteX6" fmla="*/ 904405 w 1710096"/>
                <a:gd name="connsiteY6" fmla="*/ 2288250 h 2716235"/>
                <a:gd name="connsiteX7" fmla="*/ 940283 w 1710096"/>
                <a:gd name="connsiteY7" fmla="*/ 2295493 h 2716235"/>
                <a:gd name="connsiteX8" fmla="*/ 1074023 w 1710096"/>
                <a:gd name="connsiteY8" fmla="*/ 2497260 h 2716235"/>
                <a:gd name="connsiteX9" fmla="*/ 855048 w 1710096"/>
                <a:gd name="connsiteY9" fmla="*/ 2716235 h 2716235"/>
                <a:gd name="connsiteX10" fmla="*/ 636073 w 1710096"/>
                <a:gd name="connsiteY10" fmla="*/ 2497260 h 2716235"/>
                <a:gd name="connsiteX11" fmla="*/ 769813 w 1710096"/>
                <a:gd name="connsiteY11" fmla="*/ 2295493 h 2716235"/>
                <a:gd name="connsiteX12" fmla="*/ 805691 w 1710096"/>
                <a:gd name="connsiteY12" fmla="*/ 2288250 h 2716235"/>
                <a:gd name="connsiteX13" fmla="*/ 805691 w 1710096"/>
                <a:gd name="connsiteY13" fmla="*/ 1570178 h 2716235"/>
                <a:gd name="connsiteX14" fmla="*/ 261702 w 1710096"/>
                <a:gd name="connsiteY14" fmla="*/ 1570178 h 2716235"/>
                <a:gd name="connsiteX15" fmla="*/ 0 w 1710096"/>
                <a:gd name="connsiteY15" fmla="*/ 1308476 h 2716235"/>
                <a:gd name="connsiteX16" fmla="*/ 0 w 1710096"/>
                <a:gd name="connsiteY16" fmla="*/ 261702 h 2716235"/>
                <a:gd name="connsiteX17" fmla="*/ 261702 w 1710096"/>
                <a:gd name="connsiteY17" fmla="*/ 0 h 271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10096" h="2716235">
                  <a:moveTo>
                    <a:pt x="261702" y="0"/>
                  </a:moveTo>
                  <a:lnTo>
                    <a:pt x="1448394" y="0"/>
                  </a:lnTo>
                  <a:cubicBezTo>
                    <a:pt x="1592928" y="0"/>
                    <a:pt x="1710096" y="117168"/>
                    <a:pt x="1710096" y="261702"/>
                  </a:cubicBezTo>
                  <a:lnTo>
                    <a:pt x="1710096" y="1308476"/>
                  </a:lnTo>
                  <a:cubicBezTo>
                    <a:pt x="1710096" y="1453010"/>
                    <a:pt x="1592928" y="1570178"/>
                    <a:pt x="1448394" y="1570178"/>
                  </a:cubicBezTo>
                  <a:lnTo>
                    <a:pt x="904405" y="1570178"/>
                  </a:lnTo>
                  <a:lnTo>
                    <a:pt x="904405" y="2288250"/>
                  </a:lnTo>
                  <a:lnTo>
                    <a:pt x="940283" y="2295493"/>
                  </a:lnTo>
                  <a:cubicBezTo>
                    <a:pt x="1018877" y="2328735"/>
                    <a:pt x="1074023" y="2406558"/>
                    <a:pt x="1074023" y="2497260"/>
                  </a:cubicBezTo>
                  <a:cubicBezTo>
                    <a:pt x="1074023" y="2618197"/>
                    <a:pt x="975985" y="2716235"/>
                    <a:pt x="855048" y="2716235"/>
                  </a:cubicBezTo>
                  <a:cubicBezTo>
                    <a:pt x="734111" y="2716235"/>
                    <a:pt x="636073" y="2618197"/>
                    <a:pt x="636073" y="2497260"/>
                  </a:cubicBezTo>
                  <a:cubicBezTo>
                    <a:pt x="636073" y="2406558"/>
                    <a:pt x="691220" y="2328735"/>
                    <a:pt x="769813" y="2295493"/>
                  </a:cubicBezTo>
                  <a:lnTo>
                    <a:pt x="805691" y="2288250"/>
                  </a:lnTo>
                  <a:lnTo>
                    <a:pt x="805691" y="1570178"/>
                  </a:lnTo>
                  <a:lnTo>
                    <a:pt x="261702" y="1570178"/>
                  </a:lnTo>
                  <a:cubicBezTo>
                    <a:pt x="117168" y="1570178"/>
                    <a:pt x="0" y="1453010"/>
                    <a:pt x="0" y="1308476"/>
                  </a:cubicBezTo>
                  <a:lnTo>
                    <a:pt x="0" y="261702"/>
                  </a:lnTo>
                  <a:cubicBezTo>
                    <a:pt x="0" y="117168"/>
                    <a:pt x="117168" y="0"/>
                    <a:pt x="261702" y="0"/>
                  </a:cubicBezTo>
                  <a:close/>
                </a:path>
              </a:pathLst>
            </a:custGeom>
            <a:solidFill>
              <a:schemeClr val="bg1">
                <a:lumMod val="95000"/>
              </a:schemeClr>
            </a:solidFill>
            <a:ln>
              <a:noFill/>
            </a:ln>
            <a:effectLst>
              <a:outerShdw blurRad="127000" dist="50800" dir="2700000" algn="tl" rotWithShape="0">
                <a:prstClr val="black">
                  <a:alpha val="30000"/>
                </a:prstClr>
              </a:outerShdw>
            </a:effectLst>
            <a:scene3d>
              <a:camera prst="orthographicFront"/>
              <a:lightRig rig="threePt" dir="t"/>
            </a:scene3d>
            <a:sp3d prstMaterial="softEdge">
              <a:bevelT w="254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B850"/>
                </a:solidFill>
              </a:endParaRPr>
            </a:p>
          </p:txBody>
        </p:sp>
        <p:sp>
          <p:nvSpPr>
            <p:cNvPr id="99" name="任意多边形 37"/>
            <p:cNvSpPr/>
            <p:nvPr>
              <p:custDataLst>
                <p:tags r:id="rId22"/>
              </p:custDataLst>
            </p:nvPr>
          </p:nvSpPr>
          <p:spPr bwMode="auto">
            <a:xfrm>
              <a:off x="2473066" y="5262044"/>
              <a:ext cx="318595" cy="189632"/>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chemeClr val="bg1">
                <a:lumMod val="75000"/>
              </a:schemeClr>
            </a:solidFill>
            <a:ln w="28575">
              <a:noFill/>
            </a:ln>
            <a:effectLst/>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nvGrpSpPr>
            <p:cNvPr id="100" name="Group 909"/>
            <p:cNvGrpSpPr>
              <a:grpSpLocks noChangeAspect="1"/>
            </p:cNvGrpSpPr>
            <p:nvPr/>
          </p:nvGrpSpPr>
          <p:grpSpPr bwMode="auto">
            <a:xfrm>
              <a:off x="2772295" y="2961206"/>
              <a:ext cx="353667" cy="301618"/>
              <a:chOff x="6182" y="1060"/>
              <a:chExt cx="265" cy="226"/>
            </a:xfrm>
            <a:solidFill>
              <a:schemeClr val="bg1">
                <a:lumMod val="65000"/>
              </a:schemeClr>
            </a:solidFill>
            <a:effectLst>
              <a:reflection blurRad="6350" stA="50000" endA="300" endPos="40000" dir="5400000" sy="-100000" algn="bl" rotWithShape="0"/>
            </a:effectLst>
          </p:grpSpPr>
          <p:sp>
            <p:nvSpPr>
              <p:cNvPr id="109" name="Freeform 911"/>
              <p:cNvSpPr/>
              <p:nvPr>
                <p:custDataLst>
                  <p:tags r:id="rId23"/>
                </p:custDataLst>
              </p:nvPr>
            </p:nvSpPr>
            <p:spPr bwMode="auto">
              <a:xfrm>
                <a:off x="6239" y="1126"/>
                <a:ext cx="54" cy="130"/>
              </a:xfrm>
              <a:custGeom>
                <a:avLst/>
                <a:gdLst>
                  <a:gd name="T0" fmla="*/ 2 w 22"/>
                  <a:gd name="T1" fmla="*/ 54 h 54"/>
                  <a:gd name="T2" fmla="*/ 20 w 22"/>
                  <a:gd name="T3" fmla="*/ 54 h 54"/>
                  <a:gd name="T4" fmla="*/ 22 w 22"/>
                  <a:gd name="T5" fmla="*/ 52 h 54"/>
                  <a:gd name="T6" fmla="*/ 22 w 22"/>
                  <a:gd name="T7" fmla="*/ 2 h 54"/>
                  <a:gd name="T8" fmla="*/ 20 w 22"/>
                  <a:gd name="T9" fmla="*/ 0 h 54"/>
                  <a:gd name="T10" fmla="*/ 2 w 22"/>
                  <a:gd name="T11" fmla="*/ 0 h 54"/>
                  <a:gd name="T12" fmla="*/ 0 w 22"/>
                  <a:gd name="T13" fmla="*/ 2 h 54"/>
                  <a:gd name="T14" fmla="*/ 0 w 22"/>
                  <a:gd name="T15" fmla="*/ 52 h 54"/>
                  <a:gd name="T16" fmla="*/ 2 w 22"/>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4">
                    <a:moveTo>
                      <a:pt x="2" y="54"/>
                    </a:moveTo>
                    <a:cubicBezTo>
                      <a:pt x="20" y="54"/>
                      <a:pt x="20" y="54"/>
                      <a:pt x="20" y="54"/>
                    </a:cubicBezTo>
                    <a:cubicBezTo>
                      <a:pt x="21" y="54"/>
                      <a:pt x="22" y="53"/>
                      <a:pt x="22" y="52"/>
                    </a:cubicBezTo>
                    <a:cubicBezTo>
                      <a:pt x="22" y="2"/>
                      <a:pt x="22" y="2"/>
                      <a:pt x="22" y="2"/>
                    </a:cubicBezTo>
                    <a:cubicBezTo>
                      <a:pt x="22" y="1"/>
                      <a:pt x="21" y="0"/>
                      <a:pt x="20" y="0"/>
                    </a:cubicBezTo>
                    <a:cubicBezTo>
                      <a:pt x="2" y="0"/>
                      <a:pt x="2" y="0"/>
                      <a:pt x="2" y="0"/>
                    </a:cubicBezTo>
                    <a:cubicBezTo>
                      <a:pt x="1" y="0"/>
                      <a:pt x="0" y="1"/>
                      <a:pt x="0" y="2"/>
                    </a:cubicBezTo>
                    <a:cubicBezTo>
                      <a:pt x="0" y="52"/>
                      <a:pt x="0" y="52"/>
                      <a:pt x="0" y="52"/>
                    </a:cubicBezTo>
                    <a:cubicBezTo>
                      <a:pt x="0" y="53"/>
                      <a:pt x="1" y="54"/>
                      <a:pt x="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0" name="Freeform 912"/>
              <p:cNvSpPr/>
              <p:nvPr>
                <p:custDataLst>
                  <p:tags r:id="rId24"/>
                </p:custDataLst>
              </p:nvPr>
            </p:nvSpPr>
            <p:spPr bwMode="auto">
              <a:xfrm>
                <a:off x="6348" y="1095"/>
                <a:ext cx="56" cy="158"/>
              </a:xfrm>
              <a:custGeom>
                <a:avLst/>
                <a:gdLst>
                  <a:gd name="T0" fmla="*/ 2 w 23"/>
                  <a:gd name="T1" fmla="*/ 66 h 66"/>
                  <a:gd name="T2" fmla="*/ 21 w 23"/>
                  <a:gd name="T3" fmla="*/ 66 h 66"/>
                  <a:gd name="T4" fmla="*/ 23 w 23"/>
                  <a:gd name="T5" fmla="*/ 64 h 66"/>
                  <a:gd name="T6" fmla="*/ 23 w 23"/>
                  <a:gd name="T7" fmla="*/ 2 h 66"/>
                  <a:gd name="T8" fmla="*/ 21 w 23"/>
                  <a:gd name="T9" fmla="*/ 0 h 66"/>
                  <a:gd name="T10" fmla="*/ 2 w 23"/>
                  <a:gd name="T11" fmla="*/ 0 h 66"/>
                  <a:gd name="T12" fmla="*/ 0 w 23"/>
                  <a:gd name="T13" fmla="*/ 2 h 66"/>
                  <a:gd name="T14" fmla="*/ 0 w 23"/>
                  <a:gd name="T15" fmla="*/ 64 h 66"/>
                  <a:gd name="T16" fmla="*/ 2 w 2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6">
                    <a:moveTo>
                      <a:pt x="2" y="66"/>
                    </a:moveTo>
                    <a:cubicBezTo>
                      <a:pt x="21" y="66"/>
                      <a:pt x="21" y="66"/>
                      <a:pt x="21" y="66"/>
                    </a:cubicBezTo>
                    <a:cubicBezTo>
                      <a:pt x="22" y="66"/>
                      <a:pt x="23" y="65"/>
                      <a:pt x="23" y="64"/>
                    </a:cubicBezTo>
                    <a:cubicBezTo>
                      <a:pt x="23" y="2"/>
                      <a:pt x="23" y="2"/>
                      <a:pt x="23" y="2"/>
                    </a:cubicBezTo>
                    <a:cubicBezTo>
                      <a:pt x="23" y="1"/>
                      <a:pt x="22" y="0"/>
                      <a:pt x="21" y="0"/>
                    </a:cubicBezTo>
                    <a:cubicBezTo>
                      <a:pt x="2" y="0"/>
                      <a:pt x="2" y="0"/>
                      <a:pt x="2" y="0"/>
                    </a:cubicBezTo>
                    <a:cubicBezTo>
                      <a:pt x="1" y="0"/>
                      <a:pt x="0" y="1"/>
                      <a:pt x="0" y="2"/>
                    </a:cubicBezTo>
                    <a:cubicBezTo>
                      <a:pt x="0" y="64"/>
                      <a:pt x="0" y="64"/>
                      <a:pt x="0" y="64"/>
                    </a:cubicBezTo>
                    <a:cubicBezTo>
                      <a:pt x="0" y="65"/>
                      <a:pt x="1" y="66"/>
                      <a:pt x="2"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1" name="Freeform 913"/>
              <p:cNvSpPr/>
              <p:nvPr>
                <p:custDataLst>
                  <p:tags r:id="rId25"/>
                </p:custDataLst>
              </p:nvPr>
            </p:nvSpPr>
            <p:spPr bwMode="auto">
              <a:xfrm>
                <a:off x="6182" y="1060"/>
                <a:ext cx="265" cy="226"/>
              </a:xfrm>
              <a:custGeom>
                <a:avLst/>
                <a:gdLst>
                  <a:gd name="T0" fmla="*/ 104 w 109"/>
                  <a:gd name="T1" fmla="*/ 85 h 94"/>
                  <a:gd name="T2" fmla="*/ 9 w 109"/>
                  <a:gd name="T3" fmla="*/ 85 h 94"/>
                  <a:gd name="T4" fmla="*/ 9 w 109"/>
                  <a:gd name="T5" fmla="*/ 85 h 94"/>
                  <a:gd name="T6" fmla="*/ 9 w 109"/>
                  <a:gd name="T7" fmla="*/ 4 h 94"/>
                  <a:gd name="T8" fmla="*/ 4 w 109"/>
                  <a:gd name="T9" fmla="*/ 0 h 94"/>
                  <a:gd name="T10" fmla="*/ 0 w 109"/>
                  <a:gd name="T11" fmla="*/ 4 h 94"/>
                  <a:gd name="T12" fmla="*/ 0 w 109"/>
                  <a:gd name="T13" fmla="*/ 85 h 94"/>
                  <a:gd name="T14" fmla="*/ 9 w 109"/>
                  <a:gd name="T15" fmla="*/ 94 h 94"/>
                  <a:gd name="T16" fmla="*/ 104 w 109"/>
                  <a:gd name="T17" fmla="*/ 94 h 94"/>
                  <a:gd name="T18" fmla="*/ 109 w 109"/>
                  <a:gd name="T19" fmla="*/ 90 h 94"/>
                  <a:gd name="T20" fmla="*/ 104 w 109"/>
                  <a:gd name="T21" fmla="*/ 8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94">
                    <a:moveTo>
                      <a:pt x="104" y="85"/>
                    </a:moveTo>
                    <a:cubicBezTo>
                      <a:pt x="9" y="85"/>
                      <a:pt x="9" y="85"/>
                      <a:pt x="9" y="85"/>
                    </a:cubicBezTo>
                    <a:cubicBezTo>
                      <a:pt x="9" y="85"/>
                      <a:pt x="9" y="85"/>
                      <a:pt x="9" y="85"/>
                    </a:cubicBezTo>
                    <a:cubicBezTo>
                      <a:pt x="9" y="4"/>
                      <a:pt x="9" y="4"/>
                      <a:pt x="9" y="4"/>
                    </a:cubicBezTo>
                    <a:cubicBezTo>
                      <a:pt x="9" y="2"/>
                      <a:pt x="7" y="0"/>
                      <a:pt x="4" y="0"/>
                    </a:cubicBezTo>
                    <a:cubicBezTo>
                      <a:pt x="2" y="0"/>
                      <a:pt x="0" y="2"/>
                      <a:pt x="0" y="4"/>
                    </a:cubicBezTo>
                    <a:cubicBezTo>
                      <a:pt x="0" y="85"/>
                      <a:pt x="0" y="85"/>
                      <a:pt x="0" y="85"/>
                    </a:cubicBezTo>
                    <a:cubicBezTo>
                      <a:pt x="0" y="90"/>
                      <a:pt x="4" y="94"/>
                      <a:pt x="9" y="94"/>
                    </a:cubicBezTo>
                    <a:cubicBezTo>
                      <a:pt x="104" y="94"/>
                      <a:pt x="104" y="94"/>
                      <a:pt x="104" y="94"/>
                    </a:cubicBezTo>
                    <a:cubicBezTo>
                      <a:pt x="107" y="94"/>
                      <a:pt x="109" y="92"/>
                      <a:pt x="109" y="90"/>
                    </a:cubicBezTo>
                    <a:cubicBezTo>
                      <a:pt x="109" y="87"/>
                      <a:pt x="107" y="85"/>
                      <a:pt x="10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101" name="同侧圆角矩形 43"/>
            <p:cNvSpPr/>
            <p:nvPr>
              <p:custDataLst>
                <p:tags r:id="rId26"/>
              </p:custDataLst>
            </p:nvPr>
          </p:nvSpPr>
          <p:spPr>
            <a:xfrm rot="5400000">
              <a:off x="1695037" y="3401743"/>
              <a:ext cx="601806" cy="446770"/>
            </a:xfrm>
            <a:prstGeom prst="round2SameRect">
              <a:avLst>
                <a:gd name="adj1" fmla="val 19083"/>
                <a:gd name="adj2" fmla="val 0"/>
              </a:avLst>
            </a:prstGeom>
            <a:solidFill>
              <a:srgbClr val="0070C0"/>
            </a:solidFill>
            <a:ln>
              <a:noFill/>
            </a:ln>
            <a:effectLst>
              <a:innerShdw blurRad="50800" dist="25400" dir="135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组合 101"/>
            <p:cNvGrpSpPr/>
            <p:nvPr/>
          </p:nvGrpSpPr>
          <p:grpSpPr>
            <a:xfrm>
              <a:off x="1689205" y="3349277"/>
              <a:ext cx="628650" cy="536311"/>
              <a:chOff x="4841421" y="2703657"/>
              <a:chExt cx="628650" cy="536311"/>
            </a:xfrm>
          </p:grpSpPr>
          <p:sp>
            <p:nvSpPr>
              <p:cNvPr id="107" name="文本框 106"/>
              <p:cNvSpPr txBox="1"/>
              <p:nvPr>
                <p:custDataLst>
                  <p:tags r:id="rId27"/>
                </p:custDataLst>
              </p:nvPr>
            </p:nvSpPr>
            <p:spPr>
              <a:xfrm>
                <a:off x="4867150" y="2703657"/>
                <a:ext cx="554122" cy="400110"/>
              </a:xfrm>
              <a:prstGeom prst="rect">
                <a:avLst/>
              </a:prstGeom>
              <a:noFill/>
            </p:spPr>
            <p:txBody>
              <a:bodyPr wrap="square" rtlCol="0">
                <a:spAutoFit/>
              </a:bodyPr>
              <a:lstStyle/>
              <a:p>
                <a:pPr algn="ctr"/>
                <a:r>
                  <a:rPr lang="en-US" altLang="zh-CN" sz="2000" dirty="0">
                    <a:solidFill>
                      <a:schemeClr val="bg1"/>
                    </a:solidFill>
                    <a:latin typeface="方正正大黑简体" panose="02000000000000000000" pitchFamily="2" charset="-122"/>
                    <a:ea typeface="方正正大黑简体" panose="02000000000000000000" pitchFamily="2" charset="-122"/>
                  </a:rPr>
                  <a:t>02</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sp>
            <p:nvSpPr>
              <p:cNvPr id="108" name="文本框 107"/>
              <p:cNvSpPr txBox="1"/>
              <p:nvPr>
                <p:custDataLst>
                  <p:tags r:id="rId28"/>
                </p:custDataLst>
              </p:nvPr>
            </p:nvSpPr>
            <p:spPr>
              <a:xfrm>
                <a:off x="4841421" y="2993747"/>
                <a:ext cx="628650" cy="246221"/>
              </a:xfrm>
              <a:prstGeom prst="rect">
                <a:avLst/>
              </a:prstGeom>
              <a:noFill/>
            </p:spPr>
            <p:txBody>
              <a:bodyPr wrap="square" rtlCol="0">
                <a:spAutoFit/>
              </a:bodyPr>
              <a:lstStyle/>
              <a:p>
                <a:pPr algn="ctr"/>
                <a:r>
                  <a:rPr lang="en-US" altLang="zh-CN" sz="1000" dirty="0">
                    <a:solidFill>
                      <a:schemeClr val="bg1"/>
                    </a:solidFill>
                    <a:latin typeface="方正正大黑简体" panose="02000000000000000000" pitchFamily="2" charset="-122"/>
                    <a:ea typeface="方正正大黑简体" panose="02000000000000000000" pitchFamily="2" charset="-122"/>
                  </a:rPr>
                  <a:t>STEP</a:t>
                </a:r>
                <a:endParaRPr lang="zh-CN" altLang="en-US" sz="1000" dirty="0">
                  <a:solidFill>
                    <a:schemeClr val="bg1"/>
                  </a:solidFill>
                  <a:latin typeface="方正正大黑简体" panose="02000000000000000000" pitchFamily="2" charset="-122"/>
                  <a:ea typeface="方正正大黑简体" panose="02000000000000000000" pitchFamily="2" charset="-122"/>
                </a:endParaRPr>
              </a:p>
            </p:txBody>
          </p:sp>
        </p:grpSp>
        <p:grpSp>
          <p:nvGrpSpPr>
            <p:cNvPr id="103" name="组合 102"/>
            <p:cNvGrpSpPr/>
            <p:nvPr/>
          </p:nvGrpSpPr>
          <p:grpSpPr>
            <a:xfrm>
              <a:off x="2197995" y="3141726"/>
              <a:ext cx="1355061" cy="899556"/>
              <a:chOff x="215302" y="2378354"/>
              <a:chExt cx="1355061" cy="899556"/>
            </a:xfrm>
          </p:grpSpPr>
          <p:sp>
            <p:nvSpPr>
              <p:cNvPr id="105" name="文本框 104"/>
              <p:cNvSpPr txBox="1"/>
              <p:nvPr>
                <p:custDataLst>
                  <p:tags r:id="rId29"/>
                </p:custDataLst>
              </p:nvPr>
            </p:nvSpPr>
            <p:spPr>
              <a:xfrm>
                <a:off x="215302" y="2378354"/>
                <a:ext cx="1355061" cy="307777"/>
              </a:xfrm>
              <a:prstGeom prst="rect">
                <a:avLst/>
              </a:prstGeom>
              <a:noFill/>
            </p:spPr>
            <p:txBody>
              <a:bodyPr wrap="square" rtlCol="0">
                <a:spAutoFit/>
              </a:bodyPr>
              <a:lstStyle/>
              <a:p>
                <a:r>
                  <a:rPr lang="zh-CN" altLang="en-US" sz="1400" dirty="0">
                    <a:solidFill>
                      <a:srgbClr val="0070C0"/>
                    </a:solidFill>
                    <a:latin typeface="方正正大黑简体" panose="02000000000000000000" pitchFamily="2" charset="-122"/>
                    <a:ea typeface="方正正大黑简体" panose="02000000000000000000" pitchFamily="2" charset="-122"/>
                  </a:rPr>
                  <a:t>接收</a:t>
                </a:r>
                <a:endParaRPr lang="zh-CN" altLang="en-US" sz="1400" dirty="0">
                  <a:solidFill>
                    <a:srgbClr val="0070C0"/>
                  </a:solidFill>
                  <a:latin typeface="方正正大黑简体" panose="02000000000000000000" pitchFamily="2" charset="-122"/>
                  <a:ea typeface="方正正大黑简体" panose="02000000000000000000" pitchFamily="2" charset="-122"/>
                </a:endParaRPr>
              </a:p>
            </p:txBody>
          </p:sp>
          <p:sp>
            <p:nvSpPr>
              <p:cNvPr id="106" name="文本框 105"/>
              <p:cNvSpPr txBox="1"/>
              <p:nvPr>
                <p:custDataLst>
                  <p:tags r:id="rId30"/>
                </p:custDataLst>
              </p:nvPr>
            </p:nvSpPr>
            <p:spPr>
              <a:xfrm>
                <a:off x="220913" y="2596954"/>
                <a:ext cx="1089789" cy="680956"/>
              </a:xfrm>
              <a:prstGeom prst="rect">
                <a:avLst/>
              </a:prstGeom>
              <a:noFill/>
            </p:spPr>
            <p:txBody>
              <a:bodyPr wrap="square" rtlCol="0">
                <a:spAutoFit/>
              </a:bodyPr>
              <a:lstStyle/>
              <a:p>
                <a:pPr algn="just">
                  <a:lnSpc>
                    <a:spcPct val="130000"/>
                  </a:lnSpc>
                </a:pPr>
                <a:r>
                  <a:rPr lang="zh-CN" altLang="en-US" sz="1000" dirty="0">
                    <a:latin typeface="方正正大黑简体" panose="02000000000000000000" pitchFamily="2" charset="-122"/>
                    <a:ea typeface="方正正大黑简体" panose="02000000000000000000" pitchFamily="2" charset="-122"/>
                  </a:rPr>
                  <a:t>路由器根据收到的</a:t>
                </a:r>
                <a:r>
                  <a:rPr lang="en-US" altLang="zh-CN" sz="1000" dirty="0">
                    <a:latin typeface="方正正大黑简体" panose="02000000000000000000" pitchFamily="2" charset="-122"/>
                    <a:ea typeface="方正正大黑简体" panose="02000000000000000000" pitchFamily="2" charset="-122"/>
                  </a:rPr>
                  <a:t>RIP</a:t>
                </a:r>
                <a:r>
                  <a:rPr lang="zh-CN" altLang="en-US" sz="1000" dirty="0">
                    <a:latin typeface="方正正大黑简体" panose="02000000000000000000" pitchFamily="2" charset="-122"/>
                    <a:ea typeface="方正正大黑简体" panose="02000000000000000000" pitchFamily="2" charset="-122"/>
                  </a:rPr>
                  <a:t>报文更新路由表。</a:t>
                </a:r>
                <a:endParaRPr lang="zh-CN" altLang="en-US" sz="1000" dirty="0">
                  <a:latin typeface="方正正大黑简体" panose="02000000000000000000" pitchFamily="2" charset="-122"/>
                  <a:ea typeface="方正正大黑简体" panose="02000000000000000000" pitchFamily="2" charset="-122"/>
                </a:endParaRPr>
              </a:p>
            </p:txBody>
          </p:sp>
        </p:grpSp>
      </p:grpSp>
      <p:grpSp>
        <p:nvGrpSpPr>
          <p:cNvPr id="112" name="组合 111"/>
          <p:cNvGrpSpPr/>
          <p:nvPr>
            <p:custDataLst>
              <p:tags r:id="rId31"/>
            </p:custDataLst>
          </p:nvPr>
        </p:nvGrpSpPr>
        <p:grpSpPr>
          <a:xfrm>
            <a:off x="6166957" y="3339519"/>
            <a:ext cx="2190251" cy="2716235"/>
            <a:chOff x="1680097" y="2859600"/>
            <a:chExt cx="1872959" cy="2716235"/>
          </a:xfrm>
        </p:grpSpPr>
        <p:sp>
          <p:nvSpPr>
            <p:cNvPr id="113" name="任意多边形 26"/>
            <p:cNvSpPr/>
            <p:nvPr>
              <p:custDataLst>
                <p:tags r:id="rId32"/>
              </p:custDataLst>
            </p:nvPr>
          </p:nvSpPr>
          <p:spPr>
            <a:xfrm>
              <a:off x="1777316" y="2859600"/>
              <a:ext cx="1710096" cy="2716235"/>
            </a:xfrm>
            <a:custGeom>
              <a:avLst/>
              <a:gdLst>
                <a:gd name="connsiteX0" fmla="*/ 261702 w 1710096"/>
                <a:gd name="connsiteY0" fmla="*/ 0 h 2716235"/>
                <a:gd name="connsiteX1" fmla="*/ 1448394 w 1710096"/>
                <a:gd name="connsiteY1" fmla="*/ 0 h 2716235"/>
                <a:gd name="connsiteX2" fmla="*/ 1710096 w 1710096"/>
                <a:gd name="connsiteY2" fmla="*/ 261702 h 2716235"/>
                <a:gd name="connsiteX3" fmla="*/ 1710096 w 1710096"/>
                <a:gd name="connsiteY3" fmla="*/ 1308476 h 2716235"/>
                <a:gd name="connsiteX4" fmla="*/ 1448394 w 1710096"/>
                <a:gd name="connsiteY4" fmla="*/ 1570178 h 2716235"/>
                <a:gd name="connsiteX5" fmla="*/ 904405 w 1710096"/>
                <a:gd name="connsiteY5" fmla="*/ 1570178 h 2716235"/>
                <a:gd name="connsiteX6" fmla="*/ 904405 w 1710096"/>
                <a:gd name="connsiteY6" fmla="*/ 2288250 h 2716235"/>
                <a:gd name="connsiteX7" fmla="*/ 940283 w 1710096"/>
                <a:gd name="connsiteY7" fmla="*/ 2295493 h 2716235"/>
                <a:gd name="connsiteX8" fmla="*/ 1074023 w 1710096"/>
                <a:gd name="connsiteY8" fmla="*/ 2497260 h 2716235"/>
                <a:gd name="connsiteX9" fmla="*/ 855048 w 1710096"/>
                <a:gd name="connsiteY9" fmla="*/ 2716235 h 2716235"/>
                <a:gd name="connsiteX10" fmla="*/ 636073 w 1710096"/>
                <a:gd name="connsiteY10" fmla="*/ 2497260 h 2716235"/>
                <a:gd name="connsiteX11" fmla="*/ 769813 w 1710096"/>
                <a:gd name="connsiteY11" fmla="*/ 2295493 h 2716235"/>
                <a:gd name="connsiteX12" fmla="*/ 805691 w 1710096"/>
                <a:gd name="connsiteY12" fmla="*/ 2288250 h 2716235"/>
                <a:gd name="connsiteX13" fmla="*/ 805691 w 1710096"/>
                <a:gd name="connsiteY13" fmla="*/ 1570178 h 2716235"/>
                <a:gd name="connsiteX14" fmla="*/ 261702 w 1710096"/>
                <a:gd name="connsiteY14" fmla="*/ 1570178 h 2716235"/>
                <a:gd name="connsiteX15" fmla="*/ 0 w 1710096"/>
                <a:gd name="connsiteY15" fmla="*/ 1308476 h 2716235"/>
                <a:gd name="connsiteX16" fmla="*/ 0 w 1710096"/>
                <a:gd name="connsiteY16" fmla="*/ 261702 h 2716235"/>
                <a:gd name="connsiteX17" fmla="*/ 261702 w 1710096"/>
                <a:gd name="connsiteY17" fmla="*/ 0 h 271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10096" h="2716235">
                  <a:moveTo>
                    <a:pt x="261702" y="0"/>
                  </a:moveTo>
                  <a:lnTo>
                    <a:pt x="1448394" y="0"/>
                  </a:lnTo>
                  <a:cubicBezTo>
                    <a:pt x="1592928" y="0"/>
                    <a:pt x="1710096" y="117168"/>
                    <a:pt x="1710096" y="261702"/>
                  </a:cubicBezTo>
                  <a:lnTo>
                    <a:pt x="1710096" y="1308476"/>
                  </a:lnTo>
                  <a:cubicBezTo>
                    <a:pt x="1710096" y="1453010"/>
                    <a:pt x="1592928" y="1570178"/>
                    <a:pt x="1448394" y="1570178"/>
                  </a:cubicBezTo>
                  <a:lnTo>
                    <a:pt x="904405" y="1570178"/>
                  </a:lnTo>
                  <a:lnTo>
                    <a:pt x="904405" y="2288250"/>
                  </a:lnTo>
                  <a:lnTo>
                    <a:pt x="940283" y="2295493"/>
                  </a:lnTo>
                  <a:cubicBezTo>
                    <a:pt x="1018877" y="2328735"/>
                    <a:pt x="1074023" y="2406558"/>
                    <a:pt x="1074023" y="2497260"/>
                  </a:cubicBezTo>
                  <a:cubicBezTo>
                    <a:pt x="1074023" y="2618197"/>
                    <a:pt x="975985" y="2716235"/>
                    <a:pt x="855048" y="2716235"/>
                  </a:cubicBezTo>
                  <a:cubicBezTo>
                    <a:pt x="734111" y="2716235"/>
                    <a:pt x="636073" y="2618197"/>
                    <a:pt x="636073" y="2497260"/>
                  </a:cubicBezTo>
                  <a:cubicBezTo>
                    <a:pt x="636073" y="2406558"/>
                    <a:pt x="691220" y="2328735"/>
                    <a:pt x="769813" y="2295493"/>
                  </a:cubicBezTo>
                  <a:lnTo>
                    <a:pt x="805691" y="2288250"/>
                  </a:lnTo>
                  <a:lnTo>
                    <a:pt x="805691" y="1570178"/>
                  </a:lnTo>
                  <a:lnTo>
                    <a:pt x="261702" y="1570178"/>
                  </a:lnTo>
                  <a:cubicBezTo>
                    <a:pt x="117168" y="1570178"/>
                    <a:pt x="0" y="1453010"/>
                    <a:pt x="0" y="1308476"/>
                  </a:cubicBezTo>
                  <a:lnTo>
                    <a:pt x="0" y="261702"/>
                  </a:lnTo>
                  <a:cubicBezTo>
                    <a:pt x="0" y="117168"/>
                    <a:pt x="117168" y="0"/>
                    <a:pt x="261702" y="0"/>
                  </a:cubicBezTo>
                  <a:close/>
                </a:path>
              </a:pathLst>
            </a:custGeom>
            <a:solidFill>
              <a:schemeClr val="bg1">
                <a:lumMod val="95000"/>
              </a:schemeClr>
            </a:solidFill>
            <a:ln>
              <a:noFill/>
            </a:ln>
            <a:effectLst>
              <a:outerShdw blurRad="127000" dist="50800" dir="2700000" algn="tl" rotWithShape="0">
                <a:prstClr val="black">
                  <a:alpha val="30000"/>
                </a:prstClr>
              </a:outerShdw>
            </a:effectLst>
            <a:scene3d>
              <a:camera prst="orthographicFront"/>
              <a:lightRig rig="threePt" dir="t"/>
            </a:scene3d>
            <a:sp3d prstMaterial="softEdge">
              <a:bevelT w="254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B850"/>
                </a:solidFill>
              </a:endParaRPr>
            </a:p>
          </p:txBody>
        </p:sp>
        <p:sp>
          <p:nvSpPr>
            <p:cNvPr id="114" name="任意多边形 37"/>
            <p:cNvSpPr/>
            <p:nvPr>
              <p:custDataLst>
                <p:tags r:id="rId33"/>
              </p:custDataLst>
            </p:nvPr>
          </p:nvSpPr>
          <p:spPr bwMode="auto">
            <a:xfrm>
              <a:off x="2473066" y="5262044"/>
              <a:ext cx="318595" cy="189632"/>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chemeClr val="bg1">
                <a:lumMod val="75000"/>
              </a:schemeClr>
            </a:solidFill>
            <a:ln w="28575">
              <a:noFill/>
            </a:ln>
            <a:effectLst/>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nvGrpSpPr>
            <p:cNvPr id="115" name="Group 909"/>
            <p:cNvGrpSpPr>
              <a:grpSpLocks noChangeAspect="1"/>
            </p:cNvGrpSpPr>
            <p:nvPr/>
          </p:nvGrpSpPr>
          <p:grpSpPr bwMode="auto">
            <a:xfrm>
              <a:off x="2772295" y="2961206"/>
              <a:ext cx="353667" cy="301618"/>
              <a:chOff x="6182" y="1060"/>
              <a:chExt cx="265" cy="226"/>
            </a:xfrm>
            <a:solidFill>
              <a:schemeClr val="bg1">
                <a:lumMod val="65000"/>
              </a:schemeClr>
            </a:solidFill>
            <a:effectLst>
              <a:reflection blurRad="6350" stA="50000" endA="300" endPos="40000" dir="5400000" sy="-100000" algn="bl" rotWithShape="0"/>
            </a:effectLst>
          </p:grpSpPr>
          <p:sp>
            <p:nvSpPr>
              <p:cNvPr id="123" name="Freeform 911"/>
              <p:cNvSpPr/>
              <p:nvPr>
                <p:custDataLst>
                  <p:tags r:id="rId34"/>
                </p:custDataLst>
              </p:nvPr>
            </p:nvSpPr>
            <p:spPr bwMode="auto">
              <a:xfrm>
                <a:off x="6239" y="1126"/>
                <a:ext cx="54" cy="130"/>
              </a:xfrm>
              <a:custGeom>
                <a:avLst/>
                <a:gdLst>
                  <a:gd name="T0" fmla="*/ 2 w 22"/>
                  <a:gd name="T1" fmla="*/ 54 h 54"/>
                  <a:gd name="T2" fmla="*/ 20 w 22"/>
                  <a:gd name="T3" fmla="*/ 54 h 54"/>
                  <a:gd name="T4" fmla="*/ 22 w 22"/>
                  <a:gd name="T5" fmla="*/ 52 h 54"/>
                  <a:gd name="T6" fmla="*/ 22 w 22"/>
                  <a:gd name="T7" fmla="*/ 2 h 54"/>
                  <a:gd name="T8" fmla="*/ 20 w 22"/>
                  <a:gd name="T9" fmla="*/ 0 h 54"/>
                  <a:gd name="T10" fmla="*/ 2 w 22"/>
                  <a:gd name="T11" fmla="*/ 0 h 54"/>
                  <a:gd name="T12" fmla="*/ 0 w 22"/>
                  <a:gd name="T13" fmla="*/ 2 h 54"/>
                  <a:gd name="T14" fmla="*/ 0 w 22"/>
                  <a:gd name="T15" fmla="*/ 52 h 54"/>
                  <a:gd name="T16" fmla="*/ 2 w 22"/>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4">
                    <a:moveTo>
                      <a:pt x="2" y="54"/>
                    </a:moveTo>
                    <a:cubicBezTo>
                      <a:pt x="20" y="54"/>
                      <a:pt x="20" y="54"/>
                      <a:pt x="20" y="54"/>
                    </a:cubicBezTo>
                    <a:cubicBezTo>
                      <a:pt x="21" y="54"/>
                      <a:pt x="22" y="53"/>
                      <a:pt x="22" y="52"/>
                    </a:cubicBezTo>
                    <a:cubicBezTo>
                      <a:pt x="22" y="2"/>
                      <a:pt x="22" y="2"/>
                      <a:pt x="22" y="2"/>
                    </a:cubicBezTo>
                    <a:cubicBezTo>
                      <a:pt x="22" y="1"/>
                      <a:pt x="21" y="0"/>
                      <a:pt x="20" y="0"/>
                    </a:cubicBezTo>
                    <a:cubicBezTo>
                      <a:pt x="2" y="0"/>
                      <a:pt x="2" y="0"/>
                      <a:pt x="2" y="0"/>
                    </a:cubicBezTo>
                    <a:cubicBezTo>
                      <a:pt x="1" y="0"/>
                      <a:pt x="0" y="1"/>
                      <a:pt x="0" y="2"/>
                    </a:cubicBezTo>
                    <a:cubicBezTo>
                      <a:pt x="0" y="52"/>
                      <a:pt x="0" y="52"/>
                      <a:pt x="0" y="52"/>
                    </a:cubicBezTo>
                    <a:cubicBezTo>
                      <a:pt x="0" y="53"/>
                      <a:pt x="1" y="54"/>
                      <a:pt x="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4" name="Freeform 912"/>
              <p:cNvSpPr/>
              <p:nvPr>
                <p:custDataLst>
                  <p:tags r:id="rId35"/>
                </p:custDataLst>
              </p:nvPr>
            </p:nvSpPr>
            <p:spPr bwMode="auto">
              <a:xfrm>
                <a:off x="6348" y="1095"/>
                <a:ext cx="56" cy="158"/>
              </a:xfrm>
              <a:custGeom>
                <a:avLst/>
                <a:gdLst>
                  <a:gd name="T0" fmla="*/ 2 w 23"/>
                  <a:gd name="T1" fmla="*/ 66 h 66"/>
                  <a:gd name="T2" fmla="*/ 21 w 23"/>
                  <a:gd name="T3" fmla="*/ 66 h 66"/>
                  <a:gd name="T4" fmla="*/ 23 w 23"/>
                  <a:gd name="T5" fmla="*/ 64 h 66"/>
                  <a:gd name="T6" fmla="*/ 23 w 23"/>
                  <a:gd name="T7" fmla="*/ 2 h 66"/>
                  <a:gd name="T8" fmla="*/ 21 w 23"/>
                  <a:gd name="T9" fmla="*/ 0 h 66"/>
                  <a:gd name="T10" fmla="*/ 2 w 23"/>
                  <a:gd name="T11" fmla="*/ 0 h 66"/>
                  <a:gd name="T12" fmla="*/ 0 w 23"/>
                  <a:gd name="T13" fmla="*/ 2 h 66"/>
                  <a:gd name="T14" fmla="*/ 0 w 23"/>
                  <a:gd name="T15" fmla="*/ 64 h 66"/>
                  <a:gd name="T16" fmla="*/ 2 w 2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6">
                    <a:moveTo>
                      <a:pt x="2" y="66"/>
                    </a:moveTo>
                    <a:cubicBezTo>
                      <a:pt x="21" y="66"/>
                      <a:pt x="21" y="66"/>
                      <a:pt x="21" y="66"/>
                    </a:cubicBezTo>
                    <a:cubicBezTo>
                      <a:pt x="22" y="66"/>
                      <a:pt x="23" y="65"/>
                      <a:pt x="23" y="64"/>
                    </a:cubicBezTo>
                    <a:cubicBezTo>
                      <a:pt x="23" y="2"/>
                      <a:pt x="23" y="2"/>
                      <a:pt x="23" y="2"/>
                    </a:cubicBezTo>
                    <a:cubicBezTo>
                      <a:pt x="23" y="1"/>
                      <a:pt x="22" y="0"/>
                      <a:pt x="21" y="0"/>
                    </a:cubicBezTo>
                    <a:cubicBezTo>
                      <a:pt x="2" y="0"/>
                      <a:pt x="2" y="0"/>
                      <a:pt x="2" y="0"/>
                    </a:cubicBezTo>
                    <a:cubicBezTo>
                      <a:pt x="1" y="0"/>
                      <a:pt x="0" y="1"/>
                      <a:pt x="0" y="2"/>
                    </a:cubicBezTo>
                    <a:cubicBezTo>
                      <a:pt x="0" y="64"/>
                      <a:pt x="0" y="64"/>
                      <a:pt x="0" y="64"/>
                    </a:cubicBezTo>
                    <a:cubicBezTo>
                      <a:pt x="0" y="65"/>
                      <a:pt x="1" y="66"/>
                      <a:pt x="2"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5" name="Freeform 913"/>
              <p:cNvSpPr/>
              <p:nvPr>
                <p:custDataLst>
                  <p:tags r:id="rId36"/>
                </p:custDataLst>
              </p:nvPr>
            </p:nvSpPr>
            <p:spPr bwMode="auto">
              <a:xfrm>
                <a:off x="6182" y="1060"/>
                <a:ext cx="265" cy="226"/>
              </a:xfrm>
              <a:custGeom>
                <a:avLst/>
                <a:gdLst>
                  <a:gd name="T0" fmla="*/ 104 w 109"/>
                  <a:gd name="T1" fmla="*/ 85 h 94"/>
                  <a:gd name="T2" fmla="*/ 9 w 109"/>
                  <a:gd name="T3" fmla="*/ 85 h 94"/>
                  <a:gd name="T4" fmla="*/ 9 w 109"/>
                  <a:gd name="T5" fmla="*/ 85 h 94"/>
                  <a:gd name="T6" fmla="*/ 9 w 109"/>
                  <a:gd name="T7" fmla="*/ 4 h 94"/>
                  <a:gd name="T8" fmla="*/ 4 w 109"/>
                  <a:gd name="T9" fmla="*/ 0 h 94"/>
                  <a:gd name="T10" fmla="*/ 0 w 109"/>
                  <a:gd name="T11" fmla="*/ 4 h 94"/>
                  <a:gd name="T12" fmla="*/ 0 w 109"/>
                  <a:gd name="T13" fmla="*/ 85 h 94"/>
                  <a:gd name="T14" fmla="*/ 9 w 109"/>
                  <a:gd name="T15" fmla="*/ 94 h 94"/>
                  <a:gd name="T16" fmla="*/ 104 w 109"/>
                  <a:gd name="T17" fmla="*/ 94 h 94"/>
                  <a:gd name="T18" fmla="*/ 109 w 109"/>
                  <a:gd name="T19" fmla="*/ 90 h 94"/>
                  <a:gd name="T20" fmla="*/ 104 w 109"/>
                  <a:gd name="T21" fmla="*/ 8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94">
                    <a:moveTo>
                      <a:pt x="104" y="85"/>
                    </a:moveTo>
                    <a:cubicBezTo>
                      <a:pt x="9" y="85"/>
                      <a:pt x="9" y="85"/>
                      <a:pt x="9" y="85"/>
                    </a:cubicBezTo>
                    <a:cubicBezTo>
                      <a:pt x="9" y="85"/>
                      <a:pt x="9" y="85"/>
                      <a:pt x="9" y="85"/>
                    </a:cubicBezTo>
                    <a:cubicBezTo>
                      <a:pt x="9" y="4"/>
                      <a:pt x="9" y="4"/>
                      <a:pt x="9" y="4"/>
                    </a:cubicBezTo>
                    <a:cubicBezTo>
                      <a:pt x="9" y="2"/>
                      <a:pt x="7" y="0"/>
                      <a:pt x="4" y="0"/>
                    </a:cubicBezTo>
                    <a:cubicBezTo>
                      <a:pt x="2" y="0"/>
                      <a:pt x="0" y="2"/>
                      <a:pt x="0" y="4"/>
                    </a:cubicBezTo>
                    <a:cubicBezTo>
                      <a:pt x="0" y="85"/>
                      <a:pt x="0" y="85"/>
                      <a:pt x="0" y="85"/>
                    </a:cubicBezTo>
                    <a:cubicBezTo>
                      <a:pt x="0" y="90"/>
                      <a:pt x="4" y="94"/>
                      <a:pt x="9" y="94"/>
                    </a:cubicBezTo>
                    <a:cubicBezTo>
                      <a:pt x="104" y="94"/>
                      <a:pt x="104" y="94"/>
                      <a:pt x="104" y="94"/>
                    </a:cubicBezTo>
                    <a:cubicBezTo>
                      <a:pt x="107" y="94"/>
                      <a:pt x="109" y="92"/>
                      <a:pt x="109" y="90"/>
                    </a:cubicBezTo>
                    <a:cubicBezTo>
                      <a:pt x="109" y="87"/>
                      <a:pt x="107" y="85"/>
                      <a:pt x="10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116" name="同侧圆角矩形 43"/>
            <p:cNvSpPr/>
            <p:nvPr>
              <p:custDataLst>
                <p:tags r:id="rId37"/>
              </p:custDataLst>
            </p:nvPr>
          </p:nvSpPr>
          <p:spPr>
            <a:xfrm rot="5400000">
              <a:off x="1695037" y="3401743"/>
              <a:ext cx="601806" cy="446770"/>
            </a:xfrm>
            <a:prstGeom prst="round2SameRect">
              <a:avLst>
                <a:gd name="adj1" fmla="val 19083"/>
                <a:gd name="adj2" fmla="val 0"/>
              </a:avLst>
            </a:prstGeom>
            <a:solidFill>
              <a:srgbClr val="0070C0"/>
            </a:solidFill>
            <a:ln>
              <a:noFill/>
            </a:ln>
            <a:effectLst>
              <a:innerShdw blurRad="50800" dist="25400" dir="135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p:cNvGrpSpPr/>
            <p:nvPr/>
          </p:nvGrpSpPr>
          <p:grpSpPr>
            <a:xfrm>
              <a:off x="1680097" y="3349277"/>
              <a:ext cx="637758" cy="536311"/>
              <a:chOff x="4832313" y="2703657"/>
              <a:chExt cx="637758" cy="536311"/>
            </a:xfrm>
          </p:grpSpPr>
          <p:sp>
            <p:nvSpPr>
              <p:cNvPr id="121" name="文本框 120"/>
              <p:cNvSpPr txBox="1"/>
              <p:nvPr>
                <p:custDataLst>
                  <p:tags r:id="rId38"/>
                </p:custDataLst>
              </p:nvPr>
            </p:nvSpPr>
            <p:spPr>
              <a:xfrm>
                <a:off x="4832313" y="2703657"/>
                <a:ext cx="628649" cy="400110"/>
              </a:xfrm>
              <a:prstGeom prst="rect">
                <a:avLst/>
              </a:prstGeom>
              <a:noFill/>
            </p:spPr>
            <p:txBody>
              <a:bodyPr wrap="square" rtlCol="0">
                <a:spAutoFit/>
              </a:bodyPr>
              <a:lstStyle/>
              <a:p>
                <a:pPr algn="ctr"/>
                <a:r>
                  <a:rPr lang="en-US" altLang="zh-CN" sz="2000" dirty="0">
                    <a:solidFill>
                      <a:schemeClr val="bg1"/>
                    </a:solidFill>
                    <a:latin typeface="方正正大黑简体" panose="02000000000000000000" pitchFamily="2" charset="-122"/>
                    <a:ea typeface="方正正大黑简体" panose="02000000000000000000" pitchFamily="2" charset="-122"/>
                  </a:rPr>
                  <a:t>03</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sp>
            <p:nvSpPr>
              <p:cNvPr id="122" name="文本框 121"/>
              <p:cNvSpPr txBox="1"/>
              <p:nvPr>
                <p:custDataLst>
                  <p:tags r:id="rId39"/>
                </p:custDataLst>
              </p:nvPr>
            </p:nvSpPr>
            <p:spPr>
              <a:xfrm>
                <a:off x="4841421" y="2993747"/>
                <a:ext cx="628650" cy="246221"/>
              </a:xfrm>
              <a:prstGeom prst="rect">
                <a:avLst/>
              </a:prstGeom>
              <a:noFill/>
            </p:spPr>
            <p:txBody>
              <a:bodyPr wrap="square" rtlCol="0">
                <a:spAutoFit/>
              </a:bodyPr>
              <a:lstStyle/>
              <a:p>
                <a:pPr algn="ctr"/>
                <a:r>
                  <a:rPr lang="en-US" altLang="zh-CN" sz="1000" dirty="0">
                    <a:solidFill>
                      <a:schemeClr val="bg1"/>
                    </a:solidFill>
                    <a:latin typeface="方正正大黑简体" panose="02000000000000000000" pitchFamily="2" charset="-122"/>
                    <a:ea typeface="方正正大黑简体" panose="02000000000000000000" pitchFamily="2" charset="-122"/>
                  </a:rPr>
                  <a:t>STEP</a:t>
                </a:r>
                <a:endParaRPr lang="zh-CN" altLang="en-US" sz="1000" dirty="0">
                  <a:solidFill>
                    <a:schemeClr val="bg1"/>
                  </a:solidFill>
                  <a:latin typeface="方正正大黑简体" panose="02000000000000000000" pitchFamily="2" charset="-122"/>
                  <a:ea typeface="方正正大黑简体" panose="02000000000000000000" pitchFamily="2" charset="-122"/>
                </a:endParaRPr>
              </a:p>
            </p:txBody>
          </p:sp>
        </p:grpSp>
        <p:grpSp>
          <p:nvGrpSpPr>
            <p:cNvPr id="118" name="组合 117"/>
            <p:cNvGrpSpPr/>
            <p:nvPr/>
          </p:nvGrpSpPr>
          <p:grpSpPr>
            <a:xfrm>
              <a:off x="2197995" y="3141726"/>
              <a:ext cx="1355061" cy="1099610"/>
              <a:chOff x="215302" y="2378354"/>
              <a:chExt cx="1355061" cy="1099610"/>
            </a:xfrm>
          </p:grpSpPr>
          <p:sp>
            <p:nvSpPr>
              <p:cNvPr id="119" name="文本框 118"/>
              <p:cNvSpPr txBox="1"/>
              <p:nvPr>
                <p:custDataLst>
                  <p:tags r:id="rId40"/>
                </p:custDataLst>
              </p:nvPr>
            </p:nvSpPr>
            <p:spPr>
              <a:xfrm>
                <a:off x="215302" y="2378354"/>
                <a:ext cx="1355061" cy="307777"/>
              </a:xfrm>
              <a:prstGeom prst="rect">
                <a:avLst/>
              </a:prstGeom>
              <a:noFill/>
            </p:spPr>
            <p:txBody>
              <a:bodyPr wrap="square" rtlCol="0">
                <a:spAutoFit/>
              </a:bodyPr>
              <a:lstStyle/>
              <a:p>
                <a:r>
                  <a:rPr lang="zh-CN" altLang="en-US" sz="1400" dirty="0">
                    <a:solidFill>
                      <a:srgbClr val="0070C0"/>
                    </a:solidFill>
                    <a:latin typeface="方正正大黑简体" panose="02000000000000000000" pitchFamily="2" charset="-122"/>
                    <a:ea typeface="方正正大黑简体" panose="02000000000000000000" pitchFamily="2" charset="-122"/>
                  </a:rPr>
                  <a:t>更新</a:t>
                </a:r>
                <a:endParaRPr lang="zh-CN" altLang="en-US" sz="1400" dirty="0">
                  <a:solidFill>
                    <a:srgbClr val="0070C0"/>
                  </a:solidFill>
                  <a:latin typeface="方正正大黑简体" panose="02000000000000000000" pitchFamily="2" charset="-122"/>
                  <a:ea typeface="方正正大黑简体" panose="02000000000000000000" pitchFamily="2" charset="-122"/>
                </a:endParaRPr>
              </a:p>
            </p:txBody>
          </p:sp>
          <p:sp>
            <p:nvSpPr>
              <p:cNvPr id="120" name="文本框 119"/>
              <p:cNvSpPr txBox="1"/>
              <p:nvPr>
                <p:custDataLst>
                  <p:tags r:id="rId41"/>
                </p:custDataLst>
              </p:nvPr>
            </p:nvSpPr>
            <p:spPr>
              <a:xfrm>
                <a:off x="220913" y="2596954"/>
                <a:ext cx="1089789" cy="881010"/>
              </a:xfrm>
              <a:prstGeom prst="rect">
                <a:avLst/>
              </a:prstGeom>
              <a:noFill/>
            </p:spPr>
            <p:txBody>
              <a:bodyPr wrap="square" rtlCol="0">
                <a:spAutoFit/>
              </a:bodyPr>
              <a:lstStyle/>
              <a:p>
                <a:pPr algn="just">
                  <a:lnSpc>
                    <a:spcPct val="130000"/>
                  </a:lnSpc>
                </a:pPr>
                <a:r>
                  <a:rPr lang="zh-CN" altLang="en-US" sz="1000" dirty="0">
                    <a:latin typeface="方正正大黑简体" panose="02000000000000000000" pitchFamily="2" charset="-122"/>
                    <a:ea typeface="方正正大黑简体" panose="02000000000000000000" pitchFamily="2" charset="-122"/>
                  </a:rPr>
                  <a:t>若路由信息相同，则更新。</a:t>
                </a:r>
                <a:endParaRPr lang="en-US" altLang="zh-CN" sz="1000" dirty="0">
                  <a:latin typeface="方正正大黑简体" panose="02000000000000000000" pitchFamily="2" charset="-122"/>
                  <a:ea typeface="方正正大黑简体" panose="02000000000000000000" pitchFamily="2" charset="-122"/>
                </a:endParaRPr>
              </a:p>
              <a:p>
                <a:pPr algn="just">
                  <a:lnSpc>
                    <a:spcPct val="130000"/>
                  </a:lnSpc>
                </a:pPr>
                <a:r>
                  <a:rPr lang="zh-CN" altLang="en-US" sz="1000" dirty="0">
                    <a:latin typeface="方正正大黑简体" panose="02000000000000000000" pitchFamily="2" charset="-122"/>
                    <a:ea typeface="方正正大黑简体" panose="02000000000000000000" pitchFamily="2" charset="-122"/>
                  </a:rPr>
                  <a:t>若路由信息不同，</a:t>
                </a:r>
                <a:endParaRPr lang="en-US" altLang="zh-CN" sz="1000" dirty="0">
                  <a:latin typeface="方正正大黑简体" panose="02000000000000000000" pitchFamily="2" charset="-122"/>
                  <a:ea typeface="方正正大黑简体" panose="02000000000000000000" pitchFamily="2" charset="-122"/>
                </a:endParaRPr>
              </a:p>
              <a:p>
                <a:pPr algn="just">
                  <a:lnSpc>
                    <a:spcPct val="130000"/>
                  </a:lnSpc>
                </a:pPr>
                <a:r>
                  <a:rPr lang="zh-CN" altLang="en-US" sz="1000" dirty="0">
                    <a:latin typeface="方正正大黑简体" panose="02000000000000000000" pitchFamily="2" charset="-122"/>
                    <a:ea typeface="方正正大黑简体" panose="02000000000000000000" pitchFamily="2" charset="-122"/>
                  </a:rPr>
                  <a:t>则添加。</a:t>
                </a:r>
                <a:endParaRPr lang="zh-CN" altLang="en-US" sz="1000" dirty="0">
                  <a:latin typeface="方正正大黑简体" panose="02000000000000000000" pitchFamily="2" charset="-122"/>
                  <a:ea typeface="方正正大黑简体" panose="02000000000000000000" pitchFamily="2" charset="-122"/>
                </a:endParaRPr>
              </a:p>
            </p:txBody>
          </p:sp>
        </p:grpSp>
      </p:grpSp>
      <p:grpSp>
        <p:nvGrpSpPr>
          <p:cNvPr id="126" name="组合 125"/>
          <p:cNvGrpSpPr/>
          <p:nvPr>
            <p:custDataLst>
              <p:tags r:id="rId42"/>
            </p:custDataLst>
          </p:nvPr>
        </p:nvGrpSpPr>
        <p:grpSpPr>
          <a:xfrm>
            <a:off x="8327681" y="3339519"/>
            <a:ext cx="2190251" cy="2716235"/>
            <a:chOff x="1680097" y="2859600"/>
            <a:chExt cx="1872959" cy="2716235"/>
          </a:xfrm>
        </p:grpSpPr>
        <p:sp>
          <p:nvSpPr>
            <p:cNvPr id="127" name="任意多边形 26"/>
            <p:cNvSpPr/>
            <p:nvPr>
              <p:custDataLst>
                <p:tags r:id="rId43"/>
              </p:custDataLst>
            </p:nvPr>
          </p:nvSpPr>
          <p:spPr>
            <a:xfrm>
              <a:off x="1777316" y="2859600"/>
              <a:ext cx="1710096" cy="2716235"/>
            </a:xfrm>
            <a:custGeom>
              <a:avLst/>
              <a:gdLst>
                <a:gd name="connsiteX0" fmla="*/ 261702 w 1710096"/>
                <a:gd name="connsiteY0" fmla="*/ 0 h 2716235"/>
                <a:gd name="connsiteX1" fmla="*/ 1448394 w 1710096"/>
                <a:gd name="connsiteY1" fmla="*/ 0 h 2716235"/>
                <a:gd name="connsiteX2" fmla="*/ 1710096 w 1710096"/>
                <a:gd name="connsiteY2" fmla="*/ 261702 h 2716235"/>
                <a:gd name="connsiteX3" fmla="*/ 1710096 w 1710096"/>
                <a:gd name="connsiteY3" fmla="*/ 1308476 h 2716235"/>
                <a:gd name="connsiteX4" fmla="*/ 1448394 w 1710096"/>
                <a:gd name="connsiteY4" fmla="*/ 1570178 h 2716235"/>
                <a:gd name="connsiteX5" fmla="*/ 904405 w 1710096"/>
                <a:gd name="connsiteY5" fmla="*/ 1570178 h 2716235"/>
                <a:gd name="connsiteX6" fmla="*/ 904405 w 1710096"/>
                <a:gd name="connsiteY6" fmla="*/ 2288250 h 2716235"/>
                <a:gd name="connsiteX7" fmla="*/ 940283 w 1710096"/>
                <a:gd name="connsiteY7" fmla="*/ 2295493 h 2716235"/>
                <a:gd name="connsiteX8" fmla="*/ 1074023 w 1710096"/>
                <a:gd name="connsiteY8" fmla="*/ 2497260 h 2716235"/>
                <a:gd name="connsiteX9" fmla="*/ 855048 w 1710096"/>
                <a:gd name="connsiteY9" fmla="*/ 2716235 h 2716235"/>
                <a:gd name="connsiteX10" fmla="*/ 636073 w 1710096"/>
                <a:gd name="connsiteY10" fmla="*/ 2497260 h 2716235"/>
                <a:gd name="connsiteX11" fmla="*/ 769813 w 1710096"/>
                <a:gd name="connsiteY11" fmla="*/ 2295493 h 2716235"/>
                <a:gd name="connsiteX12" fmla="*/ 805691 w 1710096"/>
                <a:gd name="connsiteY12" fmla="*/ 2288250 h 2716235"/>
                <a:gd name="connsiteX13" fmla="*/ 805691 w 1710096"/>
                <a:gd name="connsiteY13" fmla="*/ 1570178 h 2716235"/>
                <a:gd name="connsiteX14" fmla="*/ 261702 w 1710096"/>
                <a:gd name="connsiteY14" fmla="*/ 1570178 h 2716235"/>
                <a:gd name="connsiteX15" fmla="*/ 0 w 1710096"/>
                <a:gd name="connsiteY15" fmla="*/ 1308476 h 2716235"/>
                <a:gd name="connsiteX16" fmla="*/ 0 w 1710096"/>
                <a:gd name="connsiteY16" fmla="*/ 261702 h 2716235"/>
                <a:gd name="connsiteX17" fmla="*/ 261702 w 1710096"/>
                <a:gd name="connsiteY17" fmla="*/ 0 h 271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10096" h="2716235">
                  <a:moveTo>
                    <a:pt x="261702" y="0"/>
                  </a:moveTo>
                  <a:lnTo>
                    <a:pt x="1448394" y="0"/>
                  </a:lnTo>
                  <a:cubicBezTo>
                    <a:pt x="1592928" y="0"/>
                    <a:pt x="1710096" y="117168"/>
                    <a:pt x="1710096" y="261702"/>
                  </a:cubicBezTo>
                  <a:lnTo>
                    <a:pt x="1710096" y="1308476"/>
                  </a:lnTo>
                  <a:cubicBezTo>
                    <a:pt x="1710096" y="1453010"/>
                    <a:pt x="1592928" y="1570178"/>
                    <a:pt x="1448394" y="1570178"/>
                  </a:cubicBezTo>
                  <a:lnTo>
                    <a:pt x="904405" y="1570178"/>
                  </a:lnTo>
                  <a:lnTo>
                    <a:pt x="904405" y="2288250"/>
                  </a:lnTo>
                  <a:lnTo>
                    <a:pt x="940283" y="2295493"/>
                  </a:lnTo>
                  <a:cubicBezTo>
                    <a:pt x="1018877" y="2328735"/>
                    <a:pt x="1074023" y="2406558"/>
                    <a:pt x="1074023" y="2497260"/>
                  </a:cubicBezTo>
                  <a:cubicBezTo>
                    <a:pt x="1074023" y="2618197"/>
                    <a:pt x="975985" y="2716235"/>
                    <a:pt x="855048" y="2716235"/>
                  </a:cubicBezTo>
                  <a:cubicBezTo>
                    <a:pt x="734111" y="2716235"/>
                    <a:pt x="636073" y="2618197"/>
                    <a:pt x="636073" y="2497260"/>
                  </a:cubicBezTo>
                  <a:cubicBezTo>
                    <a:pt x="636073" y="2406558"/>
                    <a:pt x="691220" y="2328735"/>
                    <a:pt x="769813" y="2295493"/>
                  </a:cubicBezTo>
                  <a:lnTo>
                    <a:pt x="805691" y="2288250"/>
                  </a:lnTo>
                  <a:lnTo>
                    <a:pt x="805691" y="1570178"/>
                  </a:lnTo>
                  <a:lnTo>
                    <a:pt x="261702" y="1570178"/>
                  </a:lnTo>
                  <a:cubicBezTo>
                    <a:pt x="117168" y="1570178"/>
                    <a:pt x="0" y="1453010"/>
                    <a:pt x="0" y="1308476"/>
                  </a:cubicBezTo>
                  <a:lnTo>
                    <a:pt x="0" y="261702"/>
                  </a:lnTo>
                  <a:cubicBezTo>
                    <a:pt x="0" y="117168"/>
                    <a:pt x="117168" y="0"/>
                    <a:pt x="261702" y="0"/>
                  </a:cubicBezTo>
                  <a:close/>
                </a:path>
              </a:pathLst>
            </a:custGeom>
            <a:solidFill>
              <a:schemeClr val="bg1">
                <a:lumMod val="95000"/>
              </a:schemeClr>
            </a:solidFill>
            <a:ln>
              <a:noFill/>
            </a:ln>
            <a:effectLst>
              <a:outerShdw blurRad="127000" dist="50800" dir="2700000" algn="tl" rotWithShape="0">
                <a:prstClr val="black">
                  <a:alpha val="30000"/>
                </a:prstClr>
              </a:outerShdw>
            </a:effectLst>
            <a:scene3d>
              <a:camera prst="orthographicFront"/>
              <a:lightRig rig="threePt" dir="t"/>
            </a:scene3d>
            <a:sp3d prstMaterial="softEdge">
              <a:bevelT w="254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B850"/>
                </a:solidFill>
              </a:endParaRPr>
            </a:p>
          </p:txBody>
        </p:sp>
        <p:sp>
          <p:nvSpPr>
            <p:cNvPr id="128" name="任意多边形 37"/>
            <p:cNvSpPr/>
            <p:nvPr>
              <p:custDataLst>
                <p:tags r:id="rId44"/>
              </p:custDataLst>
            </p:nvPr>
          </p:nvSpPr>
          <p:spPr bwMode="auto">
            <a:xfrm>
              <a:off x="2473066" y="5262044"/>
              <a:ext cx="318595" cy="189632"/>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chemeClr val="bg1">
                <a:lumMod val="75000"/>
              </a:schemeClr>
            </a:solidFill>
            <a:ln w="28575">
              <a:noFill/>
            </a:ln>
            <a:effectLst/>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nvGrpSpPr>
            <p:cNvPr id="129" name="Group 909"/>
            <p:cNvGrpSpPr>
              <a:grpSpLocks noChangeAspect="1"/>
            </p:cNvGrpSpPr>
            <p:nvPr/>
          </p:nvGrpSpPr>
          <p:grpSpPr bwMode="auto">
            <a:xfrm>
              <a:off x="2772295" y="2961206"/>
              <a:ext cx="353667" cy="301618"/>
              <a:chOff x="6182" y="1060"/>
              <a:chExt cx="265" cy="226"/>
            </a:xfrm>
            <a:solidFill>
              <a:schemeClr val="bg1">
                <a:lumMod val="65000"/>
              </a:schemeClr>
            </a:solidFill>
            <a:effectLst>
              <a:reflection blurRad="6350" stA="50000" endA="300" endPos="40000" dir="5400000" sy="-100000" algn="bl" rotWithShape="0"/>
            </a:effectLst>
          </p:grpSpPr>
          <p:sp>
            <p:nvSpPr>
              <p:cNvPr id="137" name="Freeform 911"/>
              <p:cNvSpPr/>
              <p:nvPr>
                <p:custDataLst>
                  <p:tags r:id="rId45"/>
                </p:custDataLst>
              </p:nvPr>
            </p:nvSpPr>
            <p:spPr bwMode="auto">
              <a:xfrm>
                <a:off x="6239" y="1126"/>
                <a:ext cx="54" cy="130"/>
              </a:xfrm>
              <a:custGeom>
                <a:avLst/>
                <a:gdLst>
                  <a:gd name="T0" fmla="*/ 2 w 22"/>
                  <a:gd name="T1" fmla="*/ 54 h 54"/>
                  <a:gd name="T2" fmla="*/ 20 w 22"/>
                  <a:gd name="T3" fmla="*/ 54 h 54"/>
                  <a:gd name="T4" fmla="*/ 22 w 22"/>
                  <a:gd name="T5" fmla="*/ 52 h 54"/>
                  <a:gd name="T6" fmla="*/ 22 w 22"/>
                  <a:gd name="T7" fmla="*/ 2 h 54"/>
                  <a:gd name="T8" fmla="*/ 20 w 22"/>
                  <a:gd name="T9" fmla="*/ 0 h 54"/>
                  <a:gd name="T10" fmla="*/ 2 w 22"/>
                  <a:gd name="T11" fmla="*/ 0 h 54"/>
                  <a:gd name="T12" fmla="*/ 0 w 22"/>
                  <a:gd name="T13" fmla="*/ 2 h 54"/>
                  <a:gd name="T14" fmla="*/ 0 w 22"/>
                  <a:gd name="T15" fmla="*/ 52 h 54"/>
                  <a:gd name="T16" fmla="*/ 2 w 22"/>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4">
                    <a:moveTo>
                      <a:pt x="2" y="54"/>
                    </a:moveTo>
                    <a:cubicBezTo>
                      <a:pt x="20" y="54"/>
                      <a:pt x="20" y="54"/>
                      <a:pt x="20" y="54"/>
                    </a:cubicBezTo>
                    <a:cubicBezTo>
                      <a:pt x="21" y="54"/>
                      <a:pt x="22" y="53"/>
                      <a:pt x="22" y="52"/>
                    </a:cubicBezTo>
                    <a:cubicBezTo>
                      <a:pt x="22" y="2"/>
                      <a:pt x="22" y="2"/>
                      <a:pt x="22" y="2"/>
                    </a:cubicBezTo>
                    <a:cubicBezTo>
                      <a:pt x="22" y="1"/>
                      <a:pt x="21" y="0"/>
                      <a:pt x="20" y="0"/>
                    </a:cubicBezTo>
                    <a:cubicBezTo>
                      <a:pt x="2" y="0"/>
                      <a:pt x="2" y="0"/>
                      <a:pt x="2" y="0"/>
                    </a:cubicBezTo>
                    <a:cubicBezTo>
                      <a:pt x="1" y="0"/>
                      <a:pt x="0" y="1"/>
                      <a:pt x="0" y="2"/>
                    </a:cubicBezTo>
                    <a:cubicBezTo>
                      <a:pt x="0" y="52"/>
                      <a:pt x="0" y="52"/>
                      <a:pt x="0" y="52"/>
                    </a:cubicBezTo>
                    <a:cubicBezTo>
                      <a:pt x="0" y="53"/>
                      <a:pt x="1" y="54"/>
                      <a:pt x="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8" name="Freeform 912"/>
              <p:cNvSpPr/>
              <p:nvPr>
                <p:custDataLst>
                  <p:tags r:id="rId46"/>
                </p:custDataLst>
              </p:nvPr>
            </p:nvSpPr>
            <p:spPr bwMode="auto">
              <a:xfrm>
                <a:off x="6348" y="1095"/>
                <a:ext cx="56" cy="158"/>
              </a:xfrm>
              <a:custGeom>
                <a:avLst/>
                <a:gdLst>
                  <a:gd name="T0" fmla="*/ 2 w 23"/>
                  <a:gd name="T1" fmla="*/ 66 h 66"/>
                  <a:gd name="T2" fmla="*/ 21 w 23"/>
                  <a:gd name="T3" fmla="*/ 66 h 66"/>
                  <a:gd name="T4" fmla="*/ 23 w 23"/>
                  <a:gd name="T5" fmla="*/ 64 h 66"/>
                  <a:gd name="T6" fmla="*/ 23 w 23"/>
                  <a:gd name="T7" fmla="*/ 2 h 66"/>
                  <a:gd name="T8" fmla="*/ 21 w 23"/>
                  <a:gd name="T9" fmla="*/ 0 h 66"/>
                  <a:gd name="T10" fmla="*/ 2 w 23"/>
                  <a:gd name="T11" fmla="*/ 0 h 66"/>
                  <a:gd name="T12" fmla="*/ 0 w 23"/>
                  <a:gd name="T13" fmla="*/ 2 h 66"/>
                  <a:gd name="T14" fmla="*/ 0 w 23"/>
                  <a:gd name="T15" fmla="*/ 64 h 66"/>
                  <a:gd name="T16" fmla="*/ 2 w 2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6">
                    <a:moveTo>
                      <a:pt x="2" y="66"/>
                    </a:moveTo>
                    <a:cubicBezTo>
                      <a:pt x="21" y="66"/>
                      <a:pt x="21" y="66"/>
                      <a:pt x="21" y="66"/>
                    </a:cubicBezTo>
                    <a:cubicBezTo>
                      <a:pt x="22" y="66"/>
                      <a:pt x="23" y="65"/>
                      <a:pt x="23" y="64"/>
                    </a:cubicBezTo>
                    <a:cubicBezTo>
                      <a:pt x="23" y="2"/>
                      <a:pt x="23" y="2"/>
                      <a:pt x="23" y="2"/>
                    </a:cubicBezTo>
                    <a:cubicBezTo>
                      <a:pt x="23" y="1"/>
                      <a:pt x="22" y="0"/>
                      <a:pt x="21" y="0"/>
                    </a:cubicBezTo>
                    <a:cubicBezTo>
                      <a:pt x="2" y="0"/>
                      <a:pt x="2" y="0"/>
                      <a:pt x="2" y="0"/>
                    </a:cubicBezTo>
                    <a:cubicBezTo>
                      <a:pt x="1" y="0"/>
                      <a:pt x="0" y="1"/>
                      <a:pt x="0" y="2"/>
                    </a:cubicBezTo>
                    <a:cubicBezTo>
                      <a:pt x="0" y="64"/>
                      <a:pt x="0" y="64"/>
                      <a:pt x="0" y="64"/>
                    </a:cubicBezTo>
                    <a:cubicBezTo>
                      <a:pt x="0" y="65"/>
                      <a:pt x="1" y="66"/>
                      <a:pt x="2"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9" name="Freeform 913"/>
              <p:cNvSpPr/>
              <p:nvPr>
                <p:custDataLst>
                  <p:tags r:id="rId47"/>
                </p:custDataLst>
              </p:nvPr>
            </p:nvSpPr>
            <p:spPr bwMode="auto">
              <a:xfrm>
                <a:off x="6182" y="1060"/>
                <a:ext cx="265" cy="226"/>
              </a:xfrm>
              <a:custGeom>
                <a:avLst/>
                <a:gdLst>
                  <a:gd name="T0" fmla="*/ 104 w 109"/>
                  <a:gd name="T1" fmla="*/ 85 h 94"/>
                  <a:gd name="T2" fmla="*/ 9 w 109"/>
                  <a:gd name="T3" fmla="*/ 85 h 94"/>
                  <a:gd name="T4" fmla="*/ 9 w 109"/>
                  <a:gd name="T5" fmla="*/ 85 h 94"/>
                  <a:gd name="T6" fmla="*/ 9 w 109"/>
                  <a:gd name="T7" fmla="*/ 4 h 94"/>
                  <a:gd name="T8" fmla="*/ 4 w 109"/>
                  <a:gd name="T9" fmla="*/ 0 h 94"/>
                  <a:gd name="T10" fmla="*/ 0 w 109"/>
                  <a:gd name="T11" fmla="*/ 4 h 94"/>
                  <a:gd name="T12" fmla="*/ 0 w 109"/>
                  <a:gd name="T13" fmla="*/ 85 h 94"/>
                  <a:gd name="T14" fmla="*/ 9 w 109"/>
                  <a:gd name="T15" fmla="*/ 94 h 94"/>
                  <a:gd name="T16" fmla="*/ 104 w 109"/>
                  <a:gd name="T17" fmla="*/ 94 h 94"/>
                  <a:gd name="T18" fmla="*/ 109 w 109"/>
                  <a:gd name="T19" fmla="*/ 90 h 94"/>
                  <a:gd name="T20" fmla="*/ 104 w 109"/>
                  <a:gd name="T21" fmla="*/ 8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94">
                    <a:moveTo>
                      <a:pt x="104" y="85"/>
                    </a:moveTo>
                    <a:cubicBezTo>
                      <a:pt x="9" y="85"/>
                      <a:pt x="9" y="85"/>
                      <a:pt x="9" y="85"/>
                    </a:cubicBezTo>
                    <a:cubicBezTo>
                      <a:pt x="9" y="85"/>
                      <a:pt x="9" y="85"/>
                      <a:pt x="9" y="85"/>
                    </a:cubicBezTo>
                    <a:cubicBezTo>
                      <a:pt x="9" y="4"/>
                      <a:pt x="9" y="4"/>
                      <a:pt x="9" y="4"/>
                    </a:cubicBezTo>
                    <a:cubicBezTo>
                      <a:pt x="9" y="2"/>
                      <a:pt x="7" y="0"/>
                      <a:pt x="4" y="0"/>
                    </a:cubicBezTo>
                    <a:cubicBezTo>
                      <a:pt x="2" y="0"/>
                      <a:pt x="0" y="2"/>
                      <a:pt x="0" y="4"/>
                    </a:cubicBezTo>
                    <a:cubicBezTo>
                      <a:pt x="0" y="85"/>
                      <a:pt x="0" y="85"/>
                      <a:pt x="0" y="85"/>
                    </a:cubicBezTo>
                    <a:cubicBezTo>
                      <a:pt x="0" y="90"/>
                      <a:pt x="4" y="94"/>
                      <a:pt x="9" y="94"/>
                    </a:cubicBezTo>
                    <a:cubicBezTo>
                      <a:pt x="104" y="94"/>
                      <a:pt x="104" y="94"/>
                      <a:pt x="104" y="94"/>
                    </a:cubicBezTo>
                    <a:cubicBezTo>
                      <a:pt x="107" y="94"/>
                      <a:pt x="109" y="92"/>
                      <a:pt x="109" y="90"/>
                    </a:cubicBezTo>
                    <a:cubicBezTo>
                      <a:pt x="109" y="87"/>
                      <a:pt x="107" y="85"/>
                      <a:pt x="10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130" name="同侧圆角矩形 43"/>
            <p:cNvSpPr/>
            <p:nvPr>
              <p:custDataLst>
                <p:tags r:id="rId48"/>
              </p:custDataLst>
            </p:nvPr>
          </p:nvSpPr>
          <p:spPr>
            <a:xfrm rot="5400000">
              <a:off x="1695037" y="3401743"/>
              <a:ext cx="601806" cy="446770"/>
            </a:xfrm>
            <a:prstGeom prst="round2SameRect">
              <a:avLst>
                <a:gd name="adj1" fmla="val 19083"/>
                <a:gd name="adj2" fmla="val 0"/>
              </a:avLst>
            </a:prstGeom>
            <a:solidFill>
              <a:srgbClr val="0070C0"/>
            </a:solidFill>
            <a:ln>
              <a:noFill/>
            </a:ln>
            <a:effectLst>
              <a:innerShdw blurRad="50800" dist="25400" dir="135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p:cNvGrpSpPr/>
            <p:nvPr/>
          </p:nvGrpSpPr>
          <p:grpSpPr>
            <a:xfrm>
              <a:off x="1680097" y="3349277"/>
              <a:ext cx="637758" cy="536311"/>
              <a:chOff x="4832313" y="2703657"/>
              <a:chExt cx="637758" cy="536311"/>
            </a:xfrm>
          </p:grpSpPr>
          <p:sp>
            <p:nvSpPr>
              <p:cNvPr id="135" name="文本框 134"/>
              <p:cNvSpPr txBox="1"/>
              <p:nvPr>
                <p:custDataLst>
                  <p:tags r:id="rId49"/>
                </p:custDataLst>
              </p:nvPr>
            </p:nvSpPr>
            <p:spPr>
              <a:xfrm>
                <a:off x="4832313" y="2703657"/>
                <a:ext cx="628649" cy="400110"/>
              </a:xfrm>
              <a:prstGeom prst="rect">
                <a:avLst/>
              </a:prstGeom>
              <a:noFill/>
            </p:spPr>
            <p:txBody>
              <a:bodyPr wrap="square" rtlCol="0">
                <a:spAutoFit/>
              </a:bodyPr>
              <a:lstStyle/>
              <a:p>
                <a:pPr algn="ctr"/>
                <a:r>
                  <a:rPr lang="en-US" altLang="zh-CN" sz="2000" dirty="0">
                    <a:solidFill>
                      <a:schemeClr val="bg1"/>
                    </a:solidFill>
                    <a:latin typeface="方正正大黑简体" panose="02000000000000000000" pitchFamily="2" charset="-122"/>
                    <a:ea typeface="方正正大黑简体" panose="02000000000000000000" pitchFamily="2" charset="-122"/>
                  </a:rPr>
                  <a:t>04</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sp>
            <p:nvSpPr>
              <p:cNvPr id="136" name="文本框 135"/>
              <p:cNvSpPr txBox="1"/>
              <p:nvPr>
                <p:custDataLst>
                  <p:tags r:id="rId50"/>
                </p:custDataLst>
              </p:nvPr>
            </p:nvSpPr>
            <p:spPr>
              <a:xfrm>
                <a:off x="4841421" y="2993747"/>
                <a:ext cx="628650" cy="246221"/>
              </a:xfrm>
              <a:prstGeom prst="rect">
                <a:avLst/>
              </a:prstGeom>
              <a:noFill/>
            </p:spPr>
            <p:txBody>
              <a:bodyPr wrap="square" rtlCol="0">
                <a:spAutoFit/>
              </a:bodyPr>
              <a:lstStyle/>
              <a:p>
                <a:pPr algn="ctr"/>
                <a:r>
                  <a:rPr lang="en-US" altLang="zh-CN" sz="1000" dirty="0">
                    <a:solidFill>
                      <a:schemeClr val="bg1"/>
                    </a:solidFill>
                    <a:latin typeface="方正正大黑简体" panose="02000000000000000000" pitchFamily="2" charset="-122"/>
                    <a:ea typeface="方正正大黑简体" panose="02000000000000000000" pitchFamily="2" charset="-122"/>
                  </a:rPr>
                  <a:t>STEP</a:t>
                </a:r>
                <a:endParaRPr lang="zh-CN" altLang="en-US" sz="1000" dirty="0">
                  <a:solidFill>
                    <a:schemeClr val="bg1"/>
                  </a:solidFill>
                  <a:latin typeface="方正正大黑简体" panose="02000000000000000000" pitchFamily="2" charset="-122"/>
                  <a:ea typeface="方正正大黑简体" panose="02000000000000000000" pitchFamily="2" charset="-122"/>
                </a:endParaRPr>
              </a:p>
            </p:txBody>
          </p:sp>
        </p:grpSp>
        <p:grpSp>
          <p:nvGrpSpPr>
            <p:cNvPr id="132" name="组合 131"/>
            <p:cNvGrpSpPr/>
            <p:nvPr/>
          </p:nvGrpSpPr>
          <p:grpSpPr>
            <a:xfrm>
              <a:off x="2197995" y="3141726"/>
              <a:ext cx="1355061" cy="899556"/>
              <a:chOff x="215302" y="2378354"/>
              <a:chExt cx="1355061" cy="899556"/>
            </a:xfrm>
          </p:grpSpPr>
          <p:sp>
            <p:nvSpPr>
              <p:cNvPr id="133" name="文本框 132"/>
              <p:cNvSpPr txBox="1"/>
              <p:nvPr>
                <p:custDataLst>
                  <p:tags r:id="rId51"/>
                </p:custDataLst>
              </p:nvPr>
            </p:nvSpPr>
            <p:spPr>
              <a:xfrm>
                <a:off x="215302" y="2378354"/>
                <a:ext cx="1355061" cy="307777"/>
              </a:xfrm>
              <a:prstGeom prst="rect">
                <a:avLst/>
              </a:prstGeom>
              <a:noFill/>
            </p:spPr>
            <p:txBody>
              <a:bodyPr wrap="square" rtlCol="0">
                <a:spAutoFit/>
              </a:bodyPr>
              <a:lstStyle/>
              <a:p>
                <a:r>
                  <a:rPr lang="zh-CN" altLang="en-US" sz="1400" dirty="0">
                    <a:solidFill>
                      <a:srgbClr val="0070C0"/>
                    </a:solidFill>
                    <a:latin typeface="方正正大黑简体" panose="02000000000000000000" pitchFamily="2" charset="-122"/>
                    <a:ea typeface="方正正大黑简体" panose="02000000000000000000" pitchFamily="2" charset="-122"/>
                  </a:rPr>
                  <a:t>完成</a:t>
                </a:r>
                <a:endParaRPr lang="zh-CN" altLang="en-US" sz="1400" dirty="0">
                  <a:solidFill>
                    <a:srgbClr val="0070C0"/>
                  </a:solidFill>
                  <a:latin typeface="方正正大黑简体" panose="02000000000000000000" pitchFamily="2" charset="-122"/>
                  <a:ea typeface="方正正大黑简体" panose="02000000000000000000" pitchFamily="2" charset="-122"/>
                </a:endParaRPr>
              </a:p>
            </p:txBody>
          </p:sp>
          <p:sp>
            <p:nvSpPr>
              <p:cNvPr id="134" name="文本框 133"/>
              <p:cNvSpPr txBox="1"/>
              <p:nvPr>
                <p:custDataLst>
                  <p:tags r:id="rId52"/>
                </p:custDataLst>
              </p:nvPr>
            </p:nvSpPr>
            <p:spPr>
              <a:xfrm>
                <a:off x="220913" y="2596954"/>
                <a:ext cx="1141885" cy="680956"/>
              </a:xfrm>
              <a:prstGeom prst="rect">
                <a:avLst/>
              </a:prstGeom>
              <a:noFill/>
            </p:spPr>
            <p:txBody>
              <a:bodyPr wrap="square" rtlCol="0">
                <a:spAutoFit/>
              </a:bodyPr>
              <a:lstStyle/>
              <a:p>
                <a:pPr algn="just">
                  <a:lnSpc>
                    <a:spcPct val="130000"/>
                  </a:lnSpc>
                </a:pPr>
                <a:r>
                  <a:rPr lang="zh-CN" altLang="en-US" sz="1000" dirty="0">
                    <a:latin typeface="方正正大黑简体" panose="02000000000000000000" pitchFamily="2" charset="-122"/>
                    <a:ea typeface="方正正大黑简体" panose="02000000000000000000" pitchFamily="2" charset="-122"/>
                  </a:rPr>
                  <a:t>经过路由更新，每个路由器都具有一张完整的路由表。</a:t>
                </a:r>
                <a:endParaRPr lang="zh-CN" altLang="en-US" sz="1000" dirty="0">
                  <a:latin typeface="方正正大黑简体" panose="02000000000000000000" pitchFamily="2" charset="-122"/>
                  <a:ea typeface="方正正大黑简体" panose="02000000000000000000" pitchFamily="2" charset="-122"/>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7"/>
                                        </p:tgtEl>
                                        <p:attrNameLst>
                                          <p:attrName>style.visibility</p:attrName>
                                        </p:attrNameLst>
                                      </p:cBhvr>
                                      <p:to>
                                        <p:strVal val="visible"/>
                                      </p:to>
                                    </p:set>
                                    <p:anim to="0" calcmode="lin" valueType="num">
                                      <p:cBhvr>
                                        <p:cTn id="13" dur="500" decel="100000" fill="hold">
                                          <p:stCondLst>
                                            <p:cond delay="0"/>
                                          </p:stCondLst>
                                        </p:cTn>
                                        <p:tgtEl>
                                          <p:spTgt spid="27"/>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7"/>
                                        </p:tgtEl>
                                      </p:cBhvr>
                                    </p:animEffect>
                                    <p:animScale>
                                      <p:cBhvr>
                                        <p:cTn id="15" dur="500" decel="100000" fill="hold">
                                          <p:stCondLst>
                                            <p:cond delay="0"/>
                                          </p:stCondLst>
                                        </p:cTn>
                                        <p:tgtEl>
                                          <p:spTgt spid="27"/>
                                        </p:tgtEl>
                                      </p:cBhvr>
                                      <p:by x="100000" y="100000"/>
                                      <p:from x="110000" y="110000"/>
                                      <p:to x="100000" y="100000"/>
                                    </p:animScale>
                                  </p:childTnLst>
                                </p:cTn>
                              </p:par>
                            </p:childTnLst>
                          </p:cTn>
                        </p:par>
                        <p:par>
                          <p:cTn id="16" fill="hold">
                            <p:stCondLst>
                              <p:cond delay="25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8">
                                            <p:txEl>
                                              <p:pRg st="0" end="0"/>
                                            </p:txEl>
                                          </p:spTgt>
                                        </p:tgtEl>
                                        <p:attrNameLst>
                                          <p:attrName>style.visibility</p:attrName>
                                        </p:attrNameLst>
                                      </p:cBhvr>
                                      <p:to>
                                        <p:strVal val="visible"/>
                                      </p:to>
                                    </p:set>
                                    <p:anim to="0" calcmode="lin" valueType="num">
                                      <p:cBhvr>
                                        <p:cTn id="19"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28">
                                            <p:txEl>
                                              <p:pRg st="0" end="0"/>
                                            </p:txEl>
                                          </p:spTgt>
                                        </p:tgtEl>
                                      </p:cBhvr>
                                    </p:animEffect>
                                    <p:animScale>
                                      <p:cBhvr>
                                        <p:cTn id="21" dur="500" decel="100000" fill="hold">
                                          <p:stCondLst>
                                            <p:cond delay="0"/>
                                          </p:stCondLst>
                                        </p:cTn>
                                        <p:tgtEl>
                                          <p:spTgt spid="28">
                                            <p:txEl>
                                              <p:pRg st="0" end="0"/>
                                            </p:txEl>
                                          </p:spTgt>
                                        </p:tgtEl>
                                      </p:cBhvr>
                                      <p:by x="100000" y="100000"/>
                                      <p:from x="110000" y="110000"/>
                                      <p:to x="100000" y="100000"/>
                                    </p:animScale>
                                  </p:childTnLst>
                                </p:cTn>
                              </p:par>
                            </p:childTnLst>
                          </p:cTn>
                        </p:par>
                        <p:par>
                          <p:cTn id="22" fill="hold">
                            <p:stCondLst>
                              <p:cond delay="4550"/>
                            </p:stCondLst>
                            <p:childTnLst>
                              <p:par>
                                <p:cTn id="23" presetID="22" presetClass="entr" presetSubtype="8"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3000"/>
                                        <p:tgtEl>
                                          <p:spTgt spid="17"/>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childTnLst>
                                </p:cTn>
                              </p:par>
                              <p:par>
                                <p:cTn id="31" presetID="53" presetClass="entr" presetSubtype="16" fill="hold" grpId="0" nodeType="withEffect">
                                  <p:stCondLst>
                                    <p:cond delay="500"/>
                                  </p:stCondLst>
                                  <p:childTnLst>
                                    <p:set>
                                      <p:cBhvr>
                                        <p:cTn id="32" dur="1" fill="hold">
                                          <p:stCondLst>
                                            <p:cond delay="0"/>
                                          </p:stCondLst>
                                        </p:cTn>
                                        <p:tgtEl>
                                          <p:spTgt spid="24"/>
                                        </p:tgtEl>
                                        <p:attrNameLst>
                                          <p:attrName>style.visibility</p:attrName>
                                        </p:attrNameLst>
                                      </p:cBhvr>
                                      <p:to>
                                        <p:strVal val="visible"/>
                                      </p:to>
                                    </p:set>
                                    <p:anim calcmode="lin" valueType="num">
                                      <p:cBhvr>
                                        <p:cTn id="33" dur="500" fill="hold"/>
                                        <p:tgtEl>
                                          <p:spTgt spid="24"/>
                                        </p:tgtEl>
                                        <p:attrNameLst>
                                          <p:attrName>ppt_w</p:attrName>
                                        </p:attrNameLst>
                                      </p:cBhvr>
                                      <p:tavLst>
                                        <p:tav tm="0">
                                          <p:val>
                                            <p:fltVal val="0"/>
                                          </p:val>
                                        </p:tav>
                                        <p:tav tm="100000">
                                          <p:val>
                                            <p:strVal val="#ppt_w"/>
                                          </p:val>
                                        </p:tav>
                                      </p:tavLst>
                                    </p:anim>
                                    <p:anim calcmode="lin" valueType="num">
                                      <p:cBhvr>
                                        <p:cTn id="34" dur="500" fill="hold"/>
                                        <p:tgtEl>
                                          <p:spTgt spid="24"/>
                                        </p:tgtEl>
                                        <p:attrNameLst>
                                          <p:attrName>ppt_h</p:attrName>
                                        </p:attrNameLst>
                                      </p:cBhvr>
                                      <p:tavLst>
                                        <p:tav tm="0">
                                          <p:val>
                                            <p:fltVal val="0"/>
                                          </p:val>
                                        </p:tav>
                                        <p:tav tm="100000">
                                          <p:val>
                                            <p:strVal val="#ppt_h"/>
                                          </p:val>
                                        </p:tav>
                                      </p:tavLst>
                                    </p:anim>
                                    <p:animEffect transition="in" filter="fade">
                                      <p:cBhvr>
                                        <p:cTn id="35" dur="500"/>
                                        <p:tgtEl>
                                          <p:spTgt spid="24"/>
                                        </p:tgtEl>
                                      </p:cBhvr>
                                    </p:animEffect>
                                  </p:childTnLst>
                                </p:cTn>
                              </p:par>
                              <p:par>
                                <p:cTn id="36" presetID="53" presetClass="entr" presetSubtype="16" fill="hold" grpId="0" nodeType="withEffect">
                                  <p:stCondLst>
                                    <p:cond delay="100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Effect transition="in" filter="fade">
                                      <p:cBhvr>
                                        <p:cTn id="40" dur="500"/>
                                        <p:tgtEl>
                                          <p:spTgt spid="20"/>
                                        </p:tgtEl>
                                      </p:cBhvr>
                                    </p:animEffect>
                                  </p:childTnLst>
                                </p:cTn>
                              </p:par>
                              <p:par>
                                <p:cTn id="41" presetID="53" presetClass="entr" presetSubtype="16" fill="hold" grpId="0" nodeType="withEffect">
                                  <p:stCondLst>
                                    <p:cond delay="150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Effect transition="in" filter="fade">
                                      <p:cBhvr>
                                        <p:cTn id="45" dur="500"/>
                                        <p:tgtEl>
                                          <p:spTgt spid="21"/>
                                        </p:tgtEl>
                                      </p:cBhvr>
                                    </p:animEffect>
                                  </p:childTnLst>
                                </p:cTn>
                              </p:par>
                              <p:par>
                                <p:cTn id="46" presetID="53" presetClass="entr" presetSubtype="16" fill="hold" grpId="0" nodeType="withEffect">
                                  <p:stCondLst>
                                    <p:cond delay="2000"/>
                                  </p:stCondLst>
                                  <p:childTnLst>
                                    <p:set>
                                      <p:cBhvr>
                                        <p:cTn id="47" dur="1" fill="hold">
                                          <p:stCondLst>
                                            <p:cond delay="0"/>
                                          </p:stCondLst>
                                        </p:cTn>
                                        <p:tgtEl>
                                          <p:spTgt spid="22"/>
                                        </p:tgtEl>
                                        <p:attrNameLst>
                                          <p:attrName>style.visibility</p:attrName>
                                        </p:attrNameLst>
                                      </p:cBhvr>
                                      <p:to>
                                        <p:strVal val="visible"/>
                                      </p:to>
                                    </p:set>
                                    <p:anim calcmode="lin" valueType="num">
                                      <p:cBhvr>
                                        <p:cTn id="48" dur="500" fill="hold"/>
                                        <p:tgtEl>
                                          <p:spTgt spid="22"/>
                                        </p:tgtEl>
                                        <p:attrNameLst>
                                          <p:attrName>ppt_w</p:attrName>
                                        </p:attrNameLst>
                                      </p:cBhvr>
                                      <p:tavLst>
                                        <p:tav tm="0">
                                          <p:val>
                                            <p:fltVal val="0"/>
                                          </p:val>
                                        </p:tav>
                                        <p:tav tm="100000">
                                          <p:val>
                                            <p:strVal val="#ppt_w"/>
                                          </p:val>
                                        </p:tav>
                                      </p:tavLst>
                                    </p:anim>
                                    <p:anim calcmode="lin" valueType="num">
                                      <p:cBhvr>
                                        <p:cTn id="49" dur="500" fill="hold"/>
                                        <p:tgtEl>
                                          <p:spTgt spid="22"/>
                                        </p:tgtEl>
                                        <p:attrNameLst>
                                          <p:attrName>ppt_h</p:attrName>
                                        </p:attrNameLst>
                                      </p:cBhvr>
                                      <p:tavLst>
                                        <p:tav tm="0">
                                          <p:val>
                                            <p:fltVal val="0"/>
                                          </p:val>
                                        </p:tav>
                                        <p:tav tm="100000">
                                          <p:val>
                                            <p:strVal val="#ppt_h"/>
                                          </p:val>
                                        </p:tav>
                                      </p:tavLst>
                                    </p:anim>
                                    <p:animEffect transition="in" filter="fade">
                                      <p:cBhvr>
                                        <p:cTn id="50" dur="500"/>
                                        <p:tgtEl>
                                          <p:spTgt spid="22"/>
                                        </p:tgtEl>
                                      </p:cBhvr>
                                    </p:animEffect>
                                  </p:childTnLst>
                                </p:cTn>
                              </p:par>
                              <p:par>
                                <p:cTn id="51" presetID="53" presetClass="entr" presetSubtype="16" fill="hold" grpId="0" nodeType="withEffect">
                                  <p:stCondLst>
                                    <p:cond delay="3000"/>
                                  </p:stCondLst>
                                  <p:childTnLst>
                                    <p:set>
                                      <p:cBhvr>
                                        <p:cTn id="52" dur="1" fill="hold">
                                          <p:stCondLst>
                                            <p:cond delay="0"/>
                                          </p:stCondLst>
                                        </p:cTn>
                                        <p:tgtEl>
                                          <p:spTgt spid="19"/>
                                        </p:tgtEl>
                                        <p:attrNameLst>
                                          <p:attrName>style.visibility</p:attrName>
                                        </p:attrNameLst>
                                      </p:cBhvr>
                                      <p:to>
                                        <p:strVal val="visible"/>
                                      </p:to>
                                    </p:set>
                                    <p:anim calcmode="lin" valueType="num">
                                      <p:cBhvr>
                                        <p:cTn id="53" dur="500" fill="hold"/>
                                        <p:tgtEl>
                                          <p:spTgt spid="19"/>
                                        </p:tgtEl>
                                        <p:attrNameLst>
                                          <p:attrName>ppt_w</p:attrName>
                                        </p:attrNameLst>
                                      </p:cBhvr>
                                      <p:tavLst>
                                        <p:tav tm="0">
                                          <p:val>
                                            <p:fltVal val="0"/>
                                          </p:val>
                                        </p:tav>
                                        <p:tav tm="100000">
                                          <p:val>
                                            <p:strVal val="#ppt_w"/>
                                          </p:val>
                                        </p:tav>
                                      </p:tavLst>
                                    </p:anim>
                                    <p:anim calcmode="lin" valueType="num">
                                      <p:cBhvr>
                                        <p:cTn id="54" dur="500" fill="hold"/>
                                        <p:tgtEl>
                                          <p:spTgt spid="19"/>
                                        </p:tgtEl>
                                        <p:attrNameLst>
                                          <p:attrName>ppt_h</p:attrName>
                                        </p:attrNameLst>
                                      </p:cBhvr>
                                      <p:tavLst>
                                        <p:tav tm="0">
                                          <p:val>
                                            <p:fltVal val="0"/>
                                          </p:val>
                                        </p:tav>
                                        <p:tav tm="100000">
                                          <p:val>
                                            <p:strVal val="#ppt_h"/>
                                          </p:val>
                                        </p:tav>
                                      </p:tavLst>
                                    </p:anim>
                                    <p:animEffect transition="in" filter="fade">
                                      <p:cBhvr>
                                        <p:cTn id="55" dur="500"/>
                                        <p:tgtEl>
                                          <p:spTgt spid="19"/>
                                        </p:tgtEl>
                                      </p:cBhvr>
                                    </p:animEffect>
                                  </p:childTnLst>
                                </p:cTn>
                              </p:par>
                            </p:childTnLst>
                          </p:cTn>
                        </p:par>
                        <p:par>
                          <p:cTn id="56" fill="hold">
                            <p:stCondLst>
                              <p:cond delay="7550"/>
                            </p:stCondLst>
                            <p:childTnLst>
                              <p:par>
                                <p:cTn id="57" presetID="17" presetClass="entr" presetSubtype="4" fill="hold" nodeType="after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p:cTn id="59" dur="500" fill="hold"/>
                                        <p:tgtEl>
                                          <p:spTgt spid="25"/>
                                        </p:tgtEl>
                                        <p:attrNameLst>
                                          <p:attrName>ppt_x</p:attrName>
                                        </p:attrNameLst>
                                      </p:cBhvr>
                                      <p:tavLst>
                                        <p:tav tm="0">
                                          <p:val>
                                            <p:strVal val="#ppt_x"/>
                                          </p:val>
                                        </p:tav>
                                        <p:tav tm="100000">
                                          <p:val>
                                            <p:strVal val="#ppt_x"/>
                                          </p:val>
                                        </p:tav>
                                      </p:tavLst>
                                    </p:anim>
                                    <p:anim calcmode="lin" valueType="num">
                                      <p:cBhvr>
                                        <p:cTn id="60" dur="500" fill="hold"/>
                                        <p:tgtEl>
                                          <p:spTgt spid="25"/>
                                        </p:tgtEl>
                                        <p:attrNameLst>
                                          <p:attrName>ppt_y</p:attrName>
                                        </p:attrNameLst>
                                      </p:cBhvr>
                                      <p:tavLst>
                                        <p:tav tm="0">
                                          <p:val>
                                            <p:strVal val="#ppt_y+#ppt_h/2"/>
                                          </p:val>
                                        </p:tav>
                                        <p:tav tm="100000">
                                          <p:val>
                                            <p:strVal val="#ppt_y"/>
                                          </p:val>
                                        </p:tav>
                                      </p:tavLst>
                                    </p:anim>
                                    <p:anim calcmode="lin" valueType="num">
                                      <p:cBhvr>
                                        <p:cTn id="61" dur="500" fill="hold"/>
                                        <p:tgtEl>
                                          <p:spTgt spid="25"/>
                                        </p:tgtEl>
                                        <p:attrNameLst>
                                          <p:attrName>ppt_w</p:attrName>
                                        </p:attrNameLst>
                                      </p:cBhvr>
                                      <p:tavLst>
                                        <p:tav tm="0">
                                          <p:val>
                                            <p:strVal val="#ppt_w"/>
                                          </p:val>
                                        </p:tav>
                                        <p:tav tm="100000">
                                          <p:val>
                                            <p:strVal val="#ppt_w"/>
                                          </p:val>
                                        </p:tav>
                                      </p:tavLst>
                                    </p:anim>
                                    <p:anim calcmode="lin" valueType="num">
                                      <p:cBhvr>
                                        <p:cTn id="62" dur="500" fill="hold"/>
                                        <p:tgtEl>
                                          <p:spTgt spid="25"/>
                                        </p:tgtEl>
                                        <p:attrNameLst>
                                          <p:attrName>ppt_h</p:attrName>
                                        </p:attrNameLst>
                                      </p:cBhvr>
                                      <p:tavLst>
                                        <p:tav tm="0">
                                          <p:val>
                                            <p:fltVal val="0"/>
                                          </p:val>
                                        </p:tav>
                                        <p:tav tm="100000">
                                          <p:val>
                                            <p:strVal val="#ppt_h"/>
                                          </p:val>
                                        </p:tav>
                                      </p:tavLst>
                                    </p:anim>
                                  </p:childTnLst>
                                </p:cTn>
                              </p:par>
                            </p:childTnLst>
                          </p:cTn>
                        </p:par>
                        <p:par>
                          <p:cTn id="63" fill="hold">
                            <p:stCondLst>
                              <p:cond delay="8050"/>
                            </p:stCondLst>
                            <p:childTnLst>
                              <p:par>
                                <p:cTn id="64" presetID="17" presetClass="entr" presetSubtype="4" fill="hold" nodeType="afterEffect">
                                  <p:stCondLst>
                                    <p:cond delay="0"/>
                                  </p:stCondLst>
                                  <p:childTnLst>
                                    <p:set>
                                      <p:cBhvr>
                                        <p:cTn id="65" dur="1" fill="hold">
                                          <p:stCondLst>
                                            <p:cond delay="0"/>
                                          </p:stCondLst>
                                        </p:cTn>
                                        <p:tgtEl>
                                          <p:spTgt spid="97"/>
                                        </p:tgtEl>
                                        <p:attrNameLst>
                                          <p:attrName>style.visibility</p:attrName>
                                        </p:attrNameLst>
                                      </p:cBhvr>
                                      <p:to>
                                        <p:strVal val="visible"/>
                                      </p:to>
                                    </p:set>
                                    <p:anim calcmode="lin" valueType="num">
                                      <p:cBhvr>
                                        <p:cTn id="66" dur="500" fill="hold"/>
                                        <p:tgtEl>
                                          <p:spTgt spid="97"/>
                                        </p:tgtEl>
                                        <p:attrNameLst>
                                          <p:attrName>ppt_x</p:attrName>
                                        </p:attrNameLst>
                                      </p:cBhvr>
                                      <p:tavLst>
                                        <p:tav tm="0">
                                          <p:val>
                                            <p:strVal val="#ppt_x"/>
                                          </p:val>
                                        </p:tav>
                                        <p:tav tm="100000">
                                          <p:val>
                                            <p:strVal val="#ppt_x"/>
                                          </p:val>
                                        </p:tav>
                                      </p:tavLst>
                                    </p:anim>
                                    <p:anim calcmode="lin" valueType="num">
                                      <p:cBhvr>
                                        <p:cTn id="67" dur="500" fill="hold"/>
                                        <p:tgtEl>
                                          <p:spTgt spid="97"/>
                                        </p:tgtEl>
                                        <p:attrNameLst>
                                          <p:attrName>ppt_y</p:attrName>
                                        </p:attrNameLst>
                                      </p:cBhvr>
                                      <p:tavLst>
                                        <p:tav tm="0">
                                          <p:val>
                                            <p:strVal val="#ppt_y+#ppt_h/2"/>
                                          </p:val>
                                        </p:tav>
                                        <p:tav tm="100000">
                                          <p:val>
                                            <p:strVal val="#ppt_y"/>
                                          </p:val>
                                        </p:tav>
                                      </p:tavLst>
                                    </p:anim>
                                    <p:anim calcmode="lin" valueType="num">
                                      <p:cBhvr>
                                        <p:cTn id="68" dur="500" fill="hold"/>
                                        <p:tgtEl>
                                          <p:spTgt spid="97"/>
                                        </p:tgtEl>
                                        <p:attrNameLst>
                                          <p:attrName>ppt_w</p:attrName>
                                        </p:attrNameLst>
                                      </p:cBhvr>
                                      <p:tavLst>
                                        <p:tav tm="0">
                                          <p:val>
                                            <p:strVal val="#ppt_w"/>
                                          </p:val>
                                        </p:tav>
                                        <p:tav tm="100000">
                                          <p:val>
                                            <p:strVal val="#ppt_w"/>
                                          </p:val>
                                        </p:tav>
                                      </p:tavLst>
                                    </p:anim>
                                    <p:anim calcmode="lin" valueType="num">
                                      <p:cBhvr>
                                        <p:cTn id="69" dur="500" fill="hold"/>
                                        <p:tgtEl>
                                          <p:spTgt spid="97"/>
                                        </p:tgtEl>
                                        <p:attrNameLst>
                                          <p:attrName>ppt_h</p:attrName>
                                        </p:attrNameLst>
                                      </p:cBhvr>
                                      <p:tavLst>
                                        <p:tav tm="0">
                                          <p:val>
                                            <p:fltVal val="0"/>
                                          </p:val>
                                        </p:tav>
                                        <p:tav tm="100000">
                                          <p:val>
                                            <p:strVal val="#ppt_h"/>
                                          </p:val>
                                        </p:tav>
                                      </p:tavLst>
                                    </p:anim>
                                  </p:childTnLst>
                                </p:cTn>
                              </p:par>
                            </p:childTnLst>
                          </p:cTn>
                        </p:par>
                        <p:par>
                          <p:cTn id="70" fill="hold">
                            <p:stCondLst>
                              <p:cond delay="8550"/>
                            </p:stCondLst>
                            <p:childTnLst>
                              <p:par>
                                <p:cTn id="71" presetID="17" presetClass="entr" presetSubtype="4" fill="hold" nodeType="afterEffect">
                                  <p:stCondLst>
                                    <p:cond delay="0"/>
                                  </p:stCondLst>
                                  <p:childTnLst>
                                    <p:set>
                                      <p:cBhvr>
                                        <p:cTn id="72" dur="1" fill="hold">
                                          <p:stCondLst>
                                            <p:cond delay="0"/>
                                          </p:stCondLst>
                                        </p:cTn>
                                        <p:tgtEl>
                                          <p:spTgt spid="112"/>
                                        </p:tgtEl>
                                        <p:attrNameLst>
                                          <p:attrName>style.visibility</p:attrName>
                                        </p:attrNameLst>
                                      </p:cBhvr>
                                      <p:to>
                                        <p:strVal val="visible"/>
                                      </p:to>
                                    </p:set>
                                    <p:anim calcmode="lin" valueType="num">
                                      <p:cBhvr>
                                        <p:cTn id="73" dur="500" fill="hold"/>
                                        <p:tgtEl>
                                          <p:spTgt spid="112"/>
                                        </p:tgtEl>
                                        <p:attrNameLst>
                                          <p:attrName>ppt_x</p:attrName>
                                        </p:attrNameLst>
                                      </p:cBhvr>
                                      <p:tavLst>
                                        <p:tav tm="0">
                                          <p:val>
                                            <p:strVal val="#ppt_x"/>
                                          </p:val>
                                        </p:tav>
                                        <p:tav tm="100000">
                                          <p:val>
                                            <p:strVal val="#ppt_x"/>
                                          </p:val>
                                        </p:tav>
                                      </p:tavLst>
                                    </p:anim>
                                    <p:anim calcmode="lin" valueType="num">
                                      <p:cBhvr>
                                        <p:cTn id="74" dur="500" fill="hold"/>
                                        <p:tgtEl>
                                          <p:spTgt spid="112"/>
                                        </p:tgtEl>
                                        <p:attrNameLst>
                                          <p:attrName>ppt_y</p:attrName>
                                        </p:attrNameLst>
                                      </p:cBhvr>
                                      <p:tavLst>
                                        <p:tav tm="0">
                                          <p:val>
                                            <p:strVal val="#ppt_y+#ppt_h/2"/>
                                          </p:val>
                                        </p:tav>
                                        <p:tav tm="100000">
                                          <p:val>
                                            <p:strVal val="#ppt_y"/>
                                          </p:val>
                                        </p:tav>
                                      </p:tavLst>
                                    </p:anim>
                                    <p:anim calcmode="lin" valueType="num">
                                      <p:cBhvr>
                                        <p:cTn id="75" dur="500" fill="hold"/>
                                        <p:tgtEl>
                                          <p:spTgt spid="112"/>
                                        </p:tgtEl>
                                        <p:attrNameLst>
                                          <p:attrName>ppt_w</p:attrName>
                                        </p:attrNameLst>
                                      </p:cBhvr>
                                      <p:tavLst>
                                        <p:tav tm="0">
                                          <p:val>
                                            <p:strVal val="#ppt_w"/>
                                          </p:val>
                                        </p:tav>
                                        <p:tav tm="100000">
                                          <p:val>
                                            <p:strVal val="#ppt_w"/>
                                          </p:val>
                                        </p:tav>
                                      </p:tavLst>
                                    </p:anim>
                                    <p:anim calcmode="lin" valueType="num">
                                      <p:cBhvr>
                                        <p:cTn id="76" dur="500" fill="hold"/>
                                        <p:tgtEl>
                                          <p:spTgt spid="112"/>
                                        </p:tgtEl>
                                        <p:attrNameLst>
                                          <p:attrName>ppt_h</p:attrName>
                                        </p:attrNameLst>
                                      </p:cBhvr>
                                      <p:tavLst>
                                        <p:tav tm="0">
                                          <p:val>
                                            <p:fltVal val="0"/>
                                          </p:val>
                                        </p:tav>
                                        <p:tav tm="100000">
                                          <p:val>
                                            <p:strVal val="#ppt_h"/>
                                          </p:val>
                                        </p:tav>
                                      </p:tavLst>
                                    </p:anim>
                                  </p:childTnLst>
                                </p:cTn>
                              </p:par>
                            </p:childTnLst>
                          </p:cTn>
                        </p:par>
                        <p:par>
                          <p:cTn id="77" fill="hold">
                            <p:stCondLst>
                              <p:cond delay="9050"/>
                            </p:stCondLst>
                            <p:childTnLst>
                              <p:par>
                                <p:cTn id="78" presetID="17" presetClass="entr" presetSubtype="4" fill="hold" nodeType="afterEffect">
                                  <p:stCondLst>
                                    <p:cond delay="0"/>
                                  </p:stCondLst>
                                  <p:childTnLst>
                                    <p:set>
                                      <p:cBhvr>
                                        <p:cTn id="79" dur="1" fill="hold">
                                          <p:stCondLst>
                                            <p:cond delay="0"/>
                                          </p:stCondLst>
                                        </p:cTn>
                                        <p:tgtEl>
                                          <p:spTgt spid="126"/>
                                        </p:tgtEl>
                                        <p:attrNameLst>
                                          <p:attrName>style.visibility</p:attrName>
                                        </p:attrNameLst>
                                      </p:cBhvr>
                                      <p:to>
                                        <p:strVal val="visible"/>
                                      </p:to>
                                    </p:set>
                                    <p:anim calcmode="lin" valueType="num">
                                      <p:cBhvr>
                                        <p:cTn id="80" dur="500" fill="hold"/>
                                        <p:tgtEl>
                                          <p:spTgt spid="126"/>
                                        </p:tgtEl>
                                        <p:attrNameLst>
                                          <p:attrName>ppt_x</p:attrName>
                                        </p:attrNameLst>
                                      </p:cBhvr>
                                      <p:tavLst>
                                        <p:tav tm="0">
                                          <p:val>
                                            <p:strVal val="#ppt_x"/>
                                          </p:val>
                                        </p:tav>
                                        <p:tav tm="100000">
                                          <p:val>
                                            <p:strVal val="#ppt_x"/>
                                          </p:val>
                                        </p:tav>
                                      </p:tavLst>
                                    </p:anim>
                                    <p:anim calcmode="lin" valueType="num">
                                      <p:cBhvr>
                                        <p:cTn id="81" dur="500" fill="hold"/>
                                        <p:tgtEl>
                                          <p:spTgt spid="126"/>
                                        </p:tgtEl>
                                        <p:attrNameLst>
                                          <p:attrName>ppt_y</p:attrName>
                                        </p:attrNameLst>
                                      </p:cBhvr>
                                      <p:tavLst>
                                        <p:tav tm="0">
                                          <p:val>
                                            <p:strVal val="#ppt_y+#ppt_h/2"/>
                                          </p:val>
                                        </p:tav>
                                        <p:tav tm="100000">
                                          <p:val>
                                            <p:strVal val="#ppt_y"/>
                                          </p:val>
                                        </p:tav>
                                      </p:tavLst>
                                    </p:anim>
                                    <p:anim calcmode="lin" valueType="num">
                                      <p:cBhvr>
                                        <p:cTn id="82" dur="500" fill="hold"/>
                                        <p:tgtEl>
                                          <p:spTgt spid="126"/>
                                        </p:tgtEl>
                                        <p:attrNameLst>
                                          <p:attrName>ppt_w</p:attrName>
                                        </p:attrNameLst>
                                      </p:cBhvr>
                                      <p:tavLst>
                                        <p:tav tm="0">
                                          <p:val>
                                            <p:strVal val="#ppt_w"/>
                                          </p:val>
                                        </p:tav>
                                        <p:tav tm="100000">
                                          <p:val>
                                            <p:strVal val="#ppt_w"/>
                                          </p:val>
                                        </p:tav>
                                      </p:tavLst>
                                    </p:anim>
                                    <p:anim calcmode="lin" valueType="num">
                                      <p:cBhvr>
                                        <p:cTn id="83" dur="500" fill="hold"/>
                                        <p:tgtEl>
                                          <p:spTgt spid="1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7" grpId="0"/>
      <p:bldP spid="28" grpId="0" uiExpand="1" build="p"/>
      <p:bldP spid="18" grpId="0" animBg="1"/>
      <p:bldP spid="19" grpId="0" animBg="1"/>
      <p:bldP spid="20" grpId="0" animBg="1"/>
      <p:bldP spid="21" grpId="0" animBg="1"/>
      <p:bldP spid="22" grpId="0" animBg="1"/>
      <p:bldP spid="2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4033734" y="653569"/>
            <a:ext cx="4124527"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RIP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协议的安全问题</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7" name="文本框 26"/>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协议缺陷 </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8" name="PA-矩形 4"/>
          <p:cNvSpPr>
            <a:spLocks noChangeArrowheads="1"/>
          </p:cNvSpPr>
          <p:nvPr>
            <p:custDataLst>
              <p:tags r:id="rId3"/>
            </p:custDataLst>
          </p:nvPr>
        </p:nvSpPr>
        <p:spPr bwMode="auto">
          <a:xfrm>
            <a:off x="1491464" y="2563893"/>
            <a:ext cx="9495064"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使用不可靠的</a:t>
            </a:r>
            <a:r>
              <a:rPr lang="en-US" altLang="zh-CN" sz="2400" dirty="0">
                <a:solidFill>
                  <a:srgbClr val="FF0000"/>
                </a:solidFill>
                <a:latin typeface="方正正大黑简体" panose="02000000000000000000" pitchFamily="2" charset="-122"/>
                <a:ea typeface="方正正大黑简体" panose="02000000000000000000" pitchFamily="2" charset="-122"/>
              </a:rPr>
              <a:t>UDP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传输</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RIPv1</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缺乏认证机制，</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RIPv2</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有</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MD5</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签名与验证，但</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Md5</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已破解</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7"/>
                                        </p:tgtEl>
                                        <p:attrNameLst>
                                          <p:attrName>style.visibility</p:attrName>
                                        </p:attrNameLst>
                                      </p:cBhvr>
                                      <p:to>
                                        <p:strVal val="visible"/>
                                      </p:to>
                                    </p:set>
                                    <p:anim to="0" calcmode="lin" valueType="num">
                                      <p:cBhvr>
                                        <p:cTn id="13" dur="500" decel="100000" fill="hold">
                                          <p:stCondLst>
                                            <p:cond delay="0"/>
                                          </p:stCondLst>
                                        </p:cTn>
                                        <p:tgtEl>
                                          <p:spTgt spid="27"/>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7"/>
                                        </p:tgtEl>
                                      </p:cBhvr>
                                    </p:animEffect>
                                    <p:animScale>
                                      <p:cBhvr>
                                        <p:cTn id="15" dur="500" decel="100000" fill="hold">
                                          <p:stCondLst>
                                            <p:cond delay="0"/>
                                          </p:stCondLst>
                                        </p:cTn>
                                        <p:tgtEl>
                                          <p:spTgt spid="27"/>
                                        </p:tgtEl>
                                      </p:cBhvr>
                                      <p:by x="100000" y="100000"/>
                                      <p:from x="110000" y="110000"/>
                                      <p:to x="100000" y="100000"/>
                                    </p:animScale>
                                  </p:childTnLst>
                                </p:cTn>
                              </p:par>
                            </p:childTnLst>
                          </p:cTn>
                        </p:par>
                        <p:par>
                          <p:cTn id="16" fill="hold">
                            <p:stCondLst>
                              <p:cond delay="6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8">
                                            <p:txEl>
                                              <p:pRg st="0" end="0"/>
                                            </p:txEl>
                                          </p:spTgt>
                                        </p:tgtEl>
                                        <p:attrNameLst>
                                          <p:attrName>style.visibility</p:attrName>
                                        </p:attrNameLst>
                                      </p:cBhvr>
                                      <p:to>
                                        <p:strVal val="visible"/>
                                      </p:to>
                                    </p:set>
                                    <p:anim to="0" calcmode="lin" valueType="num">
                                      <p:cBhvr>
                                        <p:cTn id="19"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28">
                                            <p:txEl>
                                              <p:pRg st="0" end="0"/>
                                            </p:txEl>
                                          </p:spTgt>
                                        </p:tgtEl>
                                      </p:cBhvr>
                                    </p:animEffect>
                                    <p:animScale>
                                      <p:cBhvr>
                                        <p:cTn id="21" dur="500" decel="100000" fill="hold">
                                          <p:stCondLst>
                                            <p:cond delay="0"/>
                                          </p:stCondLst>
                                        </p:cTn>
                                        <p:tgtEl>
                                          <p:spTgt spid="28">
                                            <p:txEl>
                                              <p:pRg st="0" end="0"/>
                                            </p:txEl>
                                          </p:spTgt>
                                        </p:tgtEl>
                                      </p:cBhvr>
                                      <p:by x="100000" y="100000"/>
                                      <p:from x="110000" y="110000"/>
                                      <p:to x="100000" y="100000"/>
                                    </p:animScale>
                                  </p:childTnLst>
                                </p:cTn>
                              </p:par>
                            </p:childTnLst>
                          </p:cTn>
                        </p:par>
                        <p:par>
                          <p:cTn id="22" fill="hold">
                            <p:stCondLst>
                              <p:cond delay="1700"/>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28">
                                            <p:txEl>
                                              <p:pRg st="1" end="1"/>
                                            </p:txEl>
                                          </p:spTgt>
                                        </p:tgtEl>
                                        <p:attrNameLst>
                                          <p:attrName>style.visibility</p:attrName>
                                        </p:attrNameLst>
                                      </p:cBhvr>
                                      <p:to>
                                        <p:strVal val="visible"/>
                                      </p:to>
                                    </p:set>
                                    <p:anim to="0" calcmode="lin" valueType="num">
                                      <p:cBhvr>
                                        <p:cTn id="25" dur="500" decel="100000" fill="hold">
                                          <p:stCondLst>
                                            <p:cond delay="0"/>
                                          </p:stCondLst>
                                        </p:cTn>
                                        <p:tgtEl>
                                          <p:spTgt spid="28">
                                            <p:txEl>
                                              <p:pRg st="1" end="1"/>
                                            </p:txEl>
                                          </p:spTgt>
                                        </p:tgtEl>
                                        <p:attrNameLst>
                                          <p:attrName>ppt_y</p:attrName>
                                        </p:attrNameLst>
                                      </p:cBhvr>
                                      <p:tavLst>
                                        <p:tav tm="0">
                                          <p:val>
                                            <p:strVal val="ppt_y+0.02"/>
                                          </p:val>
                                        </p:tav>
                                        <p:tav tm="100000">
                                          <p:val>
                                            <p:strVal val="#ppt_y"/>
                                          </p:val>
                                        </p:tav>
                                      </p:tavLst>
                                    </p:anim>
                                    <p:animEffect transition="in" filter="fade">
                                      <p:cBhvr>
                                        <p:cTn id="26" dur="500">
                                          <p:stCondLst>
                                            <p:cond delay="0"/>
                                          </p:stCondLst>
                                        </p:cTn>
                                        <p:tgtEl>
                                          <p:spTgt spid="28">
                                            <p:txEl>
                                              <p:pRg st="1" end="1"/>
                                            </p:txEl>
                                          </p:spTgt>
                                        </p:tgtEl>
                                      </p:cBhvr>
                                    </p:animEffect>
                                    <p:animScale>
                                      <p:cBhvr>
                                        <p:cTn id="27" dur="500" decel="100000" fill="hold">
                                          <p:stCondLst>
                                            <p:cond delay="0"/>
                                          </p:stCondLst>
                                        </p:cTn>
                                        <p:tgtEl>
                                          <p:spTgt spid="28">
                                            <p:txEl>
                                              <p:pRg st="1" end="1"/>
                                            </p:txEl>
                                          </p:spTgt>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7" grpId="0"/>
      <p:bldP spid="28"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4033734" y="653569"/>
            <a:ext cx="4124527"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RIP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协议的安全问题</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7" name="文本框 26"/>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安全问题</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8" name="PA-矩形 4"/>
          <p:cNvSpPr>
            <a:spLocks noChangeArrowheads="1"/>
          </p:cNvSpPr>
          <p:nvPr>
            <p:custDataLst>
              <p:tags r:id="rId3"/>
            </p:custDataLst>
          </p:nvPr>
        </p:nvSpPr>
        <p:spPr bwMode="auto">
          <a:xfrm>
            <a:off x="1491464" y="2142551"/>
            <a:ext cx="9495064"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攻击者可以伪造</a:t>
            </a:r>
            <a:r>
              <a:rPr lang="en-US" altLang="zh-CN" sz="2400" dirty="0">
                <a:solidFill>
                  <a:srgbClr val="FF0000"/>
                </a:solidFill>
                <a:latin typeface="方正正大黑简体" panose="02000000000000000000" pitchFamily="2" charset="-122"/>
                <a:ea typeface="方正正大黑简体" panose="02000000000000000000" pitchFamily="2" charset="-122"/>
              </a:rPr>
              <a:t>RIP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路由更新信息，并向邻居路由器发送，伪造内容为目的</a:t>
            </a:r>
            <a:r>
              <a:rPr lang="zh-CN" altLang="en-US" sz="2400" dirty="0">
                <a:solidFill>
                  <a:srgbClr val="FF0000"/>
                </a:solidFill>
                <a:latin typeface="方正正大黑简体" panose="02000000000000000000" pitchFamily="2" charset="-122"/>
                <a:ea typeface="方正正大黑简体" panose="02000000000000000000" pitchFamily="2" charset="-122"/>
              </a:rPr>
              <a:t>网络地址</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zh-CN" altLang="en-US" sz="2400" dirty="0">
                <a:solidFill>
                  <a:srgbClr val="FF0000"/>
                </a:solidFill>
                <a:latin typeface="方正正大黑简体" panose="02000000000000000000" pitchFamily="2" charset="-122"/>
                <a:ea typeface="方正正大黑简体" panose="02000000000000000000" pitchFamily="2" charset="-122"/>
              </a:rPr>
              <a:t>子网掩码</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与</a:t>
            </a:r>
            <a:r>
              <a:rPr lang="zh-CN" altLang="en-US" sz="2400" dirty="0">
                <a:solidFill>
                  <a:srgbClr val="FF0000"/>
                </a:solidFill>
                <a:latin typeface="方正正大黑简体" panose="02000000000000000000" pitchFamily="2" charset="-122"/>
                <a:ea typeface="方正正大黑简体" panose="02000000000000000000" pitchFamily="2" charset="-122"/>
              </a:rPr>
              <a:t>下一跳地址</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。经过若干轮路由更新，网络通信将面临瘫痪的风险。</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攻击者利用</a:t>
            </a:r>
            <a:r>
              <a:rPr lang="en-US" altLang="zh-CN" sz="2400" dirty="0" err="1">
                <a:solidFill>
                  <a:srgbClr val="FF0000"/>
                </a:solidFill>
                <a:latin typeface="方正正大黑简体" panose="02000000000000000000" pitchFamily="2" charset="-122"/>
                <a:ea typeface="方正正大黑简体" panose="02000000000000000000" pitchFamily="2" charset="-122"/>
              </a:rPr>
              <a:t>tcpdump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和</a:t>
            </a:r>
            <a:r>
              <a:rPr lang="en-US" altLang="zh-CN" sz="2400" dirty="0" err="1">
                <a:solidFill>
                  <a:srgbClr val="FF0000"/>
                </a:solidFill>
                <a:latin typeface="方正正大黑简体" panose="02000000000000000000" pitchFamily="2" charset="-122"/>
                <a:ea typeface="方正正大黑简体" panose="02000000000000000000" pitchFamily="2" charset="-122"/>
              </a:rPr>
              <a:t>rprobe</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等嗅探工具来获得远程网络的</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RIP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路由表，通过欺骗工具</a:t>
            </a:r>
            <a:r>
              <a:rPr lang="en-US" altLang="zh-CN" sz="2400" dirty="0">
                <a:solidFill>
                  <a:srgbClr val="FF0000"/>
                </a:solidFill>
                <a:latin typeface="方正正大黑简体" panose="02000000000000000000" pitchFamily="2" charset="-122"/>
                <a:ea typeface="方正正大黑简体" panose="02000000000000000000" pitchFamily="2" charset="-122"/>
              </a:rPr>
              <a:t>(</a:t>
            </a:r>
            <a:r>
              <a:rPr lang="zh-CN" altLang="en-US" sz="2400" dirty="0">
                <a:solidFill>
                  <a:srgbClr val="FF0000"/>
                </a:solidFill>
                <a:latin typeface="方正正大黑简体" panose="02000000000000000000" pitchFamily="2" charset="-122"/>
                <a:ea typeface="方正正大黑简体" panose="02000000000000000000" pitchFamily="2" charset="-122"/>
              </a:rPr>
              <a:t>如</a:t>
            </a:r>
            <a:r>
              <a:rPr lang="en-US" altLang="zh-CN" sz="2400" dirty="0" err="1">
                <a:solidFill>
                  <a:srgbClr val="FF0000"/>
                </a:solidFill>
                <a:latin typeface="方正正大黑简体" panose="02000000000000000000" pitchFamily="2" charset="-122"/>
                <a:ea typeface="方正正大黑简体" panose="02000000000000000000" pitchFamily="2" charset="-122"/>
              </a:rPr>
              <a:t>srip</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伪造</a:t>
            </a:r>
            <a:r>
              <a:rPr lang="en-US" altLang="zh-CN" sz="2400" dirty="0">
                <a:solidFill>
                  <a:srgbClr val="FF0000"/>
                </a:solidFill>
                <a:latin typeface="方正正大黑简体" panose="02000000000000000000" pitchFamily="2" charset="-122"/>
                <a:ea typeface="方正正大黑简体" panose="02000000000000000000" pitchFamily="2" charset="-122"/>
              </a:rPr>
              <a:t>RIP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报文，再利用重定向工具截取、修改和重写向外发送的报文，以控制网络中报文信息。</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7"/>
                                        </p:tgtEl>
                                        <p:attrNameLst>
                                          <p:attrName>style.visibility</p:attrName>
                                        </p:attrNameLst>
                                      </p:cBhvr>
                                      <p:to>
                                        <p:strVal val="visible"/>
                                      </p:to>
                                    </p:set>
                                    <p:anim to="0" calcmode="lin" valueType="num">
                                      <p:cBhvr>
                                        <p:cTn id="7" dur="500" decel="100000" fill="hold">
                                          <p:stCondLst>
                                            <p:cond delay="0"/>
                                          </p:stCondLst>
                                        </p:cTn>
                                        <p:tgtEl>
                                          <p:spTgt spid="27"/>
                                        </p:tgtEl>
                                        <p:attrNameLst>
                                          <p:attrName>ppt_y</p:attrName>
                                        </p:attrNameLst>
                                      </p:cBhvr>
                                      <p:tavLst>
                                        <p:tav tm="0">
                                          <p:val>
                                            <p:strVal val="ppt_y+0.02"/>
                                          </p:val>
                                        </p:tav>
                                        <p:tav tm="100000">
                                          <p:val>
                                            <p:strVal val="#ppt_y"/>
                                          </p:val>
                                        </p:tav>
                                      </p:tavLst>
                                    </p:anim>
                                    <p:animEffect transition="in" filter="fade">
                                      <p:cBhvr>
                                        <p:cTn id="8" dur="500">
                                          <p:stCondLst>
                                            <p:cond delay="0"/>
                                          </p:stCondLst>
                                        </p:cTn>
                                        <p:tgtEl>
                                          <p:spTgt spid="27"/>
                                        </p:tgtEl>
                                      </p:cBhvr>
                                    </p:animEffect>
                                    <p:animScale>
                                      <p:cBhvr>
                                        <p:cTn id="9" dur="500" decel="100000" fill="hold">
                                          <p:stCondLst>
                                            <p:cond delay="0"/>
                                          </p:stCondLst>
                                        </p:cTn>
                                        <p:tgtEl>
                                          <p:spTgt spid="27"/>
                                        </p:tgtEl>
                                      </p:cBhvr>
                                      <p:by x="100000" y="100000"/>
                                      <p:from x="110000" y="110000"/>
                                      <p:to x="100000" y="100000"/>
                                    </p:animScale>
                                  </p:childTnLst>
                                </p:cTn>
                              </p:par>
                            </p:childTnLst>
                          </p:cTn>
                        </p:par>
                        <p:par>
                          <p:cTn id="10" fill="hold">
                            <p:stCondLst>
                              <p:cond delay="649"/>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8">
                                            <p:txEl>
                                              <p:pRg st="0" end="0"/>
                                            </p:txEl>
                                          </p:spTgt>
                                        </p:tgtEl>
                                        <p:attrNameLst>
                                          <p:attrName>style.visibility</p:attrName>
                                        </p:attrNameLst>
                                      </p:cBhvr>
                                      <p:to>
                                        <p:strVal val="visible"/>
                                      </p:to>
                                    </p:set>
                                    <p:anim to="0" calcmode="lin" valueType="num">
                                      <p:cBhvr>
                                        <p:cTn id="13"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8">
                                            <p:txEl>
                                              <p:pRg st="0" end="0"/>
                                            </p:txEl>
                                          </p:spTgt>
                                        </p:tgtEl>
                                      </p:cBhvr>
                                    </p:animEffect>
                                    <p:animScale>
                                      <p:cBhvr>
                                        <p:cTn id="15" dur="500" decel="100000" fill="hold">
                                          <p:stCondLst>
                                            <p:cond delay="0"/>
                                          </p:stCondLst>
                                        </p:cTn>
                                        <p:tgtEl>
                                          <p:spTgt spid="28">
                                            <p:txEl>
                                              <p:pRg st="0" end="0"/>
                                            </p:txEl>
                                          </p:spTgt>
                                        </p:tgtEl>
                                      </p:cBhvr>
                                      <p:by x="100000" y="100000"/>
                                      <p:from x="110000" y="110000"/>
                                      <p:to x="100000" y="100000"/>
                                    </p:animScale>
                                  </p:childTnLst>
                                </p:cTn>
                              </p:par>
                            </p:childTnLst>
                          </p:cTn>
                        </p:par>
                        <p:par>
                          <p:cTn id="16" fill="hold">
                            <p:stCondLst>
                              <p:cond delay="47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8">
                                            <p:txEl>
                                              <p:pRg st="1" end="1"/>
                                            </p:txEl>
                                          </p:spTgt>
                                        </p:tgtEl>
                                        <p:attrNameLst>
                                          <p:attrName>style.visibility</p:attrName>
                                        </p:attrNameLst>
                                      </p:cBhvr>
                                      <p:to>
                                        <p:strVal val="visible"/>
                                      </p:to>
                                    </p:set>
                                    <p:anim to="0" calcmode="lin" valueType="num">
                                      <p:cBhvr>
                                        <p:cTn id="19" dur="500" decel="100000" fill="hold">
                                          <p:stCondLst>
                                            <p:cond delay="0"/>
                                          </p:stCondLst>
                                        </p:cTn>
                                        <p:tgtEl>
                                          <p:spTgt spid="28">
                                            <p:txEl>
                                              <p:pRg st="1" end="1"/>
                                            </p:txEl>
                                          </p:spTgt>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28">
                                            <p:txEl>
                                              <p:pRg st="1" end="1"/>
                                            </p:txEl>
                                          </p:spTgt>
                                        </p:tgtEl>
                                      </p:cBhvr>
                                    </p:animEffect>
                                    <p:animScale>
                                      <p:cBhvr>
                                        <p:cTn id="21" dur="500" decel="100000" fill="hold">
                                          <p:stCondLst>
                                            <p:cond delay="0"/>
                                          </p:stCondLst>
                                        </p:cTn>
                                        <p:tgtEl>
                                          <p:spTgt spid="28">
                                            <p:txEl>
                                              <p:pRg st="1" end="1"/>
                                            </p:txEl>
                                          </p:spTgt>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4033734" y="653569"/>
            <a:ext cx="4124527"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RIP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攻击的防护措施</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7" name="文本框 26"/>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路由器接口配置</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8" name="PA-矩形 4"/>
          <p:cNvSpPr>
            <a:spLocks noChangeArrowheads="1"/>
          </p:cNvSpPr>
          <p:nvPr>
            <p:custDataLst>
              <p:tags r:id="rId3"/>
            </p:custDataLst>
          </p:nvPr>
        </p:nvSpPr>
        <p:spPr bwMode="auto">
          <a:xfrm>
            <a:off x="1491464" y="2244805"/>
            <a:ext cx="9427548"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将路由器的某些接口配置为被动接口，之后该接口停止向它所在的网络广播路由更新报文，但是允许它接受来自其他路由器的报文</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7" name="文本框 16"/>
          <p:cNvSpPr txBox="1"/>
          <p:nvPr/>
        </p:nvSpPr>
        <p:spPr>
          <a:xfrm>
            <a:off x="1382226" y="4152905"/>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路由器访问控制</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8" name="PA-矩形 4"/>
          <p:cNvSpPr>
            <a:spLocks noChangeArrowheads="1"/>
          </p:cNvSpPr>
          <p:nvPr>
            <p:custDataLst>
              <p:tags r:id="rId4"/>
            </p:custDataLst>
          </p:nvPr>
        </p:nvSpPr>
        <p:spPr bwMode="auto">
          <a:xfrm>
            <a:off x="1382226" y="4881501"/>
            <a:ext cx="9427548"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配置路由器的访问控制列表，只允许某些源地址</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IP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的路由更新报文进入列表。</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7"/>
                                        </p:tgtEl>
                                        <p:attrNameLst>
                                          <p:attrName>style.visibility</p:attrName>
                                        </p:attrNameLst>
                                      </p:cBhvr>
                                      <p:to>
                                        <p:strVal val="visible"/>
                                      </p:to>
                                    </p:set>
                                    <p:anim to="0" calcmode="lin" valueType="num">
                                      <p:cBhvr>
                                        <p:cTn id="13" dur="500" decel="100000" fill="hold">
                                          <p:stCondLst>
                                            <p:cond delay="0"/>
                                          </p:stCondLst>
                                        </p:cTn>
                                        <p:tgtEl>
                                          <p:spTgt spid="27"/>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7"/>
                                        </p:tgtEl>
                                      </p:cBhvr>
                                    </p:animEffect>
                                    <p:animScale>
                                      <p:cBhvr>
                                        <p:cTn id="15" dur="500" decel="100000" fill="hold">
                                          <p:stCondLst>
                                            <p:cond delay="0"/>
                                          </p:stCondLst>
                                        </p:cTn>
                                        <p:tgtEl>
                                          <p:spTgt spid="27"/>
                                        </p:tgtEl>
                                      </p:cBhvr>
                                      <p:by x="100000" y="100000"/>
                                      <p:from x="110000" y="110000"/>
                                      <p:to x="100000" y="100000"/>
                                    </p:animScale>
                                  </p:childTnLst>
                                </p:cTn>
                              </p:par>
                            </p:childTnLst>
                          </p:cTn>
                        </p:par>
                        <p:par>
                          <p:cTn id="16" fill="hold">
                            <p:stCondLst>
                              <p:cond delay="8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8">
                                            <p:txEl>
                                              <p:pRg st="0" end="0"/>
                                            </p:txEl>
                                          </p:spTgt>
                                        </p:tgtEl>
                                        <p:attrNameLst>
                                          <p:attrName>style.visibility</p:attrName>
                                        </p:attrNameLst>
                                      </p:cBhvr>
                                      <p:to>
                                        <p:strVal val="visible"/>
                                      </p:to>
                                    </p:set>
                                    <p:anim to="0" calcmode="lin" valueType="num">
                                      <p:cBhvr>
                                        <p:cTn id="19"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28">
                                            <p:txEl>
                                              <p:pRg st="0" end="0"/>
                                            </p:txEl>
                                          </p:spTgt>
                                        </p:tgtEl>
                                      </p:cBhvr>
                                    </p:animEffect>
                                    <p:animScale>
                                      <p:cBhvr>
                                        <p:cTn id="21" dur="500" decel="100000" fill="hold">
                                          <p:stCondLst>
                                            <p:cond delay="0"/>
                                          </p:stCondLst>
                                        </p:cTn>
                                        <p:tgtEl>
                                          <p:spTgt spid="28">
                                            <p:txEl>
                                              <p:pRg st="0" end="0"/>
                                            </p:txEl>
                                          </p:spTgt>
                                        </p:tgtEl>
                                      </p:cBhvr>
                                      <p:by x="100000" y="100000"/>
                                      <p:from x="110000" y="110000"/>
                                      <p:to x="100000" y="100000"/>
                                    </p:animScale>
                                  </p:childTnLst>
                                </p:cTn>
                              </p:par>
                            </p:childTnLst>
                          </p:cTn>
                        </p:par>
                        <p:par>
                          <p:cTn id="22" fill="hold">
                            <p:stCondLst>
                              <p:cond delay="4099"/>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17"/>
                                        </p:tgtEl>
                                        <p:attrNameLst>
                                          <p:attrName>style.visibility</p:attrName>
                                        </p:attrNameLst>
                                      </p:cBhvr>
                                      <p:to>
                                        <p:strVal val="visible"/>
                                      </p:to>
                                    </p:set>
                                    <p:anim to="0" calcmode="lin" valueType="num">
                                      <p:cBhvr>
                                        <p:cTn id="25" dur="500" decel="100000" fill="hold">
                                          <p:stCondLst>
                                            <p:cond delay="0"/>
                                          </p:stCondLst>
                                        </p:cTn>
                                        <p:tgtEl>
                                          <p:spTgt spid="17"/>
                                        </p:tgtEl>
                                        <p:attrNameLst>
                                          <p:attrName>ppt_y</p:attrName>
                                        </p:attrNameLst>
                                      </p:cBhvr>
                                      <p:tavLst>
                                        <p:tav tm="0">
                                          <p:val>
                                            <p:strVal val="ppt_y+0.02"/>
                                          </p:val>
                                        </p:tav>
                                        <p:tav tm="100000">
                                          <p:val>
                                            <p:strVal val="#ppt_y"/>
                                          </p:val>
                                        </p:tav>
                                      </p:tavLst>
                                    </p:anim>
                                    <p:animEffect transition="in" filter="fade">
                                      <p:cBhvr>
                                        <p:cTn id="26" dur="500">
                                          <p:stCondLst>
                                            <p:cond delay="0"/>
                                          </p:stCondLst>
                                        </p:cTn>
                                        <p:tgtEl>
                                          <p:spTgt spid="17"/>
                                        </p:tgtEl>
                                      </p:cBhvr>
                                    </p:animEffect>
                                    <p:animScale>
                                      <p:cBhvr>
                                        <p:cTn id="27" dur="500" decel="100000" fill="hold">
                                          <p:stCondLst>
                                            <p:cond delay="0"/>
                                          </p:stCondLst>
                                        </p:cTn>
                                        <p:tgtEl>
                                          <p:spTgt spid="17"/>
                                        </p:tgtEl>
                                      </p:cBhvr>
                                      <p:by x="100000" y="100000"/>
                                      <p:from x="110000" y="110000"/>
                                      <p:to x="100000" y="100000"/>
                                    </p:animScale>
                                  </p:childTnLst>
                                </p:cTn>
                              </p:par>
                            </p:childTnLst>
                          </p:cTn>
                        </p:par>
                        <p:par>
                          <p:cTn id="28" fill="hold">
                            <p:stCondLst>
                              <p:cond delay="4900"/>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18">
                                            <p:txEl>
                                              <p:pRg st="0" end="0"/>
                                            </p:txEl>
                                          </p:spTgt>
                                        </p:tgtEl>
                                        <p:attrNameLst>
                                          <p:attrName>style.visibility</p:attrName>
                                        </p:attrNameLst>
                                      </p:cBhvr>
                                      <p:to>
                                        <p:strVal val="visible"/>
                                      </p:to>
                                    </p:set>
                                    <p:anim to="0" calcmode="lin" valueType="num">
                                      <p:cBhvr>
                                        <p:cTn id="31" dur="500" decel="100000" fill="hold">
                                          <p:stCondLst>
                                            <p:cond delay="0"/>
                                          </p:stCondLst>
                                        </p:cTn>
                                        <p:tgtEl>
                                          <p:spTgt spid="18">
                                            <p:txEl>
                                              <p:pRg st="0" end="0"/>
                                            </p:txEl>
                                          </p:spTgt>
                                        </p:tgtEl>
                                        <p:attrNameLst>
                                          <p:attrName>ppt_y</p:attrName>
                                        </p:attrNameLst>
                                      </p:cBhvr>
                                      <p:tavLst>
                                        <p:tav tm="0">
                                          <p:val>
                                            <p:strVal val="ppt_y+0.02"/>
                                          </p:val>
                                        </p:tav>
                                        <p:tav tm="100000">
                                          <p:val>
                                            <p:strVal val="#ppt_y"/>
                                          </p:val>
                                        </p:tav>
                                      </p:tavLst>
                                    </p:anim>
                                    <p:animEffect transition="in" filter="fade">
                                      <p:cBhvr>
                                        <p:cTn id="32" dur="500">
                                          <p:stCondLst>
                                            <p:cond delay="0"/>
                                          </p:stCondLst>
                                        </p:cTn>
                                        <p:tgtEl>
                                          <p:spTgt spid="18">
                                            <p:txEl>
                                              <p:pRg st="0" end="0"/>
                                            </p:txEl>
                                          </p:spTgt>
                                        </p:tgtEl>
                                      </p:cBhvr>
                                    </p:animEffect>
                                    <p:animScale>
                                      <p:cBhvr>
                                        <p:cTn id="33" dur="500" decel="100000" fill="hold">
                                          <p:stCondLst>
                                            <p:cond delay="0"/>
                                          </p:stCondLst>
                                        </p:cTn>
                                        <p:tgtEl>
                                          <p:spTgt spid="18">
                                            <p:txEl>
                                              <p:pRg st="0" end="0"/>
                                            </p:txEl>
                                          </p:spTgt>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7" grpId="0"/>
      <p:bldP spid="28" grpId="0" uiExpand="1" build="p"/>
      <p:bldP spid="17" grpId="0"/>
      <p:bldP spid="18"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4033734" y="653569"/>
            <a:ext cx="4124527"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RIP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攻击的防护措施</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7" name="文本框 26"/>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增加路由验证机制</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8" name="PA-矩形 4"/>
          <p:cNvSpPr>
            <a:spLocks noChangeArrowheads="1"/>
          </p:cNvSpPr>
          <p:nvPr>
            <p:custDataLst>
              <p:tags r:id="rId3"/>
            </p:custDataLst>
          </p:nvPr>
        </p:nvSpPr>
        <p:spPr bwMode="auto">
          <a:xfrm>
            <a:off x="1491464" y="2877289"/>
            <a:ext cx="9427548"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采用</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MD5</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安全机制的</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RIPv2</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协议，或者移植了安全认证机制的</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OSPF</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协议</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7"/>
                                        </p:tgtEl>
                                        <p:attrNameLst>
                                          <p:attrName>style.visibility</p:attrName>
                                        </p:attrNameLst>
                                      </p:cBhvr>
                                      <p:to>
                                        <p:strVal val="visible"/>
                                      </p:to>
                                    </p:set>
                                    <p:anim to="0" calcmode="lin" valueType="num">
                                      <p:cBhvr>
                                        <p:cTn id="7" dur="500" decel="100000" fill="hold">
                                          <p:stCondLst>
                                            <p:cond delay="0"/>
                                          </p:stCondLst>
                                        </p:cTn>
                                        <p:tgtEl>
                                          <p:spTgt spid="27"/>
                                        </p:tgtEl>
                                        <p:attrNameLst>
                                          <p:attrName>ppt_y</p:attrName>
                                        </p:attrNameLst>
                                      </p:cBhvr>
                                      <p:tavLst>
                                        <p:tav tm="0">
                                          <p:val>
                                            <p:strVal val="ppt_y+0.02"/>
                                          </p:val>
                                        </p:tav>
                                        <p:tav tm="100000">
                                          <p:val>
                                            <p:strVal val="#ppt_y"/>
                                          </p:val>
                                        </p:tav>
                                      </p:tavLst>
                                    </p:anim>
                                    <p:animEffect transition="in" filter="fade">
                                      <p:cBhvr>
                                        <p:cTn id="8" dur="500">
                                          <p:stCondLst>
                                            <p:cond delay="0"/>
                                          </p:stCondLst>
                                        </p:cTn>
                                        <p:tgtEl>
                                          <p:spTgt spid="27"/>
                                        </p:tgtEl>
                                      </p:cBhvr>
                                    </p:animEffect>
                                    <p:animScale>
                                      <p:cBhvr>
                                        <p:cTn id="9" dur="500" decel="100000" fill="hold">
                                          <p:stCondLst>
                                            <p:cond delay="0"/>
                                          </p:stCondLst>
                                        </p:cTn>
                                        <p:tgtEl>
                                          <p:spTgt spid="27"/>
                                        </p:tgtEl>
                                      </p:cBhvr>
                                      <p:by x="100000" y="100000"/>
                                      <p:from x="110000" y="110000"/>
                                      <p:to x="100000" y="100000"/>
                                    </p:animScale>
                                  </p:childTnLst>
                                </p:cTn>
                              </p:par>
                            </p:childTnLst>
                          </p:cTn>
                        </p:par>
                        <p:par>
                          <p:cTn id="10" fill="hold">
                            <p:stCondLst>
                              <p:cond delay="85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8">
                                            <p:txEl>
                                              <p:pRg st="0" end="0"/>
                                            </p:txEl>
                                          </p:spTgt>
                                        </p:tgtEl>
                                        <p:attrNameLst>
                                          <p:attrName>style.visibility</p:attrName>
                                        </p:attrNameLst>
                                      </p:cBhvr>
                                      <p:to>
                                        <p:strVal val="visible"/>
                                      </p:to>
                                    </p:set>
                                    <p:anim to="0" calcmode="lin" valueType="num">
                                      <p:cBhvr>
                                        <p:cTn id="13"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8">
                                            <p:txEl>
                                              <p:pRg st="0" end="0"/>
                                            </p:txEl>
                                          </p:spTgt>
                                        </p:tgtEl>
                                      </p:cBhvr>
                                    </p:animEffect>
                                    <p:animScale>
                                      <p:cBhvr>
                                        <p:cTn id="15" dur="500" decel="100000" fill="hold">
                                          <p:stCondLst>
                                            <p:cond delay="0"/>
                                          </p:stCondLst>
                                        </p:cTn>
                                        <p:tgtEl>
                                          <p:spTgt spid="28">
                                            <p:txEl>
                                              <p:pRg st="0" end="0"/>
                                            </p:txEl>
                                          </p:spTgt>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0" name="任意多边形: 形状 19"/>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4888135" y="653569"/>
            <a:ext cx="2415726"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OSPF</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7" name="文本框 26"/>
          <p:cNvSpPr txBox="1"/>
          <p:nvPr/>
        </p:nvSpPr>
        <p:spPr>
          <a:xfrm>
            <a:off x="1491615" y="1516380"/>
            <a:ext cx="10346055" cy="460375"/>
          </a:xfrm>
          <a:prstGeom prst="rect">
            <a:avLst/>
          </a:prstGeom>
          <a:noFill/>
        </p:spPr>
        <p:txBody>
          <a:bodyPr wrap="square">
            <a:spAutoFit/>
          </a:bodyPr>
          <a:lstStyle/>
          <a:p>
            <a:pPr marL="457200" indent="-457200">
              <a:buSzPct val="150000"/>
              <a:buBlip>
                <a:blip r:embed="rId2"/>
              </a:buBlip>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开放最短路径优先协议（</a:t>
            </a:r>
            <a:r>
              <a:rPr 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Open Shortest Path First, OSPF）</a:t>
            </a:r>
            <a:endParaRPr 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8" name="PA-矩形 4"/>
          <p:cNvSpPr>
            <a:spLocks noChangeArrowheads="1"/>
          </p:cNvSpPr>
          <p:nvPr>
            <p:custDataLst>
              <p:tags r:id="rId3"/>
            </p:custDataLst>
          </p:nvPr>
        </p:nvSpPr>
        <p:spPr bwMode="auto">
          <a:xfrm>
            <a:off x="1491464" y="2160479"/>
            <a:ext cx="949506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是一个内部网关协议，用于在单一自治系统内决策路由。</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79" name="矩形 78"/>
          <p:cNvSpPr/>
          <p:nvPr/>
        </p:nvSpPr>
        <p:spPr>
          <a:xfrm>
            <a:off x="1291922" y="3016731"/>
            <a:ext cx="9694606" cy="270275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80" name="组合 79"/>
          <p:cNvGrpSpPr/>
          <p:nvPr/>
        </p:nvGrpSpPr>
        <p:grpSpPr>
          <a:xfrm>
            <a:off x="1742486" y="3593089"/>
            <a:ext cx="8940485" cy="1475267"/>
            <a:chOff x="1849387" y="4032582"/>
            <a:chExt cx="8940485" cy="1402566"/>
          </a:xfrm>
        </p:grpSpPr>
        <p:sp>
          <p:nvSpPr>
            <p:cNvPr id="81" name="blocks-with-angled-cuts_1423"/>
            <p:cNvSpPr>
              <a:spLocks noChangeAspect="1"/>
            </p:cNvSpPr>
            <p:nvPr/>
          </p:nvSpPr>
          <p:spPr bwMode="auto">
            <a:xfrm>
              <a:off x="1849387" y="4032582"/>
              <a:ext cx="554661" cy="415318"/>
            </a:xfrm>
            <a:custGeom>
              <a:avLst/>
              <a:gdLst>
                <a:gd name="connsiteX0" fmla="*/ 551492 w 551492"/>
                <a:gd name="connsiteY0" fmla="*/ 0 h 412946"/>
                <a:gd name="connsiteX1" fmla="*/ 551492 w 551492"/>
                <a:gd name="connsiteY1" fmla="*/ 412946 h 412946"/>
                <a:gd name="connsiteX2" fmla="*/ 344812 w 551492"/>
                <a:gd name="connsiteY2" fmla="*/ 412946 h 412946"/>
                <a:gd name="connsiteX3" fmla="*/ 344812 w 551492"/>
                <a:gd name="connsiteY3" fmla="*/ 206473 h 412946"/>
                <a:gd name="connsiteX4" fmla="*/ 206680 w 551492"/>
                <a:gd name="connsiteY4" fmla="*/ 0 h 412946"/>
                <a:gd name="connsiteX5" fmla="*/ 206680 w 551492"/>
                <a:gd name="connsiteY5" fmla="*/ 412946 h 412946"/>
                <a:gd name="connsiteX6" fmla="*/ 0 w 551492"/>
                <a:gd name="connsiteY6" fmla="*/ 412946 h 412946"/>
                <a:gd name="connsiteX7" fmla="*/ 0 w 551492"/>
                <a:gd name="connsiteY7" fmla="*/ 206473 h 41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492" h="412946">
                  <a:moveTo>
                    <a:pt x="551492" y="0"/>
                  </a:moveTo>
                  <a:lnTo>
                    <a:pt x="551492" y="412946"/>
                  </a:lnTo>
                  <a:lnTo>
                    <a:pt x="344812" y="412946"/>
                  </a:lnTo>
                  <a:lnTo>
                    <a:pt x="344812" y="206473"/>
                  </a:lnTo>
                  <a:close/>
                  <a:moveTo>
                    <a:pt x="206680" y="0"/>
                  </a:moveTo>
                  <a:lnTo>
                    <a:pt x="206680" y="412946"/>
                  </a:lnTo>
                  <a:lnTo>
                    <a:pt x="0" y="412946"/>
                  </a:lnTo>
                  <a:lnTo>
                    <a:pt x="0" y="206473"/>
                  </a:ln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sp>
        <p:sp>
          <p:nvSpPr>
            <p:cNvPr id="82" name="blocks-with-angled-cuts_1423"/>
            <p:cNvSpPr>
              <a:spLocks noChangeAspect="1"/>
            </p:cNvSpPr>
            <p:nvPr/>
          </p:nvSpPr>
          <p:spPr bwMode="auto">
            <a:xfrm rot="10800000">
              <a:off x="10235211" y="5019830"/>
              <a:ext cx="554661" cy="415318"/>
            </a:xfrm>
            <a:custGeom>
              <a:avLst/>
              <a:gdLst>
                <a:gd name="connsiteX0" fmla="*/ 551492 w 551492"/>
                <a:gd name="connsiteY0" fmla="*/ 0 h 412946"/>
                <a:gd name="connsiteX1" fmla="*/ 551492 w 551492"/>
                <a:gd name="connsiteY1" fmla="*/ 412946 h 412946"/>
                <a:gd name="connsiteX2" fmla="*/ 344812 w 551492"/>
                <a:gd name="connsiteY2" fmla="*/ 412946 h 412946"/>
                <a:gd name="connsiteX3" fmla="*/ 344812 w 551492"/>
                <a:gd name="connsiteY3" fmla="*/ 206473 h 412946"/>
                <a:gd name="connsiteX4" fmla="*/ 206680 w 551492"/>
                <a:gd name="connsiteY4" fmla="*/ 0 h 412946"/>
                <a:gd name="connsiteX5" fmla="*/ 206680 w 551492"/>
                <a:gd name="connsiteY5" fmla="*/ 412946 h 412946"/>
                <a:gd name="connsiteX6" fmla="*/ 0 w 551492"/>
                <a:gd name="connsiteY6" fmla="*/ 412946 h 412946"/>
                <a:gd name="connsiteX7" fmla="*/ 0 w 551492"/>
                <a:gd name="connsiteY7" fmla="*/ 206473 h 41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492" h="412946">
                  <a:moveTo>
                    <a:pt x="551492" y="0"/>
                  </a:moveTo>
                  <a:lnTo>
                    <a:pt x="551492" y="412946"/>
                  </a:lnTo>
                  <a:lnTo>
                    <a:pt x="344812" y="412946"/>
                  </a:lnTo>
                  <a:lnTo>
                    <a:pt x="344812" y="206473"/>
                  </a:lnTo>
                  <a:close/>
                  <a:moveTo>
                    <a:pt x="206680" y="0"/>
                  </a:moveTo>
                  <a:lnTo>
                    <a:pt x="206680" y="412946"/>
                  </a:lnTo>
                  <a:lnTo>
                    <a:pt x="0" y="412946"/>
                  </a:lnTo>
                  <a:lnTo>
                    <a:pt x="0" y="206473"/>
                  </a:ln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83" name="文本框 82"/>
          <p:cNvSpPr txBox="1"/>
          <p:nvPr/>
        </p:nvSpPr>
        <p:spPr>
          <a:xfrm>
            <a:off x="2477973" y="3181825"/>
            <a:ext cx="7474264" cy="1900520"/>
          </a:xfrm>
          <a:prstGeom prst="rect">
            <a:avLst/>
          </a:prstGeom>
          <a:noFill/>
        </p:spPr>
        <p:txBody>
          <a:bodyPr wrap="square">
            <a:spAutoFit/>
          </a:bodyPr>
          <a:lstStyle/>
          <a:p>
            <a:pPr marL="342900" indent="-342900" algn="just">
              <a:lnSpc>
                <a:spcPct val="150000"/>
              </a:lnSpc>
              <a:buClr>
                <a:srgbClr val="164DA8"/>
              </a:buClr>
              <a:buSzPct val="150000"/>
              <a:buFont typeface="Arial" panose="020B0604020202020204" pitchFamily="34" charset="0"/>
              <a:buChar char="•"/>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OSPF</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协议是</a:t>
            </a:r>
            <a:r>
              <a:rPr lang="zh-CN" altLang="en-US" sz="2000" dirty="0">
                <a:solidFill>
                  <a:srgbClr val="FF0000"/>
                </a:solidFill>
                <a:latin typeface="方正正大黑简体" panose="02000000000000000000" pitchFamily="2" charset="-122"/>
                <a:ea typeface="方正正大黑简体" panose="02000000000000000000" pitchFamily="2" charset="-122"/>
              </a:rPr>
              <a:t>分布式的链路状态路由协议</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342900" indent="-342900" algn="just">
              <a:lnSpc>
                <a:spcPct val="150000"/>
              </a:lnSpc>
              <a:buClr>
                <a:srgbClr val="164DA8"/>
              </a:buClr>
              <a:buSzPct val="150000"/>
              <a:buFont typeface="Arial" panose="020B0604020202020204" pitchFamily="34" charset="0"/>
              <a:buChar cha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在该协议中，只有当链路状态发生变化时，路由器采用洪范法向所有路由器发送路由信息，每个路由器都有一个保存全网链路信息的</a:t>
            </a:r>
            <a:r>
              <a:rPr lang="zh-CN" altLang="en-US" sz="2000" dirty="0">
                <a:solidFill>
                  <a:srgbClr val="FF0000"/>
                </a:solidFill>
                <a:latin typeface="方正正大黑简体" panose="02000000000000000000" pitchFamily="2" charset="-122"/>
                <a:ea typeface="方正正大黑简体" panose="02000000000000000000" pitchFamily="2" charset="-122"/>
              </a:rPr>
              <a:t>链路状态数据库</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7"/>
                                        </p:tgtEl>
                                        <p:attrNameLst>
                                          <p:attrName>style.visibility</p:attrName>
                                        </p:attrNameLst>
                                      </p:cBhvr>
                                      <p:to>
                                        <p:strVal val="visible"/>
                                      </p:to>
                                    </p:set>
                                    <p:anim to="0" calcmode="lin" valueType="num">
                                      <p:cBhvr>
                                        <p:cTn id="13" dur="500" decel="100000" fill="hold">
                                          <p:stCondLst>
                                            <p:cond delay="0"/>
                                          </p:stCondLst>
                                        </p:cTn>
                                        <p:tgtEl>
                                          <p:spTgt spid="27"/>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7"/>
                                        </p:tgtEl>
                                      </p:cBhvr>
                                    </p:animEffect>
                                    <p:animScale>
                                      <p:cBhvr>
                                        <p:cTn id="15" dur="500" decel="100000" fill="hold">
                                          <p:stCondLst>
                                            <p:cond delay="0"/>
                                          </p:stCondLst>
                                        </p:cTn>
                                        <p:tgtEl>
                                          <p:spTgt spid="27"/>
                                        </p:tgtEl>
                                      </p:cBhvr>
                                      <p:by x="100000" y="100000"/>
                                      <p:from x="110000" y="110000"/>
                                      <p:to x="100000" y="100000"/>
                                    </p:animScale>
                                  </p:childTnLst>
                                </p:cTn>
                              </p:par>
                            </p:childTnLst>
                          </p:cTn>
                        </p:par>
                        <p:par>
                          <p:cTn id="16" fill="hold">
                            <p:stCondLst>
                              <p:cond delay="25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8">
                                            <p:txEl>
                                              <p:pRg st="0" end="0"/>
                                            </p:txEl>
                                          </p:spTgt>
                                        </p:tgtEl>
                                        <p:attrNameLst>
                                          <p:attrName>style.visibility</p:attrName>
                                        </p:attrNameLst>
                                      </p:cBhvr>
                                      <p:to>
                                        <p:strVal val="visible"/>
                                      </p:to>
                                    </p:set>
                                    <p:anim to="0" calcmode="lin" valueType="num">
                                      <p:cBhvr>
                                        <p:cTn id="19"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28">
                                            <p:txEl>
                                              <p:pRg st="0" end="0"/>
                                            </p:txEl>
                                          </p:spTgt>
                                        </p:tgtEl>
                                      </p:cBhvr>
                                    </p:animEffect>
                                    <p:animScale>
                                      <p:cBhvr>
                                        <p:cTn id="21" dur="500" decel="100000" fill="hold">
                                          <p:stCondLst>
                                            <p:cond delay="0"/>
                                          </p:stCondLst>
                                        </p:cTn>
                                        <p:tgtEl>
                                          <p:spTgt spid="28">
                                            <p:txEl>
                                              <p:pRg st="0" end="0"/>
                                            </p:txEl>
                                          </p:spTgt>
                                        </p:tgtEl>
                                      </p:cBhvr>
                                      <p:by x="100000" y="100000"/>
                                      <p:from x="110000" y="110000"/>
                                      <p:to x="100000" y="100000"/>
                                    </p:animScale>
                                  </p:childTnLst>
                                </p:cTn>
                              </p:par>
                            </p:childTnLst>
                          </p:cTn>
                        </p:par>
                        <p:par>
                          <p:cTn id="22" fill="hold">
                            <p:stCondLst>
                              <p:cond delay="4250"/>
                            </p:stCondLst>
                            <p:childTnLst>
                              <p:par>
                                <p:cTn id="23" presetID="22" presetClass="entr" presetSubtype="4" fill="hold" grpId="0" nodeType="after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wipe(down)">
                                      <p:cBhvr>
                                        <p:cTn id="25" dur="500"/>
                                        <p:tgtEl>
                                          <p:spTgt spid="79"/>
                                        </p:tgtEl>
                                      </p:cBhvr>
                                    </p:animEffect>
                                  </p:childTnLst>
                                </p:cTn>
                              </p:par>
                            </p:childTnLst>
                          </p:cTn>
                        </p:par>
                        <p:par>
                          <p:cTn id="26" fill="hold">
                            <p:stCondLst>
                              <p:cond delay="4750"/>
                            </p:stCondLst>
                            <p:childTnLst>
                              <p:par>
                                <p:cTn id="27" presetID="22" presetClass="entr" presetSubtype="4" fill="hold" nodeType="afterEffect">
                                  <p:stCondLst>
                                    <p:cond delay="0"/>
                                  </p:stCondLst>
                                  <p:childTnLst>
                                    <p:set>
                                      <p:cBhvr>
                                        <p:cTn id="28" dur="1" fill="hold">
                                          <p:stCondLst>
                                            <p:cond delay="0"/>
                                          </p:stCondLst>
                                        </p:cTn>
                                        <p:tgtEl>
                                          <p:spTgt spid="80"/>
                                        </p:tgtEl>
                                        <p:attrNameLst>
                                          <p:attrName>style.visibility</p:attrName>
                                        </p:attrNameLst>
                                      </p:cBhvr>
                                      <p:to>
                                        <p:strVal val="visible"/>
                                      </p:to>
                                    </p:set>
                                    <p:animEffect transition="in" filter="wipe(down)">
                                      <p:cBhvr>
                                        <p:cTn id="29" dur="500"/>
                                        <p:tgtEl>
                                          <p:spTgt spid="80"/>
                                        </p:tgtEl>
                                      </p:cBhvr>
                                    </p:animEffect>
                                  </p:childTnLst>
                                </p:cTn>
                              </p:par>
                            </p:childTnLst>
                          </p:cTn>
                        </p:par>
                        <p:par>
                          <p:cTn id="30" fill="hold">
                            <p:stCondLst>
                              <p:cond delay="5250"/>
                            </p:stCondLst>
                            <p:childTnLst>
                              <p:par>
                                <p:cTn id="31" presetID="10" presetClass="entr" presetSubtype="0" fill="hold" grpId="0" nodeType="afterEffect">
                                  <p:stCondLst>
                                    <p:cond delay="0"/>
                                  </p:stCondLst>
                                  <p:iterate type="wd">
                                    <p:tmPct val="10000"/>
                                  </p:iterate>
                                  <p:childTnLst>
                                    <p:set>
                                      <p:cBhvr>
                                        <p:cTn id="32" dur="1" fill="hold">
                                          <p:stCondLst>
                                            <p:cond delay="0"/>
                                          </p:stCondLst>
                                        </p:cTn>
                                        <p:tgtEl>
                                          <p:spTgt spid="83"/>
                                        </p:tgtEl>
                                        <p:attrNameLst>
                                          <p:attrName>style.visibility</p:attrName>
                                        </p:attrNameLst>
                                      </p:cBhvr>
                                      <p:to>
                                        <p:strVal val="visible"/>
                                      </p:to>
                                    </p:set>
                                    <p:anim to="0" calcmode="lin" valueType="num">
                                      <p:cBhvr>
                                        <p:cTn id="33" dur="500" decel="100000" fill="hold">
                                          <p:stCondLst>
                                            <p:cond delay="0"/>
                                          </p:stCondLst>
                                        </p:cTn>
                                        <p:tgtEl>
                                          <p:spTgt spid="83"/>
                                        </p:tgtEl>
                                        <p:attrNameLst>
                                          <p:attrName>ppt_y</p:attrName>
                                        </p:attrNameLst>
                                      </p:cBhvr>
                                      <p:tavLst>
                                        <p:tav tm="0">
                                          <p:val>
                                            <p:strVal val="ppt_y+0.02"/>
                                          </p:val>
                                        </p:tav>
                                        <p:tav tm="100000">
                                          <p:val>
                                            <p:strVal val="#ppt_y"/>
                                          </p:val>
                                        </p:tav>
                                      </p:tavLst>
                                    </p:anim>
                                    <p:animEffect transition="in" filter="fade">
                                      <p:cBhvr>
                                        <p:cTn id="34" dur="500">
                                          <p:stCondLst>
                                            <p:cond delay="0"/>
                                          </p:stCondLst>
                                        </p:cTn>
                                        <p:tgtEl>
                                          <p:spTgt spid="83"/>
                                        </p:tgtEl>
                                      </p:cBhvr>
                                    </p:animEffect>
                                    <p:animScale>
                                      <p:cBhvr>
                                        <p:cTn id="35" dur="500" decel="100000" fill="hold">
                                          <p:stCondLst>
                                            <p:cond delay="0"/>
                                          </p:stCondLst>
                                        </p:cTn>
                                        <p:tgtEl>
                                          <p:spTgt spid="83"/>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7" grpId="0"/>
      <p:bldP spid="28" grpId="0" uiExpand="1" build="p"/>
      <p:bldP spid="79" grpId="0" animBg="1"/>
      <p:bldP spid="8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2579811" y="653569"/>
            <a:ext cx="7032374"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OSPF</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协议的安全问题及防护措施</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7" name="文本框 26"/>
          <p:cNvSpPr txBox="1"/>
          <p:nvPr/>
        </p:nvSpPr>
        <p:spPr>
          <a:xfrm>
            <a:off x="1491616" y="1516380"/>
            <a:ext cx="9212244" cy="460375"/>
          </a:xfrm>
          <a:prstGeom prst="rect">
            <a:avLst/>
          </a:prstGeom>
          <a:noFill/>
        </p:spPr>
        <p:txBody>
          <a:bodyPr wrap="square">
            <a:spAutoFit/>
          </a:bodyPr>
          <a:lstStyle/>
          <a:p>
            <a:pPr algn="ctr">
              <a:buSzPct val="150000"/>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OSPF</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报文结构</a:t>
            </a:r>
            <a:endParaRPr 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8" name="PA-矩形 4"/>
          <p:cNvSpPr>
            <a:spLocks noChangeArrowheads="1"/>
          </p:cNvSpPr>
          <p:nvPr>
            <p:custDataLst>
              <p:tags r:id="rId2"/>
            </p:custDataLst>
          </p:nvPr>
        </p:nvSpPr>
        <p:spPr bwMode="auto">
          <a:xfrm>
            <a:off x="1491616" y="5352780"/>
            <a:ext cx="9495064" cy="461665"/>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2" indent="0" algn="ctr"/>
            <a:r>
              <a:rPr lang="en-US" altLang="zh-CN" sz="2400" dirty="0">
                <a:solidFill>
                  <a:schemeClr val="bg1"/>
                </a:solidFill>
                <a:latin typeface="方正正大黑简体" panose="02000000000000000000" pitchFamily="2" charset="-122"/>
                <a:ea typeface="方正正大黑简体" panose="02000000000000000000" pitchFamily="2" charset="-122"/>
              </a:rPr>
              <a:t>OSPF</a:t>
            </a:r>
            <a:r>
              <a:rPr lang="zh-CN" altLang="en-US" sz="2400" dirty="0">
                <a:solidFill>
                  <a:schemeClr val="bg1"/>
                </a:solidFill>
                <a:latin typeface="方正正大黑简体" panose="02000000000000000000" pitchFamily="2" charset="-122"/>
                <a:ea typeface="方正正大黑简体" panose="02000000000000000000" pitchFamily="2" charset="-122"/>
              </a:rPr>
              <a:t>协议中规定了认证域</a:t>
            </a:r>
            <a:r>
              <a:rPr lang="en-US" altLang="zh-CN" sz="2400" dirty="0">
                <a:solidFill>
                  <a:schemeClr val="bg1"/>
                </a:solidFill>
                <a:latin typeface="方正正大黑简体" panose="02000000000000000000" pitchFamily="2" charset="-122"/>
                <a:ea typeface="方正正大黑简体" panose="02000000000000000000" pitchFamily="2" charset="-122"/>
              </a:rPr>
              <a:t>(authentication),</a:t>
            </a:r>
            <a:r>
              <a:rPr lang="zh-CN" altLang="en-US" sz="2400" dirty="0">
                <a:solidFill>
                  <a:schemeClr val="bg1"/>
                </a:solidFill>
                <a:latin typeface="方正正大黑简体" panose="02000000000000000000" pitchFamily="2" charset="-122"/>
                <a:ea typeface="方正正大黑简体" panose="02000000000000000000" pitchFamily="2" charset="-122"/>
              </a:rPr>
              <a:t>但其作用非常有限</a:t>
            </a:r>
            <a:endParaRPr lang="zh-CN" altLang="en-US" sz="2400" dirty="0">
              <a:solidFill>
                <a:schemeClr val="bg1"/>
              </a:solidFill>
              <a:latin typeface="方正正大黑简体" panose="02000000000000000000" pitchFamily="2" charset="-122"/>
              <a:ea typeface="方正正大黑简体" panose="02000000000000000000" pitchFamily="2" charset="-122"/>
            </a:endParaRPr>
          </a:p>
        </p:txBody>
      </p:sp>
      <p:graphicFrame>
        <p:nvGraphicFramePr>
          <p:cNvPr id="11" name="表格 10"/>
          <p:cNvGraphicFramePr>
            <a:graphicFrameLocks noGrp="1"/>
          </p:cNvGraphicFramePr>
          <p:nvPr/>
        </p:nvGraphicFramePr>
        <p:xfrm>
          <a:off x="2773083" y="2142565"/>
          <a:ext cx="6645834" cy="2922495"/>
        </p:xfrm>
        <a:graphic>
          <a:graphicData uri="http://schemas.openxmlformats.org/drawingml/2006/table">
            <a:tbl>
              <a:tblPr firstRow="1" bandRow="1">
                <a:tableStyleId>{5C22544A-7EE6-4342-B048-85BDC9FD1C3A}</a:tableStyleId>
              </a:tblPr>
              <a:tblGrid>
                <a:gridCol w="2215278"/>
                <a:gridCol w="1107639"/>
                <a:gridCol w="1107639"/>
                <a:gridCol w="2215278"/>
              </a:tblGrid>
              <a:tr h="584499">
                <a:tc>
                  <a:txBody>
                    <a:bodyPr/>
                    <a:lstStyle/>
                    <a:p>
                      <a:pPr algn="ctr"/>
                      <a:r>
                        <a:rPr lang="en-US" altLang="zh-CN" sz="1600" dirty="0">
                          <a:latin typeface="方正正大黑简体" panose="02000000000000000000" pitchFamily="2" charset="-122"/>
                          <a:ea typeface="方正正大黑简体" panose="02000000000000000000" pitchFamily="2" charset="-122"/>
                        </a:rPr>
                        <a:t>Version</a:t>
                      </a:r>
                      <a:endParaRPr lang="zh-CN" altLang="en-US" sz="1600" dirty="0">
                        <a:latin typeface="方正正大黑简体" panose="02000000000000000000" pitchFamily="2" charset="-122"/>
                        <a:ea typeface="方正正大黑简体" panose="02000000000000000000" pitchFamily="2" charset="-122"/>
                      </a:endParaRPr>
                    </a:p>
                  </a:txBody>
                  <a:tcPr anchor="ctr"/>
                </a:tc>
                <a:tc gridSpan="2">
                  <a:txBody>
                    <a:bodyPr/>
                    <a:lstStyle/>
                    <a:p>
                      <a:pPr algn="ctr"/>
                      <a:r>
                        <a:rPr lang="en-US" altLang="zh-CN" sz="1600" dirty="0">
                          <a:latin typeface="方正正大黑简体" panose="02000000000000000000" pitchFamily="2" charset="-122"/>
                          <a:ea typeface="方正正大黑简体" panose="02000000000000000000" pitchFamily="2" charset="-122"/>
                        </a:rPr>
                        <a:t>Type=4</a:t>
                      </a:r>
                      <a:endParaRPr lang="zh-CN" altLang="en-US" sz="1600" dirty="0">
                        <a:latin typeface="方正正大黑简体" panose="02000000000000000000" pitchFamily="2" charset="-122"/>
                        <a:ea typeface="方正正大黑简体" panose="02000000000000000000" pitchFamily="2" charset="-122"/>
                      </a:endParaRPr>
                    </a:p>
                  </a:txBody>
                  <a:tcPr anchor="ctr"/>
                </a:tc>
                <a:tc hMerge="1">
                  <a:tcPr/>
                </a:tc>
                <a:tc>
                  <a:txBody>
                    <a:bodyPr/>
                    <a:lstStyle/>
                    <a:p>
                      <a:pPr algn="ctr"/>
                      <a:r>
                        <a:rPr lang="en-US" altLang="zh-CN" sz="1600" dirty="0">
                          <a:latin typeface="方正正大黑简体" panose="02000000000000000000" pitchFamily="2" charset="-122"/>
                          <a:ea typeface="方正正大黑简体" panose="02000000000000000000" pitchFamily="2" charset="-122"/>
                        </a:rPr>
                        <a:t>Packet length</a:t>
                      </a:r>
                      <a:endParaRPr lang="zh-CN" altLang="en-US" sz="1600" dirty="0">
                        <a:latin typeface="方正正大黑简体" panose="02000000000000000000" pitchFamily="2" charset="-122"/>
                        <a:ea typeface="方正正大黑简体" panose="02000000000000000000" pitchFamily="2" charset="-122"/>
                      </a:endParaRPr>
                    </a:p>
                  </a:txBody>
                  <a:tcPr anchor="ctr"/>
                </a:tc>
              </a:tr>
              <a:tr h="584499">
                <a:tc gridSpan="4">
                  <a:txBody>
                    <a:bodyPr/>
                    <a:lstStyle/>
                    <a:p>
                      <a:pPr algn="ctr"/>
                      <a:r>
                        <a:rPr lang="en-US" altLang="zh-CN" sz="1600" dirty="0">
                          <a:latin typeface="方正正大黑简体" panose="02000000000000000000" pitchFamily="2" charset="-122"/>
                          <a:ea typeface="方正正大黑简体" panose="02000000000000000000" pitchFamily="2" charset="-122"/>
                        </a:rPr>
                        <a:t>Router ID</a:t>
                      </a:r>
                      <a:endParaRPr lang="zh-CN" altLang="en-US" sz="1600" dirty="0">
                        <a:latin typeface="方正正大黑简体" panose="02000000000000000000" pitchFamily="2" charset="-122"/>
                        <a:ea typeface="方正正大黑简体" panose="02000000000000000000" pitchFamily="2" charset="-122"/>
                      </a:endParaRPr>
                    </a:p>
                  </a:txBody>
                  <a:tcPr anchor="ctr"/>
                </a:tc>
                <a:tc hMerge="1">
                  <a:tcPr/>
                </a:tc>
                <a:tc hMerge="1">
                  <a:tcPr/>
                </a:tc>
                <a:tc hMerge="1">
                  <a:tcPr/>
                </a:tc>
              </a:tr>
              <a:tr h="584499">
                <a:tc gridSpan="4">
                  <a:txBody>
                    <a:bodyPr/>
                    <a:lstStyle/>
                    <a:p>
                      <a:pPr algn="ctr"/>
                      <a:r>
                        <a:rPr lang="en-US" altLang="zh-CN" sz="1600" dirty="0">
                          <a:latin typeface="方正正大黑简体" panose="02000000000000000000" pitchFamily="2" charset="-122"/>
                          <a:ea typeface="方正正大黑简体" panose="02000000000000000000" pitchFamily="2" charset="-122"/>
                        </a:rPr>
                        <a:t>Router ID</a:t>
                      </a:r>
                      <a:endParaRPr lang="zh-CN" altLang="en-US" sz="1600" dirty="0">
                        <a:latin typeface="方正正大黑简体" panose="02000000000000000000" pitchFamily="2" charset="-122"/>
                        <a:ea typeface="方正正大黑简体" panose="02000000000000000000" pitchFamily="2" charset="-122"/>
                      </a:endParaRPr>
                    </a:p>
                  </a:txBody>
                  <a:tcPr anchor="ctr"/>
                </a:tc>
                <a:tc hMerge="1">
                  <a:tcPr/>
                </a:tc>
                <a:tc hMerge="1">
                  <a:tcPr/>
                </a:tc>
                <a:tc hMerge="1">
                  <a:tcPr/>
                </a:tc>
              </a:tr>
              <a:tr h="584499">
                <a:tc gridSpan="2">
                  <a:txBody>
                    <a:bodyPr/>
                    <a:lstStyle/>
                    <a:p>
                      <a:pPr algn="ctr"/>
                      <a:r>
                        <a:rPr lang="en-US" altLang="zh-CN" sz="1600" dirty="0">
                          <a:latin typeface="方正正大黑简体" panose="02000000000000000000" pitchFamily="2" charset="-122"/>
                          <a:ea typeface="方正正大黑简体" panose="02000000000000000000" pitchFamily="2" charset="-122"/>
                        </a:rPr>
                        <a:t>Checksum</a:t>
                      </a:r>
                      <a:endParaRPr lang="zh-CN" altLang="en-US" sz="1600" dirty="0">
                        <a:latin typeface="方正正大黑简体" panose="02000000000000000000" pitchFamily="2" charset="-122"/>
                        <a:ea typeface="方正正大黑简体" panose="02000000000000000000" pitchFamily="2" charset="-122"/>
                      </a:endParaRPr>
                    </a:p>
                  </a:txBody>
                  <a:tcPr anchor="ctr"/>
                </a:tc>
                <a:tc hMerge="1">
                  <a:tcPr/>
                </a:tc>
                <a:tc gridSpan="2">
                  <a:txBody>
                    <a:bodyPr/>
                    <a:lstStyle/>
                    <a:p>
                      <a:pPr algn="ctr"/>
                      <a:r>
                        <a:rPr lang="en-US" altLang="zh-CN" sz="1600" dirty="0" err="1">
                          <a:latin typeface="方正正大黑简体" panose="02000000000000000000" pitchFamily="2" charset="-122"/>
                          <a:ea typeface="方正正大黑简体" panose="02000000000000000000" pitchFamily="2" charset="-122"/>
                        </a:rPr>
                        <a:t>AuType</a:t>
                      </a:r>
                      <a:endParaRPr lang="zh-CN" altLang="en-US" sz="1600" dirty="0">
                        <a:latin typeface="方正正大黑简体" panose="02000000000000000000" pitchFamily="2" charset="-122"/>
                        <a:ea typeface="方正正大黑简体" panose="02000000000000000000" pitchFamily="2" charset="-122"/>
                      </a:endParaRPr>
                    </a:p>
                  </a:txBody>
                  <a:tcPr anchor="ctr"/>
                </a:tc>
                <a:tc hMerge="1">
                  <a:tcPr/>
                </a:tc>
              </a:tr>
              <a:tr h="584499">
                <a:tc gridSpan="4">
                  <a:txBody>
                    <a:bodyPr/>
                    <a:lstStyle/>
                    <a:p>
                      <a:pPr algn="ctr"/>
                      <a:r>
                        <a:rPr lang="en-US" altLang="zh-CN" sz="1600" dirty="0">
                          <a:solidFill>
                            <a:srgbClr val="FF0000"/>
                          </a:solidFill>
                          <a:latin typeface="方正正大黑简体" panose="02000000000000000000" pitchFamily="2" charset="-122"/>
                          <a:ea typeface="方正正大黑简体" panose="02000000000000000000" pitchFamily="2" charset="-122"/>
                        </a:rPr>
                        <a:t>Authentication</a:t>
                      </a:r>
                      <a:endParaRPr lang="zh-CN" altLang="en-US" sz="1600" dirty="0">
                        <a:solidFill>
                          <a:srgbClr val="FF0000"/>
                        </a:solidFill>
                        <a:latin typeface="方正正大黑简体" panose="02000000000000000000" pitchFamily="2" charset="-122"/>
                        <a:ea typeface="方正正大黑简体" panose="02000000000000000000" pitchFamily="2" charset="-122"/>
                      </a:endParaRPr>
                    </a:p>
                  </a:txBody>
                  <a:tcPr anchor="ctr"/>
                </a:tc>
                <a:tc hMerge="1">
                  <a:tcPr/>
                </a:tc>
                <a:tc hMerge="1">
                  <a:tcPr/>
                </a:tc>
                <a:tc hMerge="1">
                  <a:tcPr/>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7"/>
                                        </p:tgtEl>
                                        <p:attrNameLst>
                                          <p:attrName>style.visibility</p:attrName>
                                        </p:attrNameLst>
                                      </p:cBhvr>
                                      <p:to>
                                        <p:strVal val="visible"/>
                                      </p:to>
                                    </p:set>
                                    <p:anim to="0" calcmode="lin" valueType="num">
                                      <p:cBhvr>
                                        <p:cTn id="13" dur="500" decel="100000" fill="hold">
                                          <p:stCondLst>
                                            <p:cond delay="0"/>
                                          </p:stCondLst>
                                        </p:cTn>
                                        <p:tgtEl>
                                          <p:spTgt spid="27"/>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7"/>
                                        </p:tgtEl>
                                      </p:cBhvr>
                                    </p:animEffect>
                                    <p:animScale>
                                      <p:cBhvr>
                                        <p:cTn id="15" dur="500" decel="100000" fill="hold">
                                          <p:stCondLst>
                                            <p:cond delay="0"/>
                                          </p:stCondLst>
                                        </p:cTn>
                                        <p:tgtEl>
                                          <p:spTgt spid="27"/>
                                        </p:tgtEl>
                                      </p:cBhvr>
                                      <p:by x="100000" y="100000"/>
                                      <p:from x="110000" y="110000"/>
                                      <p:to x="100000" y="100000"/>
                                    </p:animScale>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7" grpId="0"/>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spcBef>
                <a:spcPts val="100"/>
              </a:spcBef>
              <a:spcAft>
                <a:spcPts val="100"/>
              </a:spcAft>
            </a:pPr>
            <a:endParaRPr lang="zh-CN" altLang="en-US" dirty="0"/>
          </a:p>
        </p:txBody>
      </p:sp>
      <p:sp>
        <p:nvSpPr>
          <p:cNvPr id="59" name="文本框 58"/>
          <p:cNvSpPr txBox="1"/>
          <p:nvPr/>
        </p:nvSpPr>
        <p:spPr>
          <a:xfrm>
            <a:off x="3301964" y="653569"/>
            <a:ext cx="5588068"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协议可能存在的安全风险</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grpSp>
        <p:nvGrpSpPr>
          <p:cNvPr id="39" name="组合 38"/>
          <p:cNvGrpSpPr/>
          <p:nvPr/>
        </p:nvGrpSpPr>
        <p:grpSpPr>
          <a:xfrm>
            <a:off x="1443396" y="1386505"/>
            <a:ext cx="9057619" cy="3528396"/>
            <a:chOff x="1103629" y="1472229"/>
            <a:chExt cx="9654558" cy="3460827"/>
          </a:xfrm>
        </p:grpSpPr>
        <p:grpSp>
          <p:nvGrpSpPr>
            <p:cNvPr id="40" name="Group 86"/>
            <p:cNvGrpSpPr/>
            <p:nvPr/>
          </p:nvGrpSpPr>
          <p:grpSpPr bwMode="auto">
            <a:xfrm>
              <a:off x="1103629" y="1472229"/>
              <a:ext cx="9654558" cy="3460827"/>
              <a:chOff x="-87" y="610"/>
              <a:chExt cx="5800" cy="2203"/>
            </a:xfrm>
          </p:grpSpPr>
          <p:sp>
            <p:nvSpPr>
              <p:cNvPr id="42" name="Rectangle 2"/>
              <p:cNvSpPr>
                <a:spLocks noChangeArrowheads="1"/>
              </p:cNvSpPr>
              <p:nvPr/>
            </p:nvSpPr>
            <p:spPr bwMode="auto">
              <a:xfrm>
                <a:off x="223" y="1117"/>
                <a:ext cx="225" cy="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固</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a:p>
                <a:pPr>
                  <a:lnSpc>
                    <a:spcPct val="90000"/>
                  </a:lnSpc>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定</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a:p>
                <a:pPr>
                  <a:lnSpc>
                    <a:spcPct val="90000"/>
                  </a:lnSpc>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部</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a:p>
                <a:pPr>
                  <a:lnSpc>
                    <a:spcPct val="90000"/>
                  </a:lnSpc>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分</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p:txBody>
          </p:sp>
          <p:sp>
            <p:nvSpPr>
              <p:cNvPr id="43" name="Rectangle 3"/>
              <p:cNvSpPr>
                <a:spLocks noChangeArrowheads="1"/>
              </p:cNvSpPr>
              <p:nvPr/>
            </p:nvSpPr>
            <p:spPr bwMode="auto">
              <a:xfrm>
                <a:off x="190" y="2157"/>
                <a:ext cx="341"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可变</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部分</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p:txBody>
          </p:sp>
          <p:sp>
            <p:nvSpPr>
              <p:cNvPr id="44" name="Rectangle 6"/>
              <p:cNvSpPr>
                <a:spLocks noChangeArrowheads="1"/>
              </p:cNvSpPr>
              <p:nvPr/>
            </p:nvSpPr>
            <p:spPr bwMode="auto">
              <a:xfrm>
                <a:off x="1949" y="864"/>
                <a:ext cx="1239" cy="274"/>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500">
                  <a:latin typeface="方正正大黑简体" panose="02000000000000000000" pitchFamily="2" charset="-122"/>
                  <a:ea typeface="方正正大黑简体" panose="02000000000000000000" pitchFamily="2" charset="-122"/>
                </a:endParaRPr>
              </a:p>
            </p:txBody>
          </p:sp>
          <p:sp>
            <p:nvSpPr>
              <p:cNvPr id="45" name="Rectangle 9"/>
              <p:cNvSpPr>
                <a:spLocks noChangeArrowheads="1"/>
              </p:cNvSpPr>
              <p:nvPr/>
            </p:nvSpPr>
            <p:spPr bwMode="auto">
              <a:xfrm>
                <a:off x="716" y="858"/>
                <a:ext cx="4954" cy="1665"/>
              </a:xfrm>
              <a:prstGeom prst="rect">
                <a:avLst/>
              </a:prstGeom>
              <a:solidFill>
                <a:srgbClr val="CCECFF"/>
              </a:solidFill>
              <a:ln w="25400">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500">
                  <a:latin typeface="方正正大黑简体" panose="02000000000000000000" pitchFamily="2" charset="-122"/>
                  <a:ea typeface="方正正大黑简体" panose="02000000000000000000" pitchFamily="2" charset="-122"/>
                </a:endParaRPr>
              </a:p>
            </p:txBody>
          </p:sp>
          <p:sp>
            <p:nvSpPr>
              <p:cNvPr id="46" name="Rectangle 10"/>
              <p:cNvSpPr>
                <a:spLocks noChangeArrowheads="1"/>
              </p:cNvSpPr>
              <p:nvPr/>
            </p:nvSpPr>
            <p:spPr bwMode="auto">
              <a:xfrm>
                <a:off x="725" y="2530"/>
                <a:ext cx="4934" cy="204"/>
              </a:xfrm>
              <a:prstGeom prst="rect">
                <a:avLst/>
              </a:prstGeom>
              <a:solidFill>
                <a:srgbClr val="FFFF99"/>
              </a:solidFill>
              <a:ln w="12700">
                <a:solidFill>
                  <a:srgbClr val="333399"/>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500">
                  <a:latin typeface="方正正大黑简体" panose="02000000000000000000" pitchFamily="2" charset="-122"/>
                  <a:ea typeface="方正正大黑简体" panose="02000000000000000000" pitchFamily="2" charset="-122"/>
                </a:endParaRPr>
              </a:p>
            </p:txBody>
          </p:sp>
          <p:sp>
            <p:nvSpPr>
              <p:cNvPr id="47" name="Line 11"/>
              <p:cNvSpPr>
                <a:spLocks noChangeShapeType="1"/>
              </p:cNvSpPr>
              <p:nvPr/>
            </p:nvSpPr>
            <p:spPr bwMode="auto">
              <a:xfrm>
                <a:off x="713" y="1142"/>
                <a:ext cx="49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1500">
                  <a:latin typeface="方正正大黑简体" panose="02000000000000000000" pitchFamily="2" charset="-122"/>
                  <a:ea typeface="方正正大黑简体" panose="02000000000000000000" pitchFamily="2" charset="-122"/>
                </a:endParaRPr>
              </a:p>
            </p:txBody>
          </p:sp>
          <p:sp>
            <p:nvSpPr>
              <p:cNvPr id="48" name="Line 12"/>
              <p:cNvSpPr>
                <a:spLocks noChangeShapeType="1"/>
              </p:cNvSpPr>
              <p:nvPr/>
            </p:nvSpPr>
            <p:spPr bwMode="auto">
              <a:xfrm>
                <a:off x="713" y="1421"/>
                <a:ext cx="49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1500">
                  <a:latin typeface="方正正大黑简体" panose="02000000000000000000" pitchFamily="2" charset="-122"/>
                  <a:ea typeface="方正正大黑简体" panose="02000000000000000000" pitchFamily="2" charset="-122"/>
                </a:endParaRPr>
              </a:p>
            </p:txBody>
          </p:sp>
          <p:sp>
            <p:nvSpPr>
              <p:cNvPr id="49" name="Line 13"/>
              <p:cNvSpPr>
                <a:spLocks noChangeShapeType="1"/>
              </p:cNvSpPr>
              <p:nvPr/>
            </p:nvSpPr>
            <p:spPr bwMode="auto">
              <a:xfrm>
                <a:off x="713" y="1701"/>
                <a:ext cx="49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1500" dirty="0">
                  <a:latin typeface="方正正大黑简体" panose="02000000000000000000" pitchFamily="2" charset="-122"/>
                  <a:ea typeface="方正正大黑简体" panose="02000000000000000000" pitchFamily="2" charset="-122"/>
                </a:endParaRPr>
              </a:p>
            </p:txBody>
          </p:sp>
          <p:sp>
            <p:nvSpPr>
              <p:cNvPr id="50" name="Line 14"/>
              <p:cNvSpPr>
                <a:spLocks noChangeShapeType="1"/>
              </p:cNvSpPr>
              <p:nvPr/>
            </p:nvSpPr>
            <p:spPr bwMode="auto">
              <a:xfrm>
                <a:off x="713" y="1977"/>
                <a:ext cx="49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1500">
                  <a:latin typeface="方正正大黑简体" panose="02000000000000000000" pitchFamily="2" charset="-122"/>
                  <a:ea typeface="方正正大黑简体" panose="02000000000000000000" pitchFamily="2" charset="-122"/>
                </a:endParaRPr>
              </a:p>
            </p:txBody>
          </p:sp>
          <p:sp>
            <p:nvSpPr>
              <p:cNvPr id="51" name="Line 15"/>
              <p:cNvSpPr>
                <a:spLocks noChangeShapeType="1"/>
              </p:cNvSpPr>
              <p:nvPr/>
            </p:nvSpPr>
            <p:spPr bwMode="auto">
              <a:xfrm>
                <a:off x="713" y="2257"/>
                <a:ext cx="49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1500">
                  <a:latin typeface="方正正大黑简体" panose="02000000000000000000" pitchFamily="2" charset="-122"/>
                  <a:ea typeface="方正正大黑简体" panose="02000000000000000000" pitchFamily="2" charset="-122"/>
                </a:endParaRPr>
              </a:p>
            </p:txBody>
          </p:sp>
          <p:sp>
            <p:nvSpPr>
              <p:cNvPr id="52" name="Line 16"/>
              <p:cNvSpPr>
                <a:spLocks noChangeShapeType="1"/>
              </p:cNvSpPr>
              <p:nvPr/>
            </p:nvSpPr>
            <p:spPr bwMode="auto">
              <a:xfrm>
                <a:off x="1323" y="863"/>
                <a:ext cx="0" cy="279"/>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1500">
                  <a:latin typeface="方正正大黑简体" panose="02000000000000000000" pitchFamily="2" charset="-122"/>
                  <a:ea typeface="方正正大黑简体" panose="02000000000000000000" pitchFamily="2" charset="-122"/>
                </a:endParaRPr>
              </a:p>
            </p:txBody>
          </p:sp>
          <p:sp>
            <p:nvSpPr>
              <p:cNvPr id="53" name="Line 17"/>
              <p:cNvSpPr>
                <a:spLocks noChangeShapeType="1"/>
              </p:cNvSpPr>
              <p:nvPr/>
            </p:nvSpPr>
            <p:spPr bwMode="auto">
              <a:xfrm>
                <a:off x="1943" y="863"/>
                <a:ext cx="0" cy="279"/>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1500">
                  <a:latin typeface="方正正大黑简体" panose="02000000000000000000" pitchFamily="2" charset="-122"/>
                  <a:ea typeface="方正正大黑简体" panose="02000000000000000000" pitchFamily="2" charset="-122"/>
                </a:endParaRPr>
              </a:p>
            </p:txBody>
          </p:sp>
          <p:sp>
            <p:nvSpPr>
              <p:cNvPr id="55" name="Line 18"/>
              <p:cNvSpPr>
                <a:spLocks noChangeShapeType="1"/>
              </p:cNvSpPr>
              <p:nvPr/>
            </p:nvSpPr>
            <p:spPr bwMode="auto">
              <a:xfrm>
                <a:off x="1943" y="1427"/>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1500">
                  <a:latin typeface="方正正大黑简体" panose="02000000000000000000" pitchFamily="2" charset="-122"/>
                  <a:ea typeface="方正正大黑简体" panose="02000000000000000000" pitchFamily="2" charset="-122"/>
                </a:endParaRPr>
              </a:p>
            </p:txBody>
          </p:sp>
          <p:sp>
            <p:nvSpPr>
              <p:cNvPr id="56" name="Line 19"/>
              <p:cNvSpPr>
                <a:spLocks noChangeShapeType="1"/>
              </p:cNvSpPr>
              <p:nvPr/>
            </p:nvSpPr>
            <p:spPr bwMode="auto">
              <a:xfrm>
                <a:off x="3186" y="863"/>
                <a:ext cx="0" cy="83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1500">
                  <a:latin typeface="方正正大黑简体" panose="02000000000000000000" pitchFamily="2" charset="-122"/>
                  <a:ea typeface="方正正大黑简体" panose="02000000000000000000" pitchFamily="2" charset="-122"/>
                </a:endParaRPr>
              </a:p>
            </p:txBody>
          </p:sp>
          <p:sp>
            <p:nvSpPr>
              <p:cNvPr id="57" name="Line 20"/>
              <p:cNvSpPr>
                <a:spLocks noChangeShapeType="1"/>
              </p:cNvSpPr>
              <p:nvPr/>
            </p:nvSpPr>
            <p:spPr bwMode="auto">
              <a:xfrm flipV="1">
                <a:off x="4428" y="2254"/>
                <a:ext cx="0" cy="27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1500">
                  <a:latin typeface="方正正大黑简体" panose="02000000000000000000" pitchFamily="2" charset="-122"/>
                  <a:ea typeface="方正正大黑简体" panose="02000000000000000000" pitchFamily="2" charset="-122"/>
                </a:endParaRPr>
              </a:p>
            </p:txBody>
          </p:sp>
          <p:sp>
            <p:nvSpPr>
              <p:cNvPr id="60" name="Line 21"/>
              <p:cNvSpPr>
                <a:spLocks noChangeShapeType="1"/>
              </p:cNvSpPr>
              <p:nvPr/>
            </p:nvSpPr>
            <p:spPr bwMode="auto">
              <a:xfrm>
                <a:off x="3691" y="1148"/>
                <a:ext cx="0" cy="27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1500">
                  <a:latin typeface="方正正大黑简体" panose="02000000000000000000" pitchFamily="2" charset="-122"/>
                  <a:ea typeface="方正正大黑简体" panose="02000000000000000000" pitchFamily="2" charset="-122"/>
                </a:endParaRPr>
              </a:p>
            </p:txBody>
          </p:sp>
          <p:sp>
            <p:nvSpPr>
              <p:cNvPr id="61" name="Rectangle 22"/>
              <p:cNvSpPr>
                <a:spLocks noChangeArrowheads="1"/>
              </p:cNvSpPr>
              <p:nvPr/>
            </p:nvSpPr>
            <p:spPr bwMode="auto">
              <a:xfrm>
                <a:off x="680" y="619"/>
                <a:ext cx="195"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500" u="none" dirty="0">
                    <a:solidFill>
                      <a:srgbClr val="333399"/>
                    </a:solidFill>
                    <a:latin typeface="方正正大黑简体" panose="02000000000000000000" pitchFamily="2" charset="-122"/>
                    <a:ea typeface="方正正大黑简体" panose="02000000000000000000" pitchFamily="2" charset="-122"/>
                  </a:rPr>
                  <a:t>0</a:t>
                </a:r>
                <a:endParaRPr lang="en-US" altLang="zh-CN" sz="1500" u="none" dirty="0">
                  <a:solidFill>
                    <a:srgbClr val="333399"/>
                  </a:solidFill>
                  <a:latin typeface="方正正大黑简体" panose="02000000000000000000" pitchFamily="2" charset="-122"/>
                  <a:ea typeface="方正正大黑简体" panose="02000000000000000000" pitchFamily="2" charset="-122"/>
                </a:endParaRPr>
              </a:p>
            </p:txBody>
          </p:sp>
          <p:sp>
            <p:nvSpPr>
              <p:cNvPr id="62" name="Rectangle 23"/>
              <p:cNvSpPr>
                <a:spLocks noChangeArrowheads="1"/>
              </p:cNvSpPr>
              <p:nvPr/>
            </p:nvSpPr>
            <p:spPr bwMode="auto">
              <a:xfrm>
                <a:off x="1269" y="619"/>
                <a:ext cx="195"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500" u="none" dirty="0">
                    <a:solidFill>
                      <a:srgbClr val="333399"/>
                    </a:solidFill>
                    <a:latin typeface="方正正大黑简体" panose="02000000000000000000" pitchFamily="2" charset="-122"/>
                    <a:ea typeface="方正正大黑简体" panose="02000000000000000000" pitchFamily="2" charset="-122"/>
                  </a:rPr>
                  <a:t>4</a:t>
                </a:r>
                <a:endParaRPr lang="en-US" altLang="zh-CN" sz="1500" u="none" dirty="0">
                  <a:solidFill>
                    <a:srgbClr val="333399"/>
                  </a:solidFill>
                  <a:latin typeface="方正正大黑简体" panose="02000000000000000000" pitchFamily="2" charset="-122"/>
                  <a:ea typeface="方正正大黑简体" panose="02000000000000000000" pitchFamily="2" charset="-122"/>
                </a:endParaRPr>
              </a:p>
            </p:txBody>
          </p:sp>
          <p:sp>
            <p:nvSpPr>
              <p:cNvPr id="63" name="Rectangle 24"/>
              <p:cNvSpPr>
                <a:spLocks noChangeArrowheads="1"/>
              </p:cNvSpPr>
              <p:nvPr/>
            </p:nvSpPr>
            <p:spPr bwMode="auto">
              <a:xfrm>
                <a:off x="1896" y="619"/>
                <a:ext cx="195"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500" u="none">
                    <a:solidFill>
                      <a:srgbClr val="333399"/>
                    </a:solidFill>
                    <a:latin typeface="方正正大黑简体" panose="02000000000000000000" pitchFamily="2" charset="-122"/>
                    <a:ea typeface="方正正大黑简体" panose="02000000000000000000" pitchFamily="2" charset="-122"/>
                  </a:rPr>
                  <a:t>8</a:t>
                </a:r>
                <a:endParaRPr lang="en-US" altLang="zh-CN" sz="1500" u="none">
                  <a:solidFill>
                    <a:srgbClr val="333399"/>
                  </a:solidFill>
                  <a:latin typeface="方正正大黑简体" panose="02000000000000000000" pitchFamily="2" charset="-122"/>
                  <a:ea typeface="方正正大黑简体" panose="02000000000000000000" pitchFamily="2" charset="-122"/>
                </a:endParaRPr>
              </a:p>
            </p:txBody>
          </p:sp>
          <p:sp>
            <p:nvSpPr>
              <p:cNvPr id="64" name="Rectangle 25"/>
              <p:cNvSpPr>
                <a:spLocks noChangeArrowheads="1"/>
              </p:cNvSpPr>
              <p:nvPr/>
            </p:nvSpPr>
            <p:spPr bwMode="auto">
              <a:xfrm>
                <a:off x="3125" y="619"/>
                <a:ext cx="261"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500" u="none">
                    <a:solidFill>
                      <a:srgbClr val="333399"/>
                    </a:solidFill>
                    <a:latin typeface="方正正大黑简体" panose="02000000000000000000" pitchFamily="2" charset="-122"/>
                    <a:ea typeface="方正正大黑简体" panose="02000000000000000000" pitchFamily="2" charset="-122"/>
                  </a:rPr>
                  <a:t>16</a:t>
                </a:r>
                <a:endParaRPr lang="en-US" altLang="zh-CN" sz="1500" u="none">
                  <a:solidFill>
                    <a:srgbClr val="333399"/>
                  </a:solidFill>
                  <a:latin typeface="方正正大黑简体" panose="02000000000000000000" pitchFamily="2" charset="-122"/>
                  <a:ea typeface="方正正大黑简体" panose="02000000000000000000" pitchFamily="2" charset="-122"/>
                </a:endParaRPr>
              </a:p>
            </p:txBody>
          </p:sp>
          <p:sp>
            <p:nvSpPr>
              <p:cNvPr id="65" name="Rectangle 26"/>
              <p:cNvSpPr>
                <a:spLocks noChangeArrowheads="1"/>
              </p:cNvSpPr>
              <p:nvPr/>
            </p:nvSpPr>
            <p:spPr bwMode="auto">
              <a:xfrm>
                <a:off x="3627" y="619"/>
                <a:ext cx="260"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500" u="none">
                    <a:solidFill>
                      <a:srgbClr val="333399"/>
                    </a:solidFill>
                    <a:latin typeface="方正正大黑简体" panose="02000000000000000000" pitchFamily="2" charset="-122"/>
                    <a:ea typeface="方正正大黑简体" panose="02000000000000000000" pitchFamily="2" charset="-122"/>
                  </a:rPr>
                  <a:t>19</a:t>
                </a:r>
                <a:endParaRPr lang="en-US" altLang="zh-CN" sz="1500" u="none">
                  <a:solidFill>
                    <a:srgbClr val="333399"/>
                  </a:solidFill>
                  <a:latin typeface="方正正大黑简体" panose="02000000000000000000" pitchFamily="2" charset="-122"/>
                  <a:ea typeface="方正正大黑简体" panose="02000000000000000000" pitchFamily="2" charset="-122"/>
                </a:endParaRPr>
              </a:p>
            </p:txBody>
          </p:sp>
          <p:sp>
            <p:nvSpPr>
              <p:cNvPr id="66" name="Rectangle 27"/>
              <p:cNvSpPr>
                <a:spLocks noChangeArrowheads="1"/>
              </p:cNvSpPr>
              <p:nvPr/>
            </p:nvSpPr>
            <p:spPr bwMode="auto">
              <a:xfrm>
                <a:off x="4367" y="619"/>
                <a:ext cx="277"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500" u="none" dirty="0">
                    <a:solidFill>
                      <a:srgbClr val="333399"/>
                    </a:solidFill>
                    <a:latin typeface="方正正大黑简体" panose="02000000000000000000" pitchFamily="2" charset="-122"/>
                    <a:ea typeface="方正正大黑简体" panose="02000000000000000000" pitchFamily="2" charset="-122"/>
                  </a:rPr>
                  <a:t>24</a:t>
                </a:r>
                <a:endParaRPr lang="en-US" altLang="zh-CN" sz="1500" u="none" dirty="0">
                  <a:solidFill>
                    <a:srgbClr val="333399"/>
                  </a:solidFill>
                  <a:latin typeface="方正正大黑简体" panose="02000000000000000000" pitchFamily="2" charset="-122"/>
                  <a:ea typeface="方正正大黑简体" panose="02000000000000000000" pitchFamily="2" charset="-122"/>
                </a:endParaRPr>
              </a:p>
            </p:txBody>
          </p:sp>
          <p:sp>
            <p:nvSpPr>
              <p:cNvPr id="67" name="Rectangle 29"/>
              <p:cNvSpPr>
                <a:spLocks noChangeArrowheads="1"/>
              </p:cNvSpPr>
              <p:nvPr/>
            </p:nvSpPr>
            <p:spPr bwMode="auto">
              <a:xfrm>
                <a:off x="841" y="931"/>
                <a:ext cx="374"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版 本</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p:txBody>
          </p:sp>
          <p:sp>
            <p:nvSpPr>
              <p:cNvPr id="68" name="Rectangle 30"/>
              <p:cNvSpPr>
                <a:spLocks noChangeArrowheads="1"/>
              </p:cNvSpPr>
              <p:nvPr/>
            </p:nvSpPr>
            <p:spPr bwMode="auto">
              <a:xfrm>
                <a:off x="3271" y="1216"/>
                <a:ext cx="341"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标志</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p:txBody>
          </p:sp>
          <p:sp>
            <p:nvSpPr>
              <p:cNvPr id="69" name="Rectangle 31"/>
              <p:cNvSpPr>
                <a:spLocks noChangeArrowheads="1"/>
              </p:cNvSpPr>
              <p:nvPr/>
            </p:nvSpPr>
            <p:spPr bwMode="auto">
              <a:xfrm>
                <a:off x="898" y="1483"/>
                <a:ext cx="670"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a:solidFill>
                      <a:srgbClr val="333399"/>
                    </a:solidFill>
                    <a:latin typeface="方正正大黑简体" panose="02000000000000000000" pitchFamily="2" charset="-122"/>
                    <a:ea typeface="方正正大黑简体" panose="02000000000000000000" pitchFamily="2" charset="-122"/>
                  </a:rPr>
                  <a:t>生 存 时 间</a:t>
                </a:r>
                <a:endParaRPr lang="zh-CN" altLang="en-US" sz="1500" u="none">
                  <a:solidFill>
                    <a:srgbClr val="333399"/>
                  </a:solidFill>
                  <a:latin typeface="方正正大黑简体" panose="02000000000000000000" pitchFamily="2" charset="-122"/>
                  <a:ea typeface="方正正大黑简体" panose="02000000000000000000" pitchFamily="2" charset="-122"/>
                </a:endParaRPr>
              </a:p>
            </p:txBody>
          </p:sp>
          <p:sp>
            <p:nvSpPr>
              <p:cNvPr id="70" name="Rectangle 32"/>
              <p:cNvSpPr>
                <a:spLocks noChangeArrowheads="1"/>
              </p:cNvSpPr>
              <p:nvPr/>
            </p:nvSpPr>
            <p:spPr bwMode="auto">
              <a:xfrm>
                <a:off x="2240" y="1483"/>
                <a:ext cx="472"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a:solidFill>
                      <a:srgbClr val="333399"/>
                    </a:solidFill>
                    <a:latin typeface="方正正大黑简体" panose="02000000000000000000" pitchFamily="2" charset="-122"/>
                    <a:ea typeface="方正正大黑简体" panose="02000000000000000000" pitchFamily="2" charset="-122"/>
                  </a:rPr>
                  <a:t>协    议</a:t>
                </a:r>
                <a:endParaRPr lang="zh-CN" altLang="en-US" sz="1500" u="none">
                  <a:solidFill>
                    <a:srgbClr val="333399"/>
                  </a:solidFill>
                  <a:latin typeface="方正正大黑简体" panose="02000000000000000000" pitchFamily="2" charset="-122"/>
                  <a:ea typeface="方正正大黑简体" panose="02000000000000000000" pitchFamily="2" charset="-122"/>
                </a:endParaRPr>
              </a:p>
            </p:txBody>
          </p:sp>
          <p:sp>
            <p:nvSpPr>
              <p:cNvPr id="71" name="Rectangle 33"/>
              <p:cNvSpPr>
                <a:spLocks noChangeArrowheads="1"/>
              </p:cNvSpPr>
              <p:nvPr/>
            </p:nvSpPr>
            <p:spPr bwMode="auto">
              <a:xfrm>
                <a:off x="1634" y="1211"/>
                <a:ext cx="472"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标    识</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p:txBody>
          </p:sp>
          <p:sp>
            <p:nvSpPr>
              <p:cNvPr id="72" name="Rectangle 34"/>
              <p:cNvSpPr>
                <a:spLocks noChangeArrowheads="1"/>
              </p:cNvSpPr>
              <p:nvPr/>
            </p:nvSpPr>
            <p:spPr bwMode="auto">
              <a:xfrm>
                <a:off x="2186" y="943"/>
                <a:ext cx="670"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服 务 类 型</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p:txBody>
          </p:sp>
          <p:sp>
            <p:nvSpPr>
              <p:cNvPr id="73" name="Rectangle 35"/>
              <p:cNvSpPr>
                <a:spLocks noChangeArrowheads="1"/>
              </p:cNvSpPr>
              <p:nvPr/>
            </p:nvSpPr>
            <p:spPr bwMode="auto">
              <a:xfrm>
                <a:off x="4040" y="935"/>
                <a:ext cx="653"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总   长   度</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p:txBody>
          </p:sp>
          <p:sp>
            <p:nvSpPr>
              <p:cNvPr id="74" name="Rectangle 36"/>
              <p:cNvSpPr>
                <a:spLocks noChangeArrowheads="1"/>
              </p:cNvSpPr>
              <p:nvPr/>
            </p:nvSpPr>
            <p:spPr bwMode="auto">
              <a:xfrm>
                <a:off x="4269" y="1200"/>
                <a:ext cx="71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片   偏   移</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p:txBody>
          </p:sp>
          <p:sp>
            <p:nvSpPr>
              <p:cNvPr id="75" name="Rectangle 37"/>
              <p:cNvSpPr>
                <a:spLocks noChangeArrowheads="1"/>
              </p:cNvSpPr>
              <p:nvPr/>
            </p:nvSpPr>
            <p:spPr bwMode="auto">
              <a:xfrm>
                <a:off x="4726" y="2320"/>
                <a:ext cx="472"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a:solidFill>
                      <a:srgbClr val="333399"/>
                    </a:solidFill>
                    <a:latin typeface="方正正大黑简体" panose="02000000000000000000" pitchFamily="2" charset="-122"/>
                    <a:ea typeface="方正正大黑简体" panose="02000000000000000000" pitchFamily="2" charset="-122"/>
                  </a:rPr>
                  <a:t>填    充</a:t>
                </a:r>
                <a:endParaRPr lang="zh-CN" altLang="en-US" sz="1500" u="none">
                  <a:solidFill>
                    <a:srgbClr val="333399"/>
                  </a:solidFill>
                  <a:latin typeface="方正正大黑简体" panose="02000000000000000000" pitchFamily="2" charset="-122"/>
                  <a:ea typeface="方正正大黑简体" panose="02000000000000000000" pitchFamily="2" charset="-122"/>
                </a:endParaRPr>
              </a:p>
            </p:txBody>
          </p:sp>
          <p:sp>
            <p:nvSpPr>
              <p:cNvPr id="76" name="Rectangle 38"/>
              <p:cNvSpPr>
                <a:spLocks noChangeArrowheads="1"/>
              </p:cNvSpPr>
              <p:nvPr/>
            </p:nvSpPr>
            <p:spPr bwMode="auto">
              <a:xfrm>
                <a:off x="3733" y="1483"/>
                <a:ext cx="1080"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a:solidFill>
                      <a:srgbClr val="333399"/>
                    </a:solidFill>
                    <a:latin typeface="方正正大黑简体" panose="02000000000000000000" pitchFamily="2" charset="-122"/>
                    <a:ea typeface="方正正大黑简体" panose="02000000000000000000" pitchFamily="2" charset="-122"/>
                  </a:rPr>
                  <a:t>首   部   检   验   和</a:t>
                </a:r>
                <a:endParaRPr lang="zh-CN" altLang="en-US" sz="1500" u="none">
                  <a:solidFill>
                    <a:srgbClr val="333399"/>
                  </a:solidFill>
                  <a:latin typeface="方正正大黑简体" panose="02000000000000000000" pitchFamily="2" charset="-122"/>
                  <a:ea typeface="方正正大黑简体" panose="02000000000000000000" pitchFamily="2" charset="-122"/>
                </a:endParaRPr>
              </a:p>
            </p:txBody>
          </p:sp>
          <p:sp>
            <p:nvSpPr>
              <p:cNvPr id="77" name="Rectangle 39"/>
              <p:cNvSpPr>
                <a:spLocks noChangeArrowheads="1"/>
              </p:cNvSpPr>
              <p:nvPr/>
            </p:nvSpPr>
            <p:spPr bwMode="auto">
              <a:xfrm>
                <a:off x="2782" y="1772"/>
                <a:ext cx="653"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源   地   址</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p:txBody>
          </p:sp>
          <p:sp>
            <p:nvSpPr>
              <p:cNvPr id="78" name="Rectangle 40"/>
              <p:cNvSpPr>
                <a:spLocks noChangeArrowheads="1"/>
              </p:cNvSpPr>
              <p:nvPr/>
            </p:nvSpPr>
            <p:spPr bwMode="auto">
              <a:xfrm>
                <a:off x="2621" y="2050"/>
                <a:ext cx="867"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目   的   地   址</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p:txBody>
          </p:sp>
          <p:sp>
            <p:nvSpPr>
              <p:cNvPr id="79" name="Rectangle 41"/>
              <p:cNvSpPr>
                <a:spLocks noChangeArrowheads="1"/>
              </p:cNvSpPr>
              <p:nvPr/>
            </p:nvSpPr>
            <p:spPr bwMode="auto">
              <a:xfrm>
                <a:off x="1404" y="2320"/>
                <a:ext cx="1920"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可   选   字   段  （长   度   可   变）</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p:txBody>
          </p:sp>
          <p:sp>
            <p:nvSpPr>
              <p:cNvPr id="80" name="Rectangle 42"/>
              <p:cNvSpPr>
                <a:spLocks noChangeArrowheads="1"/>
              </p:cNvSpPr>
              <p:nvPr/>
            </p:nvSpPr>
            <p:spPr bwMode="auto">
              <a:xfrm>
                <a:off x="273" y="610"/>
                <a:ext cx="341"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比特</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p:txBody>
          </p:sp>
          <p:sp>
            <p:nvSpPr>
              <p:cNvPr id="81" name="Rectangle 43"/>
              <p:cNvSpPr>
                <a:spLocks noChangeArrowheads="1"/>
              </p:cNvSpPr>
              <p:nvPr/>
            </p:nvSpPr>
            <p:spPr bwMode="auto">
              <a:xfrm>
                <a:off x="1346" y="935"/>
                <a:ext cx="572"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首部长度</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p:txBody>
          </p:sp>
          <p:grpSp>
            <p:nvGrpSpPr>
              <p:cNvPr id="82" name="Group 44"/>
              <p:cNvGrpSpPr/>
              <p:nvPr/>
            </p:nvGrpSpPr>
            <p:grpSpPr bwMode="auto">
              <a:xfrm>
                <a:off x="674" y="2361"/>
                <a:ext cx="83" cy="44"/>
                <a:chOff x="833" y="3024"/>
                <a:chExt cx="78" cy="51"/>
              </a:xfrm>
            </p:grpSpPr>
            <p:sp>
              <p:nvSpPr>
                <p:cNvPr id="93" name="Rectangle 45"/>
                <p:cNvSpPr>
                  <a:spLocks noChangeArrowheads="1"/>
                </p:cNvSpPr>
                <p:nvPr/>
              </p:nvSpPr>
              <p:spPr bwMode="auto">
                <a:xfrm>
                  <a:off x="833" y="3024"/>
                  <a:ext cx="78" cy="5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500">
                    <a:latin typeface="方正正大黑简体" panose="02000000000000000000" pitchFamily="2" charset="-122"/>
                    <a:ea typeface="方正正大黑简体" panose="02000000000000000000" pitchFamily="2" charset="-122"/>
                  </a:endParaRPr>
                </a:p>
              </p:txBody>
            </p:sp>
            <p:sp>
              <p:nvSpPr>
                <p:cNvPr id="94" name="Line 46"/>
                <p:cNvSpPr>
                  <a:spLocks noChangeShapeType="1"/>
                </p:cNvSpPr>
                <p:nvPr/>
              </p:nvSpPr>
              <p:spPr bwMode="auto">
                <a:xfrm>
                  <a:off x="839" y="3030"/>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sz="1500">
                    <a:latin typeface="方正正大黑简体" panose="02000000000000000000" pitchFamily="2" charset="-122"/>
                    <a:ea typeface="方正正大黑简体" panose="02000000000000000000" pitchFamily="2" charset="-122"/>
                  </a:endParaRPr>
                </a:p>
              </p:txBody>
            </p:sp>
            <p:sp>
              <p:nvSpPr>
                <p:cNvPr id="95" name="Line 47"/>
                <p:cNvSpPr>
                  <a:spLocks noChangeShapeType="1"/>
                </p:cNvSpPr>
                <p:nvPr/>
              </p:nvSpPr>
              <p:spPr bwMode="auto">
                <a:xfrm>
                  <a:off x="839" y="3075"/>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sz="1500">
                    <a:latin typeface="方正正大黑简体" panose="02000000000000000000" pitchFamily="2" charset="-122"/>
                    <a:ea typeface="方正正大黑简体" panose="02000000000000000000" pitchFamily="2" charset="-122"/>
                  </a:endParaRPr>
                </a:p>
              </p:txBody>
            </p:sp>
          </p:grpSp>
          <p:grpSp>
            <p:nvGrpSpPr>
              <p:cNvPr id="83" name="Group 48"/>
              <p:cNvGrpSpPr/>
              <p:nvPr/>
            </p:nvGrpSpPr>
            <p:grpSpPr bwMode="auto">
              <a:xfrm>
                <a:off x="5630" y="2367"/>
                <a:ext cx="83" cy="42"/>
                <a:chOff x="5432" y="3030"/>
                <a:chExt cx="78" cy="51"/>
              </a:xfrm>
            </p:grpSpPr>
            <p:sp>
              <p:nvSpPr>
                <p:cNvPr id="90" name="Rectangle 49"/>
                <p:cNvSpPr>
                  <a:spLocks noChangeArrowheads="1"/>
                </p:cNvSpPr>
                <p:nvPr/>
              </p:nvSpPr>
              <p:spPr bwMode="auto">
                <a:xfrm>
                  <a:off x="5432" y="3030"/>
                  <a:ext cx="78" cy="5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500">
                    <a:latin typeface="方正正大黑简体" panose="02000000000000000000" pitchFamily="2" charset="-122"/>
                    <a:ea typeface="方正正大黑简体" panose="02000000000000000000" pitchFamily="2" charset="-122"/>
                  </a:endParaRPr>
                </a:p>
              </p:txBody>
            </p:sp>
            <p:sp>
              <p:nvSpPr>
                <p:cNvPr id="91" name="Line 50"/>
                <p:cNvSpPr>
                  <a:spLocks noChangeShapeType="1"/>
                </p:cNvSpPr>
                <p:nvPr/>
              </p:nvSpPr>
              <p:spPr bwMode="auto">
                <a:xfrm>
                  <a:off x="5438" y="3036"/>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sz="1500">
                    <a:latin typeface="方正正大黑简体" panose="02000000000000000000" pitchFamily="2" charset="-122"/>
                    <a:ea typeface="方正正大黑简体" panose="02000000000000000000" pitchFamily="2" charset="-122"/>
                  </a:endParaRPr>
                </a:p>
              </p:txBody>
            </p:sp>
            <p:sp>
              <p:nvSpPr>
                <p:cNvPr id="92" name="Line 51"/>
                <p:cNvSpPr>
                  <a:spLocks noChangeShapeType="1"/>
                </p:cNvSpPr>
                <p:nvPr/>
              </p:nvSpPr>
              <p:spPr bwMode="auto">
                <a:xfrm>
                  <a:off x="5438" y="3081"/>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sz="1500">
                    <a:latin typeface="方正正大黑简体" panose="02000000000000000000" pitchFamily="2" charset="-122"/>
                    <a:ea typeface="方正正大黑简体" panose="02000000000000000000" pitchFamily="2" charset="-122"/>
                  </a:endParaRPr>
                </a:p>
              </p:txBody>
            </p:sp>
          </p:grpSp>
          <p:sp>
            <p:nvSpPr>
              <p:cNvPr id="84" name="Rectangle 72"/>
              <p:cNvSpPr>
                <a:spLocks noChangeArrowheads="1"/>
              </p:cNvSpPr>
              <p:nvPr/>
            </p:nvSpPr>
            <p:spPr bwMode="auto">
              <a:xfrm>
                <a:off x="2408" y="2570"/>
                <a:ext cx="1832"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数       据       部       分</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p:txBody>
          </p:sp>
          <p:grpSp>
            <p:nvGrpSpPr>
              <p:cNvPr id="85" name="Group 79"/>
              <p:cNvGrpSpPr/>
              <p:nvPr/>
            </p:nvGrpSpPr>
            <p:grpSpPr bwMode="auto">
              <a:xfrm>
                <a:off x="-87" y="936"/>
                <a:ext cx="225" cy="1678"/>
                <a:chOff x="-87" y="936"/>
                <a:chExt cx="225" cy="1678"/>
              </a:xfrm>
            </p:grpSpPr>
            <p:sp>
              <p:nvSpPr>
                <p:cNvPr id="88" name="Line 80"/>
                <p:cNvSpPr>
                  <a:spLocks noChangeShapeType="1"/>
                </p:cNvSpPr>
                <p:nvPr/>
              </p:nvSpPr>
              <p:spPr bwMode="auto">
                <a:xfrm>
                  <a:off x="64" y="936"/>
                  <a:ext cx="0" cy="1678"/>
                </a:xfrm>
                <a:prstGeom prst="line">
                  <a:avLst/>
                </a:prstGeom>
                <a:noFill/>
                <a:ln w="28575">
                  <a:solidFill>
                    <a:schemeClr val="tx2"/>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sz="1500">
                    <a:latin typeface="方正正大黑简体" panose="02000000000000000000" pitchFamily="2" charset="-122"/>
                    <a:ea typeface="方正正大黑简体" panose="02000000000000000000" pitchFamily="2" charset="-122"/>
                  </a:endParaRPr>
                </a:p>
              </p:txBody>
            </p:sp>
            <p:sp>
              <p:nvSpPr>
                <p:cNvPr id="89" name="Rectangle 81"/>
                <p:cNvSpPr>
                  <a:spLocks noChangeArrowheads="1"/>
                </p:cNvSpPr>
                <p:nvPr/>
              </p:nvSpPr>
              <p:spPr bwMode="auto">
                <a:xfrm>
                  <a:off x="-87" y="1389"/>
                  <a:ext cx="225" cy="41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首</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a:p>
                  <a:pPr>
                    <a:spcBef>
                      <a:spcPct val="0"/>
                    </a:spcBef>
                    <a:buClrTx/>
                    <a:buSzTx/>
                    <a:buFont typeface="Arial" panose="020B0604020202020204" pitchFamily="34" charset="0"/>
                    <a:buNone/>
                  </a:pPr>
                  <a:r>
                    <a:rPr lang="zh-CN" altLang="en-US" sz="1500" u="none" dirty="0">
                      <a:solidFill>
                        <a:srgbClr val="333399"/>
                      </a:solidFill>
                      <a:latin typeface="方正正大黑简体" panose="02000000000000000000" pitchFamily="2" charset="-122"/>
                      <a:ea typeface="方正正大黑简体" panose="02000000000000000000" pitchFamily="2" charset="-122"/>
                    </a:rPr>
                    <a:t>部</a:t>
                  </a:r>
                  <a:endParaRPr lang="zh-CN" altLang="en-US" sz="1500" u="none" dirty="0">
                    <a:solidFill>
                      <a:srgbClr val="333399"/>
                    </a:solidFill>
                    <a:latin typeface="方正正大黑简体" panose="02000000000000000000" pitchFamily="2" charset="-122"/>
                    <a:ea typeface="方正正大黑简体" panose="02000000000000000000" pitchFamily="2" charset="-122"/>
                  </a:endParaRPr>
                </a:p>
              </p:txBody>
            </p:sp>
          </p:grpSp>
          <p:sp>
            <p:nvSpPr>
              <p:cNvPr id="86" name="Rectangle 83"/>
              <p:cNvSpPr>
                <a:spLocks noChangeArrowheads="1"/>
              </p:cNvSpPr>
              <p:nvPr/>
            </p:nvSpPr>
            <p:spPr bwMode="auto">
              <a:xfrm>
                <a:off x="703" y="845"/>
                <a:ext cx="4974" cy="1678"/>
              </a:xfrm>
              <a:prstGeom prst="rect">
                <a:avLst/>
              </a:prstGeom>
              <a:noFill/>
              <a:ln w="57150">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500">
                  <a:latin typeface="方正正大黑简体" panose="02000000000000000000" pitchFamily="2" charset="-122"/>
                  <a:ea typeface="方正正大黑简体" panose="02000000000000000000" pitchFamily="2" charset="-122"/>
                </a:endParaRPr>
              </a:p>
            </p:txBody>
          </p:sp>
          <p:sp>
            <p:nvSpPr>
              <p:cNvPr id="87" name="AutoShape 85"/>
              <p:cNvSpPr/>
              <p:nvPr/>
            </p:nvSpPr>
            <p:spPr bwMode="auto">
              <a:xfrm>
                <a:off x="493" y="890"/>
                <a:ext cx="162" cy="1361"/>
              </a:xfrm>
              <a:prstGeom prst="leftBrace">
                <a:avLst>
                  <a:gd name="adj1" fmla="val 107956"/>
                  <a:gd name="adj2" fmla="val 50000"/>
                </a:avLst>
              </a:prstGeom>
              <a:noFill/>
              <a:ln w="28575">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500">
                  <a:latin typeface="方正正大黑简体" panose="02000000000000000000" pitchFamily="2" charset="-122"/>
                  <a:ea typeface="方正正大黑简体" panose="02000000000000000000" pitchFamily="2" charset="-122"/>
                </a:endParaRPr>
              </a:p>
            </p:txBody>
          </p:sp>
        </p:grpSp>
        <p:sp>
          <p:nvSpPr>
            <p:cNvPr id="41" name="Rectangle 27"/>
            <p:cNvSpPr>
              <a:spLocks noChangeArrowheads="1"/>
            </p:cNvSpPr>
            <p:nvPr/>
          </p:nvSpPr>
          <p:spPr bwMode="auto">
            <a:xfrm>
              <a:off x="10322169" y="1475261"/>
              <a:ext cx="436018"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500" dirty="0">
                  <a:solidFill>
                    <a:srgbClr val="333399"/>
                  </a:solidFill>
                  <a:latin typeface="方正正大黑简体" panose="02000000000000000000" pitchFamily="2" charset="-122"/>
                  <a:ea typeface="方正正大黑简体" panose="02000000000000000000" pitchFamily="2" charset="-122"/>
                </a:rPr>
                <a:t>31</a:t>
              </a:r>
              <a:endParaRPr lang="en-US" altLang="zh-CN" sz="1500" dirty="0">
                <a:solidFill>
                  <a:srgbClr val="333399"/>
                </a:solidFill>
                <a:latin typeface="方正正大黑简体" panose="02000000000000000000" pitchFamily="2" charset="-122"/>
                <a:ea typeface="方正正大黑简体" panose="02000000000000000000" pitchFamily="2" charset="-122"/>
              </a:endParaRPr>
            </a:p>
          </p:txBody>
        </p:sp>
      </p:gr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5824" y="4661353"/>
            <a:ext cx="968907" cy="968907"/>
          </a:xfrm>
          <a:prstGeom prst="rect">
            <a:avLst/>
          </a:prstGeom>
        </p:spPr>
      </p:pic>
      <p:pic>
        <p:nvPicPr>
          <p:cNvPr id="96" name="图片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5824" y="5149154"/>
            <a:ext cx="968907" cy="968907"/>
          </a:xfrm>
          <a:prstGeom prst="rect">
            <a:avLst/>
          </a:prstGeom>
        </p:spPr>
      </p:pic>
      <p:pic>
        <p:nvPicPr>
          <p:cNvPr id="97" name="图片 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5824" y="5636955"/>
            <a:ext cx="968907" cy="968907"/>
          </a:xfrm>
          <a:prstGeom prst="rect">
            <a:avLst/>
          </a:prstGeom>
        </p:spPr>
      </p:pic>
      <p:sp>
        <p:nvSpPr>
          <p:cNvPr id="37" name="矩形 36"/>
          <p:cNvSpPr/>
          <p:nvPr/>
        </p:nvSpPr>
        <p:spPr>
          <a:xfrm>
            <a:off x="2177009" y="4780548"/>
            <a:ext cx="3376277" cy="1508105"/>
          </a:xfrm>
          <a:prstGeom prst="rect">
            <a:avLst/>
          </a:prstGeom>
        </p:spPr>
        <p:txBody>
          <a:bodyPr wrap="square">
            <a:spAutoFit/>
          </a:bodyPr>
          <a:lstStyle/>
          <a:p>
            <a:pPr>
              <a:lnSpc>
                <a:spcPct val="200000"/>
              </a:lnSpc>
              <a:buClr>
                <a:schemeClr val="bg1"/>
              </a:buClr>
              <a:buSzPct val="100000"/>
            </a:pPr>
            <a:r>
              <a:rPr lang="en-US" altLang="zh-CN" sz="1200" dirty="0">
                <a:solidFill>
                  <a:schemeClr val="bg1"/>
                </a:solidFill>
                <a:latin typeface="方正正大黑简体" panose="02000000000000000000" pitchFamily="2" charset="-122"/>
                <a:ea typeface="方正正大黑简体" panose="02000000000000000000" pitchFamily="2" charset="-122"/>
              </a:rPr>
              <a:t>01</a:t>
            </a:r>
            <a:r>
              <a:rPr lang="en-US" altLang="zh-CN" sz="1600" dirty="0">
                <a:solidFill>
                  <a:schemeClr val="bg1"/>
                </a:solidFill>
                <a:latin typeface="方正正大黑简体" panose="02000000000000000000" pitchFamily="2" charset="-122"/>
                <a:ea typeface="方正正大黑简体" panose="02000000000000000000" pitchFamily="2" charset="-122"/>
              </a:rPr>
              <a:t> </a:t>
            </a:r>
            <a:r>
              <a:rPr lang="en-US" altLang="zh-CN" sz="1600" dirty="0">
                <a:latin typeface="方正正大黑简体" panose="02000000000000000000" pitchFamily="2" charset="-122"/>
                <a:ea typeface="方正正大黑简体" panose="02000000000000000000" pitchFamily="2" charset="-122"/>
              </a:rPr>
              <a:t>  IP</a:t>
            </a:r>
            <a:r>
              <a:rPr lang="zh-CN" altLang="en-US" sz="1600" dirty="0">
                <a:latin typeface="方正正大黑简体" panose="02000000000000000000" pitchFamily="2" charset="-122"/>
                <a:ea typeface="方正正大黑简体" panose="02000000000000000000" pitchFamily="2" charset="-122"/>
              </a:rPr>
              <a:t>协议未验证</a:t>
            </a:r>
            <a:r>
              <a:rPr lang="en-US" altLang="zh-CN" sz="1600" dirty="0">
                <a:latin typeface="方正正大黑简体" panose="02000000000000000000" pitchFamily="2" charset="-122"/>
                <a:ea typeface="方正正大黑简体" panose="02000000000000000000" pitchFamily="2" charset="-122"/>
              </a:rPr>
              <a:t>IP</a:t>
            </a:r>
            <a:r>
              <a:rPr lang="zh-CN" altLang="en-US" sz="1600" dirty="0">
                <a:latin typeface="方正正大黑简体" panose="02000000000000000000" pitchFamily="2" charset="-122"/>
                <a:ea typeface="方正正大黑简体" panose="02000000000000000000" pitchFamily="2" charset="-122"/>
              </a:rPr>
              <a:t>地址</a:t>
            </a:r>
            <a:endParaRPr lang="en-US" altLang="zh-CN" sz="1600" dirty="0">
              <a:latin typeface="方正正大黑简体" panose="02000000000000000000" pitchFamily="2" charset="-122"/>
              <a:ea typeface="方正正大黑简体" panose="02000000000000000000" pitchFamily="2" charset="-122"/>
            </a:endParaRPr>
          </a:p>
          <a:p>
            <a:pPr>
              <a:lnSpc>
                <a:spcPct val="200000"/>
              </a:lnSpc>
              <a:buClr>
                <a:schemeClr val="bg1"/>
              </a:buClr>
              <a:buSzPct val="100000"/>
            </a:pPr>
            <a:r>
              <a:rPr lang="en-US" altLang="zh-CN" sz="1200" dirty="0">
                <a:solidFill>
                  <a:schemeClr val="bg1"/>
                </a:solidFill>
                <a:latin typeface="方正正大黑简体" panose="02000000000000000000" pitchFamily="2" charset="-122"/>
                <a:ea typeface="方正正大黑简体" panose="02000000000000000000" pitchFamily="2" charset="-122"/>
              </a:rPr>
              <a:t>02</a:t>
            </a:r>
            <a:r>
              <a:rPr lang="en-US" altLang="zh-CN" sz="1600" dirty="0">
                <a:latin typeface="方正正大黑简体" panose="02000000000000000000" pitchFamily="2" charset="-122"/>
                <a:ea typeface="方正正大黑简体" panose="02000000000000000000" pitchFamily="2" charset="-122"/>
              </a:rPr>
              <a:t>   IP</a:t>
            </a:r>
            <a:r>
              <a:rPr lang="zh-CN" altLang="en-US" sz="1600" dirty="0">
                <a:latin typeface="方正正大黑简体" panose="02000000000000000000" pitchFamily="2" charset="-122"/>
                <a:ea typeface="方正正大黑简体" panose="02000000000000000000" pitchFamily="2" charset="-122"/>
              </a:rPr>
              <a:t>协议支持定向广播</a:t>
            </a:r>
            <a:endParaRPr lang="zh-CN" altLang="en-US" sz="1600" dirty="0">
              <a:latin typeface="方正正大黑简体" panose="02000000000000000000" pitchFamily="2" charset="-122"/>
              <a:ea typeface="方正正大黑简体" panose="02000000000000000000" pitchFamily="2" charset="-122"/>
            </a:endParaRPr>
          </a:p>
          <a:p>
            <a:pPr>
              <a:lnSpc>
                <a:spcPct val="200000"/>
              </a:lnSpc>
              <a:buClr>
                <a:schemeClr val="bg1"/>
              </a:buClr>
              <a:buSzPct val="100000"/>
            </a:pPr>
            <a:r>
              <a:rPr lang="en-US" altLang="zh-CN" sz="1200" dirty="0">
                <a:solidFill>
                  <a:schemeClr val="bg1"/>
                </a:solidFill>
                <a:latin typeface="方正正大黑简体" panose="02000000000000000000" pitchFamily="2" charset="-122"/>
                <a:ea typeface="方正正大黑简体" panose="02000000000000000000" pitchFamily="2" charset="-122"/>
              </a:rPr>
              <a:t>03</a:t>
            </a:r>
            <a:r>
              <a:rPr lang="en-US" altLang="zh-CN" sz="1600" dirty="0">
                <a:solidFill>
                  <a:schemeClr val="bg1"/>
                </a:solidFill>
                <a:latin typeface="方正正大黑简体" panose="02000000000000000000" pitchFamily="2" charset="-122"/>
                <a:ea typeface="方正正大黑简体" panose="02000000000000000000" pitchFamily="2" charset="-122"/>
              </a:rPr>
              <a:t>  </a:t>
            </a:r>
            <a:r>
              <a:rPr lang="en-US" altLang="zh-CN" sz="1600" dirty="0">
                <a:latin typeface="方正正大黑简体" panose="02000000000000000000" pitchFamily="2" charset="-122"/>
                <a:ea typeface="方正正大黑简体" panose="02000000000000000000" pitchFamily="2" charset="-122"/>
              </a:rPr>
              <a:t> IP</a:t>
            </a:r>
            <a:r>
              <a:rPr lang="zh-CN" altLang="en-US" sz="1600" dirty="0">
                <a:latin typeface="方正正大黑简体" panose="02000000000000000000" pitchFamily="2" charset="-122"/>
                <a:ea typeface="方正正大黑简体" panose="02000000000000000000" pitchFamily="2" charset="-122"/>
              </a:rPr>
              <a:t>协议未对数据加密</a:t>
            </a:r>
            <a:endParaRPr lang="zh-CN" altLang="en-US" sz="1600" dirty="0">
              <a:latin typeface="方正正大黑简体" panose="02000000000000000000" pitchFamily="2" charset="-122"/>
              <a:ea typeface="方正正大黑简体" panose="02000000000000000000" pitchFamily="2" charset="-122"/>
            </a:endParaRPr>
          </a:p>
        </p:txBody>
      </p:sp>
      <p:pic>
        <p:nvPicPr>
          <p:cNvPr id="101" name="图片 1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4627" y="4655544"/>
            <a:ext cx="968907" cy="968907"/>
          </a:xfrm>
          <a:prstGeom prst="rect">
            <a:avLst/>
          </a:prstGeom>
        </p:spPr>
      </p:pic>
      <p:pic>
        <p:nvPicPr>
          <p:cNvPr id="102" name="图片 10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4627" y="5143345"/>
            <a:ext cx="968907" cy="968907"/>
          </a:xfrm>
          <a:prstGeom prst="rect">
            <a:avLst/>
          </a:prstGeom>
        </p:spPr>
      </p:pic>
      <p:pic>
        <p:nvPicPr>
          <p:cNvPr id="103" name="图片 10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4627" y="5631146"/>
            <a:ext cx="968907" cy="968907"/>
          </a:xfrm>
          <a:prstGeom prst="rect">
            <a:avLst/>
          </a:prstGeom>
        </p:spPr>
      </p:pic>
      <p:sp>
        <p:nvSpPr>
          <p:cNvPr id="38" name="矩形 37"/>
          <p:cNvSpPr/>
          <p:nvPr/>
        </p:nvSpPr>
        <p:spPr>
          <a:xfrm>
            <a:off x="7130221" y="4776234"/>
            <a:ext cx="3545474" cy="1495409"/>
          </a:xfrm>
          <a:prstGeom prst="rect">
            <a:avLst/>
          </a:prstGeom>
        </p:spPr>
        <p:txBody>
          <a:bodyPr wrap="square">
            <a:spAutoFit/>
          </a:bodyPr>
          <a:lstStyle/>
          <a:p>
            <a:pPr>
              <a:lnSpc>
                <a:spcPct val="200000"/>
              </a:lnSpc>
              <a:buClr>
                <a:schemeClr val="bg1"/>
              </a:buClr>
            </a:pPr>
            <a:r>
              <a:rPr lang="en-US" altLang="zh-CN" sz="1200" dirty="0">
                <a:solidFill>
                  <a:schemeClr val="bg1"/>
                </a:solidFill>
                <a:latin typeface="方正正大黑简体" panose="02000000000000000000" pitchFamily="2" charset="-122"/>
                <a:ea typeface="方正正大黑简体" panose="02000000000000000000" pitchFamily="2" charset="-122"/>
              </a:rPr>
              <a:t>04      </a:t>
            </a:r>
            <a:r>
              <a:rPr lang="en-US" altLang="zh-CN" sz="1600" dirty="0">
                <a:solidFill>
                  <a:srgbClr val="002060"/>
                </a:solidFill>
                <a:latin typeface="Times New Roman" panose="02020603050405020304" pitchFamily="18" charset="0"/>
                <a:ea typeface="黑体" panose="02010609060101010101" charset="-122"/>
                <a:cs typeface="Times New Roman" panose="02020603050405020304" pitchFamily="18" charset="0"/>
              </a:rPr>
              <a:t>IP</a:t>
            </a:r>
            <a:r>
              <a:rPr lang="zh-CN" altLang="en-US" sz="1600" dirty="0">
                <a:solidFill>
                  <a:srgbClr val="002060"/>
                </a:solidFill>
                <a:latin typeface="Times New Roman" panose="02020603050405020304" pitchFamily="18" charset="0"/>
                <a:ea typeface="黑体" panose="02010609060101010101" charset="-122"/>
                <a:cs typeface="Times New Roman" panose="02020603050405020304" pitchFamily="18" charset="0"/>
              </a:rPr>
              <a:t>协议仅对首部进行校验</a:t>
            </a:r>
            <a:endParaRPr lang="en-US" altLang="zh-CN" sz="1600" dirty="0">
              <a:latin typeface="方正正大黑简体" panose="02000000000000000000" pitchFamily="2" charset="-122"/>
              <a:ea typeface="方正正大黑简体" panose="02000000000000000000" pitchFamily="2" charset="-122"/>
            </a:endParaRPr>
          </a:p>
          <a:p>
            <a:pPr>
              <a:lnSpc>
                <a:spcPct val="200000"/>
              </a:lnSpc>
              <a:buClr>
                <a:schemeClr val="bg1"/>
              </a:buClr>
            </a:pPr>
            <a:r>
              <a:rPr lang="en-US" altLang="zh-CN" sz="1200" dirty="0">
                <a:solidFill>
                  <a:schemeClr val="bg1"/>
                </a:solidFill>
                <a:latin typeface="方正正大黑简体" panose="02000000000000000000" pitchFamily="2" charset="-122"/>
                <a:ea typeface="方正正大黑简体" panose="02000000000000000000" pitchFamily="2" charset="-122"/>
              </a:rPr>
              <a:t>05</a:t>
            </a:r>
            <a:r>
              <a:rPr lang="en-US" altLang="zh-CN" sz="1600" dirty="0">
                <a:latin typeface="方正正大黑简体" panose="02000000000000000000" pitchFamily="2" charset="-122"/>
                <a:ea typeface="方正正大黑简体" panose="02000000000000000000" pitchFamily="2" charset="-122"/>
              </a:rPr>
              <a:t>    IP</a:t>
            </a:r>
            <a:r>
              <a:rPr lang="zh-CN" altLang="en-US" sz="1600" dirty="0">
                <a:latin typeface="方正正大黑简体" panose="02000000000000000000" pitchFamily="2" charset="-122"/>
                <a:ea typeface="方正正大黑简体" panose="02000000000000000000" pitchFamily="2" charset="-122"/>
              </a:rPr>
              <a:t>源路由选项支持</a:t>
            </a:r>
            <a:endParaRPr lang="zh-CN" altLang="en-US" sz="1600" dirty="0">
              <a:latin typeface="方正正大黑简体" panose="02000000000000000000" pitchFamily="2" charset="-122"/>
              <a:ea typeface="方正正大黑简体" panose="02000000000000000000" pitchFamily="2" charset="-122"/>
            </a:endParaRPr>
          </a:p>
          <a:p>
            <a:pPr>
              <a:lnSpc>
                <a:spcPct val="200000"/>
              </a:lnSpc>
              <a:buClr>
                <a:schemeClr val="bg1"/>
              </a:buClr>
            </a:pPr>
            <a:r>
              <a:rPr lang="en-US" altLang="zh-CN" sz="1200" dirty="0">
                <a:solidFill>
                  <a:schemeClr val="bg1"/>
                </a:solidFill>
                <a:latin typeface="方正正大黑简体" panose="02000000000000000000" pitchFamily="2" charset="-122"/>
                <a:ea typeface="方正正大黑简体" panose="02000000000000000000" pitchFamily="2" charset="-122"/>
              </a:rPr>
              <a:t>06</a:t>
            </a:r>
            <a:r>
              <a:rPr lang="en-US" altLang="zh-CN" sz="1600" dirty="0">
                <a:latin typeface="方正正大黑简体" panose="02000000000000000000" pitchFamily="2" charset="-122"/>
                <a:ea typeface="方正正大黑简体" panose="02000000000000000000" pitchFamily="2" charset="-122"/>
              </a:rPr>
              <a:t>    IP</a:t>
            </a:r>
            <a:r>
              <a:rPr lang="zh-CN" altLang="en-US" sz="1600" dirty="0">
                <a:latin typeface="方正正大黑简体" panose="02000000000000000000" pitchFamily="2" charset="-122"/>
                <a:ea typeface="方正正大黑简体" panose="02000000000000000000" pitchFamily="2" charset="-122"/>
              </a:rPr>
              <a:t>协议支持分段重组 </a:t>
            </a:r>
            <a:endParaRPr lang="zh-CN" altLang="en-US" sz="1600" dirty="0">
              <a:latin typeface="方正正大黑简体" panose="02000000000000000000" pitchFamily="2" charset="-122"/>
              <a:ea typeface="方正正大黑简体" panose="02000000000000000000" pitchFamily="2" charset="-122"/>
            </a:endParaRPr>
          </a:p>
        </p:txBody>
      </p:sp>
      <p:sp>
        <p:nvSpPr>
          <p:cNvPr id="98" name="文本框 97"/>
          <p:cNvSpPr txBox="1"/>
          <p:nvPr/>
        </p:nvSpPr>
        <p:spPr>
          <a:xfrm>
            <a:off x="3561693" y="5191453"/>
            <a:ext cx="4956926" cy="677108"/>
          </a:xfrm>
          <a:prstGeom prst="rect">
            <a:avLst/>
          </a:prstGeom>
          <a:noFill/>
        </p:spPr>
        <p:txBody>
          <a:bodyPr wrap="square" lIns="0" tIns="0" rIns="0" bIns="0" rtlCol="0">
            <a:spAutoFit/>
          </a:bodyPr>
          <a:lstStyle/>
          <a:p>
            <a:pPr algn="ctr"/>
            <a:r>
              <a:rPr lang="zh-CN" altLang="en-US" sz="4400" b="1" dirty="0">
                <a:ln w="12700">
                  <a:solidFill>
                    <a:schemeClr val="accent1"/>
                  </a:solidFill>
                  <a:prstDash val="solid"/>
                </a:ln>
                <a:solidFill>
                  <a:srgbClr val="FFC000"/>
                </a:solidFill>
                <a:effectLst>
                  <a:outerShdw dist="38100" dir="2640000" algn="bl" rotWithShape="0">
                    <a:schemeClr val="accent1"/>
                  </a:outerShdw>
                </a:effectLst>
                <a:latin typeface="方正正大黑简体" panose="02000000000000000000" pitchFamily="2" charset="-122"/>
                <a:ea typeface="方正正大黑简体" panose="02000000000000000000" pitchFamily="2" charset="-122"/>
              </a:rPr>
              <a:t>攻击者如何利用？</a:t>
            </a:r>
            <a:endParaRPr lang="zh-CN" altLang="en-US" sz="4400" b="1" dirty="0">
              <a:ln w="12700">
                <a:solidFill>
                  <a:schemeClr val="accent1"/>
                </a:solidFill>
                <a:prstDash val="solid"/>
              </a:ln>
              <a:solidFill>
                <a:srgbClr val="FFC000"/>
              </a:solidFill>
              <a:effectLst>
                <a:outerShdw dist="38100" dir="2640000" algn="bl" rotWithShape="0">
                  <a:schemeClr val="accent1"/>
                </a:outerShdw>
              </a:effectLst>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000"/>
                                        <p:tgtEl>
                                          <p:spTgt spid="39"/>
                                        </p:tgtEl>
                                      </p:cBhvr>
                                    </p:animEffect>
                                    <p:anim calcmode="lin" valueType="num">
                                      <p:cBhvr>
                                        <p:cTn id="13" dur="1000" fill="hold"/>
                                        <p:tgtEl>
                                          <p:spTgt spid="39"/>
                                        </p:tgtEl>
                                        <p:attrNameLst>
                                          <p:attrName>ppt_x</p:attrName>
                                        </p:attrNameLst>
                                      </p:cBhvr>
                                      <p:tavLst>
                                        <p:tav tm="0">
                                          <p:val>
                                            <p:strVal val="#ppt_x"/>
                                          </p:val>
                                        </p:tav>
                                        <p:tav tm="100000">
                                          <p:val>
                                            <p:strVal val="#ppt_x"/>
                                          </p:val>
                                        </p:tav>
                                      </p:tavLst>
                                    </p:anim>
                                    <p:anim calcmode="lin" valueType="num">
                                      <p:cBhvr>
                                        <p:cTn id="1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7">
                                            <p:txEl>
                                              <p:pRg st="0" end="0"/>
                                            </p:txEl>
                                          </p:spTgt>
                                        </p:tgtEl>
                                        <p:attrNameLst>
                                          <p:attrName>style.visibility</p:attrName>
                                        </p:attrNameLst>
                                      </p:cBhvr>
                                      <p:to>
                                        <p:strVal val="visible"/>
                                      </p:to>
                                    </p:set>
                                    <p:animEffect transition="in" filter="wipe(left)">
                                      <p:cBhvr>
                                        <p:cTn id="22" dur="500"/>
                                        <p:tgtEl>
                                          <p:spTgt spid="37">
                                            <p:txEl>
                                              <p:pRg st="0" end="0"/>
                                            </p:txEl>
                                          </p:spTgt>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96"/>
                                        </p:tgtEl>
                                        <p:attrNameLst>
                                          <p:attrName>style.visibility</p:attrName>
                                        </p:attrNameLst>
                                      </p:cBhvr>
                                      <p:to>
                                        <p:strVal val="visible"/>
                                      </p:to>
                                    </p:set>
                                    <p:animEffect transition="in" filter="wipe(left)">
                                      <p:cBhvr>
                                        <p:cTn id="26" dur="500"/>
                                        <p:tgtEl>
                                          <p:spTgt spid="9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7">
                                            <p:txEl>
                                              <p:pRg st="1" end="1"/>
                                            </p:txEl>
                                          </p:spTgt>
                                        </p:tgtEl>
                                        <p:attrNameLst>
                                          <p:attrName>style.visibility</p:attrName>
                                        </p:attrNameLst>
                                      </p:cBhvr>
                                      <p:to>
                                        <p:strVal val="visible"/>
                                      </p:to>
                                    </p:set>
                                    <p:animEffect transition="in" filter="wipe(left)">
                                      <p:cBhvr>
                                        <p:cTn id="29" dur="500"/>
                                        <p:tgtEl>
                                          <p:spTgt spid="37">
                                            <p:txEl>
                                              <p:pRg st="1" end="1"/>
                                            </p:txEl>
                                          </p:spTgt>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97"/>
                                        </p:tgtEl>
                                        <p:attrNameLst>
                                          <p:attrName>style.visibility</p:attrName>
                                        </p:attrNameLst>
                                      </p:cBhvr>
                                      <p:to>
                                        <p:strVal val="visible"/>
                                      </p:to>
                                    </p:set>
                                    <p:animEffect transition="in" filter="wipe(left)">
                                      <p:cBhvr>
                                        <p:cTn id="33" dur="500"/>
                                        <p:tgtEl>
                                          <p:spTgt spid="97"/>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7">
                                            <p:txEl>
                                              <p:pRg st="2" end="2"/>
                                            </p:txEl>
                                          </p:spTgt>
                                        </p:tgtEl>
                                        <p:attrNameLst>
                                          <p:attrName>style.visibility</p:attrName>
                                        </p:attrNameLst>
                                      </p:cBhvr>
                                      <p:to>
                                        <p:strVal val="visible"/>
                                      </p:to>
                                    </p:set>
                                    <p:animEffect transition="in" filter="wipe(left)">
                                      <p:cBhvr>
                                        <p:cTn id="36" dur="500"/>
                                        <p:tgtEl>
                                          <p:spTgt spid="37">
                                            <p:txEl>
                                              <p:pRg st="2" end="2"/>
                                            </p:txEl>
                                          </p:spTgt>
                                        </p:tgtEl>
                                      </p:cBhvr>
                                    </p:animEffect>
                                  </p:childTnLst>
                                </p:cTn>
                              </p:par>
                            </p:childTnLst>
                          </p:cTn>
                        </p:par>
                        <p:par>
                          <p:cTn id="37" fill="hold">
                            <p:stCondLst>
                              <p:cond delay="1500"/>
                            </p:stCondLst>
                            <p:childTnLst>
                              <p:par>
                                <p:cTn id="38" presetID="22" presetClass="entr" presetSubtype="8" fill="hold" nodeType="afterEffect">
                                  <p:stCondLst>
                                    <p:cond delay="0"/>
                                  </p:stCondLst>
                                  <p:childTnLst>
                                    <p:set>
                                      <p:cBhvr>
                                        <p:cTn id="39" dur="1" fill="hold">
                                          <p:stCondLst>
                                            <p:cond delay="0"/>
                                          </p:stCondLst>
                                        </p:cTn>
                                        <p:tgtEl>
                                          <p:spTgt spid="101"/>
                                        </p:tgtEl>
                                        <p:attrNameLst>
                                          <p:attrName>style.visibility</p:attrName>
                                        </p:attrNameLst>
                                      </p:cBhvr>
                                      <p:to>
                                        <p:strVal val="visible"/>
                                      </p:to>
                                    </p:set>
                                    <p:animEffect transition="in" filter="wipe(left)">
                                      <p:cBhvr>
                                        <p:cTn id="40" dur="500"/>
                                        <p:tgtEl>
                                          <p:spTgt spid="101"/>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8">
                                            <p:txEl>
                                              <p:pRg st="0" end="0"/>
                                            </p:txEl>
                                          </p:spTgt>
                                        </p:tgtEl>
                                        <p:attrNameLst>
                                          <p:attrName>style.visibility</p:attrName>
                                        </p:attrNameLst>
                                      </p:cBhvr>
                                      <p:to>
                                        <p:strVal val="visible"/>
                                      </p:to>
                                    </p:set>
                                    <p:animEffect transition="in" filter="wipe(left)">
                                      <p:cBhvr>
                                        <p:cTn id="43" dur="500"/>
                                        <p:tgtEl>
                                          <p:spTgt spid="38">
                                            <p:txEl>
                                              <p:pRg st="0" end="0"/>
                                            </p:txEl>
                                          </p:spTgt>
                                        </p:tgtEl>
                                      </p:cBhvr>
                                    </p:animEffect>
                                  </p:childTnLst>
                                </p:cTn>
                              </p:par>
                            </p:childTnLst>
                          </p:cTn>
                        </p:par>
                        <p:par>
                          <p:cTn id="44" fill="hold">
                            <p:stCondLst>
                              <p:cond delay="2000"/>
                            </p:stCondLst>
                            <p:childTnLst>
                              <p:par>
                                <p:cTn id="45" presetID="22" presetClass="entr" presetSubtype="8" fill="hold" nodeType="afterEffect">
                                  <p:stCondLst>
                                    <p:cond delay="0"/>
                                  </p:stCondLst>
                                  <p:childTnLst>
                                    <p:set>
                                      <p:cBhvr>
                                        <p:cTn id="46" dur="1" fill="hold">
                                          <p:stCondLst>
                                            <p:cond delay="0"/>
                                          </p:stCondLst>
                                        </p:cTn>
                                        <p:tgtEl>
                                          <p:spTgt spid="102"/>
                                        </p:tgtEl>
                                        <p:attrNameLst>
                                          <p:attrName>style.visibility</p:attrName>
                                        </p:attrNameLst>
                                      </p:cBhvr>
                                      <p:to>
                                        <p:strVal val="visible"/>
                                      </p:to>
                                    </p:set>
                                    <p:animEffect transition="in" filter="wipe(left)">
                                      <p:cBhvr>
                                        <p:cTn id="47" dur="500"/>
                                        <p:tgtEl>
                                          <p:spTgt spid="102"/>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38">
                                            <p:txEl>
                                              <p:pRg st="1" end="1"/>
                                            </p:txEl>
                                          </p:spTgt>
                                        </p:tgtEl>
                                        <p:attrNameLst>
                                          <p:attrName>style.visibility</p:attrName>
                                        </p:attrNameLst>
                                      </p:cBhvr>
                                      <p:to>
                                        <p:strVal val="visible"/>
                                      </p:to>
                                    </p:set>
                                    <p:animEffect transition="in" filter="wipe(left)">
                                      <p:cBhvr>
                                        <p:cTn id="50" dur="500"/>
                                        <p:tgtEl>
                                          <p:spTgt spid="38">
                                            <p:txEl>
                                              <p:pRg st="1" end="1"/>
                                            </p:txEl>
                                          </p:spTgt>
                                        </p:tgtEl>
                                      </p:cBhvr>
                                    </p:animEffect>
                                  </p:childTnLst>
                                </p:cTn>
                              </p:par>
                            </p:childTnLst>
                          </p:cTn>
                        </p:par>
                        <p:par>
                          <p:cTn id="51" fill="hold">
                            <p:stCondLst>
                              <p:cond delay="2500"/>
                            </p:stCondLst>
                            <p:childTnLst>
                              <p:par>
                                <p:cTn id="52" presetID="22" presetClass="entr" presetSubtype="8" fill="hold" nodeType="afterEffect">
                                  <p:stCondLst>
                                    <p:cond delay="0"/>
                                  </p:stCondLst>
                                  <p:childTnLst>
                                    <p:set>
                                      <p:cBhvr>
                                        <p:cTn id="53" dur="1" fill="hold">
                                          <p:stCondLst>
                                            <p:cond delay="0"/>
                                          </p:stCondLst>
                                        </p:cTn>
                                        <p:tgtEl>
                                          <p:spTgt spid="103"/>
                                        </p:tgtEl>
                                        <p:attrNameLst>
                                          <p:attrName>style.visibility</p:attrName>
                                        </p:attrNameLst>
                                      </p:cBhvr>
                                      <p:to>
                                        <p:strVal val="visible"/>
                                      </p:to>
                                    </p:set>
                                    <p:animEffect transition="in" filter="wipe(left)">
                                      <p:cBhvr>
                                        <p:cTn id="54" dur="500"/>
                                        <p:tgtEl>
                                          <p:spTgt spid="103"/>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38">
                                            <p:txEl>
                                              <p:pRg st="2" end="2"/>
                                            </p:txEl>
                                          </p:spTgt>
                                        </p:tgtEl>
                                        <p:attrNameLst>
                                          <p:attrName>style.visibility</p:attrName>
                                        </p:attrNameLst>
                                      </p:cBhvr>
                                      <p:to>
                                        <p:strVal val="visible"/>
                                      </p:to>
                                    </p:set>
                                    <p:animEffect transition="in" filter="wipe(left)">
                                      <p:cBhvr>
                                        <p:cTn id="57" dur="500"/>
                                        <p:tgtEl>
                                          <p:spTgt spid="38">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4" fill="hold" nodeType="clickEffect">
                                  <p:stCondLst>
                                    <p:cond delay="0"/>
                                  </p:stCondLst>
                                  <p:childTnLst>
                                    <p:animEffect transition="out" filter="wipe(down)">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par>
                                <p:cTn id="63" presetID="22" presetClass="exit" presetSubtype="4" fill="hold" grpId="1" nodeType="withEffect">
                                  <p:stCondLst>
                                    <p:cond delay="0"/>
                                  </p:stCondLst>
                                  <p:childTnLst>
                                    <p:animEffect transition="out" filter="wipe(down)">
                                      <p:cBhvr>
                                        <p:cTn id="64" dur="500"/>
                                        <p:tgtEl>
                                          <p:spTgt spid="37">
                                            <p:txEl>
                                              <p:pRg st="0" end="0"/>
                                            </p:txEl>
                                          </p:spTgt>
                                        </p:tgtEl>
                                      </p:cBhvr>
                                    </p:animEffect>
                                    <p:set>
                                      <p:cBhvr>
                                        <p:cTn id="65" dur="1" fill="hold">
                                          <p:stCondLst>
                                            <p:cond delay="499"/>
                                          </p:stCondLst>
                                        </p:cTn>
                                        <p:tgtEl>
                                          <p:spTgt spid="37">
                                            <p:txEl>
                                              <p:pRg st="0" end="0"/>
                                            </p:txEl>
                                          </p:spTgt>
                                        </p:tgtEl>
                                        <p:attrNameLst>
                                          <p:attrName>style.visibility</p:attrName>
                                        </p:attrNameLst>
                                      </p:cBhvr>
                                      <p:to>
                                        <p:strVal val="hidden"/>
                                      </p:to>
                                    </p:set>
                                  </p:childTnLst>
                                </p:cTn>
                              </p:par>
                              <p:par>
                                <p:cTn id="66" presetID="22" presetClass="exit" presetSubtype="4" fill="hold" grpId="1" nodeType="withEffect">
                                  <p:stCondLst>
                                    <p:cond delay="0"/>
                                  </p:stCondLst>
                                  <p:childTnLst>
                                    <p:animEffect transition="out" filter="wipe(down)">
                                      <p:cBhvr>
                                        <p:cTn id="67" dur="500"/>
                                        <p:tgtEl>
                                          <p:spTgt spid="37">
                                            <p:txEl>
                                              <p:pRg st="1" end="1"/>
                                            </p:txEl>
                                          </p:spTgt>
                                        </p:tgtEl>
                                      </p:cBhvr>
                                    </p:animEffect>
                                    <p:set>
                                      <p:cBhvr>
                                        <p:cTn id="68" dur="1" fill="hold">
                                          <p:stCondLst>
                                            <p:cond delay="499"/>
                                          </p:stCondLst>
                                        </p:cTn>
                                        <p:tgtEl>
                                          <p:spTgt spid="37">
                                            <p:txEl>
                                              <p:pRg st="1" end="1"/>
                                            </p:txEl>
                                          </p:spTgt>
                                        </p:tgtEl>
                                        <p:attrNameLst>
                                          <p:attrName>style.visibility</p:attrName>
                                        </p:attrNameLst>
                                      </p:cBhvr>
                                      <p:to>
                                        <p:strVal val="hidden"/>
                                      </p:to>
                                    </p:set>
                                  </p:childTnLst>
                                </p:cTn>
                              </p:par>
                              <p:par>
                                <p:cTn id="69" presetID="22" presetClass="exit" presetSubtype="4" fill="hold" grpId="1" nodeType="withEffect">
                                  <p:stCondLst>
                                    <p:cond delay="0"/>
                                  </p:stCondLst>
                                  <p:childTnLst>
                                    <p:animEffect transition="out" filter="wipe(down)">
                                      <p:cBhvr>
                                        <p:cTn id="70" dur="500"/>
                                        <p:tgtEl>
                                          <p:spTgt spid="37">
                                            <p:txEl>
                                              <p:pRg st="2" end="2"/>
                                            </p:txEl>
                                          </p:spTgt>
                                        </p:tgtEl>
                                      </p:cBhvr>
                                    </p:animEffect>
                                    <p:set>
                                      <p:cBhvr>
                                        <p:cTn id="71" dur="1" fill="hold">
                                          <p:stCondLst>
                                            <p:cond delay="499"/>
                                          </p:stCondLst>
                                        </p:cTn>
                                        <p:tgtEl>
                                          <p:spTgt spid="37">
                                            <p:txEl>
                                              <p:pRg st="2" end="2"/>
                                            </p:txEl>
                                          </p:spTgt>
                                        </p:tgtEl>
                                        <p:attrNameLst>
                                          <p:attrName>style.visibility</p:attrName>
                                        </p:attrNameLst>
                                      </p:cBhvr>
                                      <p:to>
                                        <p:strVal val="hidden"/>
                                      </p:to>
                                    </p:set>
                                  </p:childTnLst>
                                </p:cTn>
                              </p:par>
                              <p:par>
                                <p:cTn id="72" presetID="22" presetClass="exit" presetSubtype="4" fill="hold" nodeType="withEffect">
                                  <p:stCondLst>
                                    <p:cond delay="0"/>
                                  </p:stCondLst>
                                  <p:childTnLst>
                                    <p:animEffect transition="out" filter="wipe(down)">
                                      <p:cBhvr>
                                        <p:cTn id="73" dur="500"/>
                                        <p:tgtEl>
                                          <p:spTgt spid="96"/>
                                        </p:tgtEl>
                                      </p:cBhvr>
                                    </p:animEffect>
                                    <p:set>
                                      <p:cBhvr>
                                        <p:cTn id="74" dur="1" fill="hold">
                                          <p:stCondLst>
                                            <p:cond delay="499"/>
                                          </p:stCondLst>
                                        </p:cTn>
                                        <p:tgtEl>
                                          <p:spTgt spid="96"/>
                                        </p:tgtEl>
                                        <p:attrNameLst>
                                          <p:attrName>style.visibility</p:attrName>
                                        </p:attrNameLst>
                                      </p:cBhvr>
                                      <p:to>
                                        <p:strVal val="hidden"/>
                                      </p:to>
                                    </p:set>
                                  </p:childTnLst>
                                </p:cTn>
                              </p:par>
                              <p:par>
                                <p:cTn id="75" presetID="22" presetClass="exit" presetSubtype="4" fill="hold" nodeType="withEffect">
                                  <p:stCondLst>
                                    <p:cond delay="0"/>
                                  </p:stCondLst>
                                  <p:childTnLst>
                                    <p:animEffect transition="out" filter="wipe(down)">
                                      <p:cBhvr>
                                        <p:cTn id="76" dur="500"/>
                                        <p:tgtEl>
                                          <p:spTgt spid="97"/>
                                        </p:tgtEl>
                                      </p:cBhvr>
                                    </p:animEffect>
                                    <p:set>
                                      <p:cBhvr>
                                        <p:cTn id="77" dur="1" fill="hold">
                                          <p:stCondLst>
                                            <p:cond delay="499"/>
                                          </p:stCondLst>
                                        </p:cTn>
                                        <p:tgtEl>
                                          <p:spTgt spid="97"/>
                                        </p:tgtEl>
                                        <p:attrNameLst>
                                          <p:attrName>style.visibility</p:attrName>
                                        </p:attrNameLst>
                                      </p:cBhvr>
                                      <p:to>
                                        <p:strVal val="hidden"/>
                                      </p:to>
                                    </p:set>
                                  </p:childTnLst>
                                </p:cTn>
                              </p:par>
                              <p:par>
                                <p:cTn id="78" presetID="22" presetClass="exit" presetSubtype="4" fill="hold" nodeType="withEffect">
                                  <p:stCondLst>
                                    <p:cond delay="0"/>
                                  </p:stCondLst>
                                  <p:childTnLst>
                                    <p:animEffect transition="out" filter="wipe(down)">
                                      <p:cBhvr>
                                        <p:cTn id="79" dur="500"/>
                                        <p:tgtEl>
                                          <p:spTgt spid="101"/>
                                        </p:tgtEl>
                                      </p:cBhvr>
                                    </p:animEffect>
                                    <p:set>
                                      <p:cBhvr>
                                        <p:cTn id="80" dur="1" fill="hold">
                                          <p:stCondLst>
                                            <p:cond delay="499"/>
                                          </p:stCondLst>
                                        </p:cTn>
                                        <p:tgtEl>
                                          <p:spTgt spid="101"/>
                                        </p:tgtEl>
                                        <p:attrNameLst>
                                          <p:attrName>style.visibility</p:attrName>
                                        </p:attrNameLst>
                                      </p:cBhvr>
                                      <p:to>
                                        <p:strVal val="hidden"/>
                                      </p:to>
                                    </p:set>
                                  </p:childTnLst>
                                </p:cTn>
                              </p:par>
                              <p:par>
                                <p:cTn id="81" presetID="22" presetClass="exit" presetSubtype="4" fill="hold" grpId="1" nodeType="withEffect">
                                  <p:stCondLst>
                                    <p:cond delay="0"/>
                                  </p:stCondLst>
                                  <p:childTnLst>
                                    <p:animEffect transition="out" filter="wipe(down)">
                                      <p:cBhvr>
                                        <p:cTn id="82" dur="500"/>
                                        <p:tgtEl>
                                          <p:spTgt spid="38">
                                            <p:txEl>
                                              <p:pRg st="0" end="0"/>
                                            </p:txEl>
                                          </p:spTgt>
                                        </p:tgtEl>
                                      </p:cBhvr>
                                    </p:animEffect>
                                    <p:set>
                                      <p:cBhvr>
                                        <p:cTn id="83" dur="1" fill="hold">
                                          <p:stCondLst>
                                            <p:cond delay="499"/>
                                          </p:stCondLst>
                                        </p:cTn>
                                        <p:tgtEl>
                                          <p:spTgt spid="38">
                                            <p:txEl>
                                              <p:pRg st="0" end="0"/>
                                            </p:txEl>
                                          </p:spTgt>
                                        </p:tgtEl>
                                        <p:attrNameLst>
                                          <p:attrName>style.visibility</p:attrName>
                                        </p:attrNameLst>
                                      </p:cBhvr>
                                      <p:to>
                                        <p:strVal val="hidden"/>
                                      </p:to>
                                    </p:set>
                                  </p:childTnLst>
                                </p:cTn>
                              </p:par>
                              <p:par>
                                <p:cTn id="84" presetID="22" presetClass="exit" presetSubtype="4" fill="hold" grpId="1" nodeType="withEffect">
                                  <p:stCondLst>
                                    <p:cond delay="0"/>
                                  </p:stCondLst>
                                  <p:childTnLst>
                                    <p:animEffect transition="out" filter="wipe(down)">
                                      <p:cBhvr>
                                        <p:cTn id="85" dur="500"/>
                                        <p:tgtEl>
                                          <p:spTgt spid="38">
                                            <p:txEl>
                                              <p:pRg st="1" end="1"/>
                                            </p:txEl>
                                          </p:spTgt>
                                        </p:tgtEl>
                                      </p:cBhvr>
                                    </p:animEffect>
                                    <p:set>
                                      <p:cBhvr>
                                        <p:cTn id="86" dur="1" fill="hold">
                                          <p:stCondLst>
                                            <p:cond delay="499"/>
                                          </p:stCondLst>
                                        </p:cTn>
                                        <p:tgtEl>
                                          <p:spTgt spid="38">
                                            <p:txEl>
                                              <p:pRg st="1" end="1"/>
                                            </p:txEl>
                                          </p:spTgt>
                                        </p:tgtEl>
                                        <p:attrNameLst>
                                          <p:attrName>style.visibility</p:attrName>
                                        </p:attrNameLst>
                                      </p:cBhvr>
                                      <p:to>
                                        <p:strVal val="hidden"/>
                                      </p:to>
                                    </p:set>
                                  </p:childTnLst>
                                </p:cTn>
                              </p:par>
                              <p:par>
                                <p:cTn id="87" presetID="22" presetClass="exit" presetSubtype="4" fill="hold" grpId="1" nodeType="withEffect">
                                  <p:stCondLst>
                                    <p:cond delay="0"/>
                                  </p:stCondLst>
                                  <p:childTnLst>
                                    <p:animEffect transition="out" filter="wipe(down)">
                                      <p:cBhvr>
                                        <p:cTn id="88" dur="500"/>
                                        <p:tgtEl>
                                          <p:spTgt spid="38">
                                            <p:txEl>
                                              <p:pRg st="2" end="2"/>
                                            </p:txEl>
                                          </p:spTgt>
                                        </p:tgtEl>
                                      </p:cBhvr>
                                    </p:animEffect>
                                    <p:set>
                                      <p:cBhvr>
                                        <p:cTn id="89" dur="1" fill="hold">
                                          <p:stCondLst>
                                            <p:cond delay="499"/>
                                          </p:stCondLst>
                                        </p:cTn>
                                        <p:tgtEl>
                                          <p:spTgt spid="38">
                                            <p:txEl>
                                              <p:pRg st="2" end="2"/>
                                            </p:txEl>
                                          </p:spTgt>
                                        </p:tgtEl>
                                        <p:attrNameLst>
                                          <p:attrName>style.visibility</p:attrName>
                                        </p:attrNameLst>
                                      </p:cBhvr>
                                      <p:to>
                                        <p:strVal val="hidden"/>
                                      </p:to>
                                    </p:set>
                                  </p:childTnLst>
                                </p:cTn>
                              </p:par>
                              <p:par>
                                <p:cTn id="90" presetID="22" presetClass="exit" presetSubtype="4" fill="hold" nodeType="withEffect">
                                  <p:stCondLst>
                                    <p:cond delay="0"/>
                                  </p:stCondLst>
                                  <p:childTnLst>
                                    <p:animEffect transition="out" filter="wipe(down)">
                                      <p:cBhvr>
                                        <p:cTn id="91" dur="500"/>
                                        <p:tgtEl>
                                          <p:spTgt spid="102"/>
                                        </p:tgtEl>
                                      </p:cBhvr>
                                    </p:animEffect>
                                    <p:set>
                                      <p:cBhvr>
                                        <p:cTn id="92" dur="1" fill="hold">
                                          <p:stCondLst>
                                            <p:cond delay="499"/>
                                          </p:stCondLst>
                                        </p:cTn>
                                        <p:tgtEl>
                                          <p:spTgt spid="102"/>
                                        </p:tgtEl>
                                        <p:attrNameLst>
                                          <p:attrName>style.visibility</p:attrName>
                                        </p:attrNameLst>
                                      </p:cBhvr>
                                      <p:to>
                                        <p:strVal val="hidden"/>
                                      </p:to>
                                    </p:set>
                                  </p:childTnLst>
                                </p:cTn>
                              </p:par>
                              <p:par>
                                <p:cTn id="93" presetID="22" presetClass="exit" presetSubtype="4" fill="hold" nodeType="withEffect">
                                  <p:stCondLst>
                                    <p:cond delay="0"/>
                                  </p:stCondLst>
                                  <p:childTnLst>
                                    <p:animEffect transition="out" filter="wipe(down)">
                                      <p:cBhvr>
                                        <p:cTn id="94" dur="500"/>
                                        <p:tgtEl>
                                          <p:spTgt spid="103"/>
                                        </p:tgtEl>
                                      </p:cBhvr>
                                    </p:animEffect>
                                    <p:set>
                                      <p:cBhvr>
                                        <p:cTn id="95" dur="1" fill="hold">
                                          <p:stCondLst>
                                            <p:cond delay="499"/>
                                          </p:stCondLst>
                                        </p:cTn>
                                        <p:tgtEl>
                                          <p:spTgt spid="103"/>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grpId="0" nodeType="clickEffect">
                                  <p:stCondLst>
                                    <p:cond delay="0"/>
                                  </p:stCondLst>
                                  <p:childTnLst>
                                    <p:set>
                                      <p:cBhvr>
                                        <p:cTn id="99" dur="1" fill="hold">
                                          <p:stCondLst>
                                            <p:cond delay="0"/>
                                          </p:stCondLst>
                                        </p:cTn>
                                        <p:tgtEl>
                                          <p:spTgt spid="98"/>
                                        </p:tgtEl>
                                        <p:attrNameLst>
                                          <p:attrName>style.visibility</p:attrName>
                                        </p:attrNameLst>
                                      </p:cBhvr>
                                      <p:to>
                                        <p:strVal val="visible"/>
                                      </p:to>
                                    </p:set>
                                    <p:animEffect transition="in" filter="fade">
                                      <p:cBhvr>
                                        <p:cTn id="100" dur="1000"/>
                                        <p:tgtEl>
                                          <p:spTgt spid="98"/>
                                        </p:tgtEl>
                                      </p:cBhvr>
                                    </p:animEffect>
                                    <p:anim calcmode="lin" valueType="num">
                                      <p:cBhvr>
                                        <p:cTn id="101" dur="1000" fill="hold"/>
                                        <p:tgtEl>
                                          <p:spTgt spid="98"/>
                                        </p:tgtEl>
                                        <p:attrNameLst>
                                          <p:attrName>ppt_x</p:attrName>
                                        </p:attrNameLst>
                                      </p:cBhvr>
                                      <p:tavLst>
                                        <p:tav tm="0">
                                          <p:val>
                                            <p:strVal val="#ppt_x"/>
                                          </p:val>
                                        </p:tav>
                                        <p:tav tm="100000">
                                          <p:val>
                                            <p:strVal val="#ppt_x"/>
                                          </p:val>
                                        </p:tav>
                                      </p:tavLst>
                                    </p:anim>
                                    <p:anim calcmode="lin" valueType="num">
                                      <p:cBhvr>
                                        <p:cTn id="102"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37" grpId="0" uiExpand="1" build="p"/>
      <p:bldP spid="37" grpId="1" build="allAtOnce"/>
      <p:bldP spid="38" grpId="0" uiExpand="1" build="p"/>
      <p:bldP spid="38" grpId="1" build="allAtOnce"/>
      <p:bldP spid="9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2579811" y="653569"/>
            <a:ext cx="7032374"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OSPF</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协议的安全问题及防护措施</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8" name="PA-矩形 4"/>
          <p:cNvSpPr>
            <a:spLocks noChangeArrowheads="1"/>
          </p:cNvSpPr>
          <p:nvPr>
            <p:custDataLst>
              <p:tags r:id="rId2"/>
            </p:custDataLst>
          </p:nvPr>
        </p:nvSpPr>
        <p:spPr bwMode="auto">
          <a:xfrm>
            <a:off x="1348468" y="1686538"/>
            <a:ext cx="9495064" cy="461665"/>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2" indent="0" algn="ctr"/>
            <a:r>
              <a:rPr lang="en-US" altLang="zh-CN" sz="2400" dirty="0">
                <a:solidFill>
                  <a:schemeClr val="bg1"/>
                </a:solidFill>
                <a:latin typeface="方正正大黑简体" panose="02000000000000000000" pitchFamily="2" charset="-122"/>
                <a:ea typeface="方正正大黑简体" panose="02000000000000000000" pitchFamily="2" charset="-122"/>
              </a:rPr>
              <a:t>OSPF</a:t>
            </a:r>
            <a:r>
              <a:rPr lang="zh-CN" altLang="en-US" sz="2400" dirty="0">
                <a:solidFill>
                  <a:schemeClr val="bg1"/>
                </a:solidFill>
                <a:latin typeface="方正正大黑简体" panose="02000000000000000000" pitchFamily="2" charset="-122"/>
                <a:ea typeface="方正正大黑简体" panose="02000000000000000000" pitchFamily="2" charset="-122"/>
              </a:rPr>
              <a:t>协议中规定了认证域</a:t>
            </a:r>
            <a:r>
              <a:rPr lang="en-US" altLang="zh-CN" sz="2400" dirty="0">
                <a:solidFill>
                  <a:schemeClr val="bg1"/>
                </a:solidFill>
                <a:latin typeface="方正正大黑简体" panose="02000000000000000000" pitchFamily="2" charset="-122"/>
                <a:ea typeface="方正正大黑简体" panose="02000000000000000000" pitchFamily="2" charset="-122"/>
              </a:rPr>
              <a:t>(authentication),</a:t>
            </a:r>
            <a:r>
              <a:rPr lang="zh-CN" altLang="en-US" sz="2400" dirty="0">
                <a:solidFill>
                  <a:schemeClr val="bg1"/>
                </a:solidFill>
                <a:latin typeface="方正正大黑简体" panose="02000000000000000000" pitchFamily="2" charset="-122"/>
                <a:ea typeface="方正正大黑简体" panose="02000000000000000000" pitchFamily="2" charset="-122"/>
              </a:rPr>
              <a:t>但其作用非常有限</a:t>
            </a:r>
            <a:endParaRPr lang="zh-CN" altLang="en-US" sz="2400" dirty="0">
              <a:solidFill>
                <a:schemeClr val="bg1"/>
              </a:solidFill>
              <a:latin typeface="方正正大黑简体" panose="02000000000000000000" pitchFamily="2" charset="-122"/>
              <a:ea typeface="方正正大黑简体" panose="02000000000000000000" pitchFamily="2" charset="-122"/>
            </a:endParaRPr>
          </a:p>
        </p:txBody>
      </p:sp>
      <p:sp>
        <p:nvSpPr>
          <p:cNvPr id="17" name="圆角矩形 4"/>
          <p:cNvSpPr/>
          <p:nvPr/>
        </p:nvSpPr>
        <p:spPr>
          <a:xfrm>
            <a:off x="1195614" y="2597505"/>
            <a:ext cx="2631331" cy="2902858"/>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69900" dist="1524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5"/>
          <p:cNvSpPr/>
          <p:nvPr/>
        </p:nvSpPr>
        <p:spPr>
          <a:xfrm>
            <a:off x="1351828" y="2753719"/>
            <a:ext cx="2348127" cy="2590430"/>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547772" y="2973475"/>
            <a:ext cx="2041377" cy="2150918"/>
            <a:chOff x="1370879" y="1864591"/>
            <a:chExt cx="2041377" cy="2150918"/>
          </a:xfrm>
        </p:grpSpPr>
        <p:grpSp>
          <p:nvGrpSpPr>
            <p:cNvPr id="20" name="组合 19"/>
            <p:cNvGrpSpPr/>
            <p:nvPr/>
          </p:nvGrpSpPr>
          <p:grpSpPr>
            <a:xfrm>
              <a:off x="1370879" y="1864591"/>
              <a:ext cx="207818" cy="207818"/>
              <a:chOff x="4559531" y="2227811"/>
              <a:chExt cx="207818" cy="207818"/>
            </a:xfrm>
          </p:grpSpPr>
          <p:sp>
            <p:nvSpPr>
              <p:cNvPr id="32" name="椭圆 31"/>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六边形 32"/>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21" name="组合 20"/>
            <p:cNvGrpSpPr/>
            <p:nvPr/>
          </p:nvGrpSpPr>
          <p:grpSpPr>
            <a:xfrm>
              <a:off x="3204438" y="1864591"/>
              <a:ext cx="207818" cy="207818"/>
              <a:chOff x="4402365" y="2227811"/>
              <a:chExt cx="207818" cy="207818"/>
            </a:xfrm>
          </p:grpSpPr>
          <p:sp>
            <p:nvSpPr>
              <p:cNvPr id="30" name="椭圆 29"/>
              <p:cNvSpPr/>
              <p:nvPr/>
            </p:nvSpPr>
            <p:spPr>
              <a:xfrm>
                <a:off x="4402365"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六边形 30"/>
              <p:cNvSpPr/>
              <p:nvPr/>
            </p:nvSpPr>
            <p:spPr>
              <a:xfrm>
                <a:off x="4448724"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22" name="组合 21"/>
            <p:cNvGrpSpPr/>
            <p:nvPr/>
          </p:nvGrpSpPr>
          <p:grpSpPr>
            <a:xfrm>
              <a:off x="1370879" y="3807691"/>
              <a:ext cx="207818" cy="207818"/>
              <a:chOff x="4559531" y="2227811"/>
              <a:chExt cx="207818" cy="207818"/>
            </a:xfrm>
          </p:grpSpPr>
          <p:sp>
            <p:nvSpPr>
              <p:cNvPr id="26" name="椭圆 25"/>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六边形 28"/>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23" name="组合 22"/>
            <p:cNvGrpSpPr/>
            <p:nvPr/>
          </p:nvGrpSpPr>
          <p:grpSpPr>
            <a:xfrm>
              <a:off x="3204438" y="3807691"/>
              <a:ext cx="207818" cy="207818"/>
              <a:chOff x="4402365" y="2227811"/>
              <a:chExt cx="207818" cy="207818"/>
            </a:xfrm>
          </p:grpSpPr>
          <p:sp>
            <p:nvSpPr>
              <p:cNvPr id="24" name="椭圆 23"/>
              <p:cNvSpPr/>
              <p:nvPr/>
            </p:nvSpPr>
            <p:spPr>
              <a:xfrm>
                <a:off x="4402365"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六边形 24"/>
              <p:cNvSpPr/>
              <p:nvPr/>
            </p:nvSpPr>
            <p:spPr>
              <a:xfrm>
                <a:off x="4448724"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grpSp>
        <p:nvGrpSpPr>
          <p:cNvPr id="34" name="组合 33"/>
          <p:cNvGrpSpPr/>
          <p:nvPr/>
        </p:nvGrpSpPr>
        <p:grpSpPr>
          <a:xfrm>
            <a:off x="1580101" y="3267363"/>
            <a:ext cx="1934285" cy="476905"/>
            <a:chOff x="1403208" y="2615679"/>
            <a:chExt cx="2133884" cy="476905"/>
          </a:xfrm>
        </p:grpSpPr>
        <p:sp>
          <p:nvSpPr>
            <p:cNvPr id="35" name="矩形 34"/>
            <p:cNvSpPr/>
            <p:nvPr/>
          </p:nvSpPr>
          <p:spPr>
            <a:xfrm>
              <a:off x="1403208" y="2615679"/>
              <a:ext cx="2133884" cy="394206"/>
            </a:xfrm>
            <a:prstGeom prst="rect">
              <a:avLst/>
            </a:prstGeom>
            <a:solidFill>
              <a:srgbClr val="0070C0"/>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1691973" y="2630919"/>
              <a:ext cx="1556353" cy="461665"/>
            </a:xfrm>
            <a:prstGeom prst="rect">
              <a:avLst/>
            </a:prstGeom>
            <a:noFill/>
          </p:spPr>
          <p:txBody>
            <a:bodyPr wrap="square" rtlCol="0">
              <a:spAutoFit/>
            </a:bodyPr>
            <a:lstStyle/>
            <a:p>
              <a:pPr algn="ctr"/>
              <a:r>
                <a:rPr lang="en-US" altLang="zh-CN" sz="2400" dirty="0">
                  <a:solidFill>
                    <a:schemeClr val="bg1"/>
                  </a:solidFill>
                  <a:latin typeface="方正正大黑简体" panose="02000000000000000000" pitchFamily="2" charset="-122"/>
                  <a:ea typeface="方正正大黑简体" panose="02000000000000000000" pitchFamily="2" charset="-122"/>
                </a:rPr>
                <a:t>1</a:t>
              </a:r>
              <a:endParaRPr lang="zh-CN" altLang="en-US" sz="2400" dirty="0">
                <a:solidFill>
                  <a:schemeClr val="bg1"/>
                </a:solidFill>
                <a:latin typeface="方正正大黑简体" panose="02000000000000000000" pitchFamily="2" charset="-122"/>
                <a:ea typeface="方正正大黑简体" panose="02000000000000000000" pitchFamily="2" charset="-122"/>
              </a:endParaRPr>
            </a:p>
          </p:txBody>
        </p:sp>
      </p:grpSp>
      <p:sp>
        <p:nvSpPr>
          <p:cNvPr id="37" name="文本框 36"/>
          <p:cNvSpPr txBox="1"/>
          <p:nvPr/>
        </p:nvSpPr>
        <p:spPr>
          <a:xfrm>
            <a:off x="1580099" y="3727475"/>
            <a:ext cx="1934287" cy="1306127"/>
          </a:xfrm>
          <a:prstGeom prst="rect">
            <a:avLst/>
          </a:prstGeom>
          <a:noFill/>
        </p:spPr>
        <p:txBody>
          <a:bodyPr wrap="square" rtlCol="0">
            <a:spAutoFit/>
          </a:bodyPr>
          <a:lstStyle/>
          <a:p>
            <a:pPr algn="just">
              <a:lnSpc>
                <a:spcPts val="2400"/>
              </a:lnSpc>
            </a:pPr>
            <a:r>
              <a:rPr lang="zh-CN" altLang="en-US" sz="1550" spc="-150" dirty="0">
                <a:latin typeface="方正正大黑简体" panose="02000000000000000000" pitchFamily="2" charset="-122"/>
                <a:ea typeface="方正正大黑简体" panose="02000000000000000000" pitchFamily="2" charset="-122"/>
              </a:rPr>
              <a:t>即使</a:t>
            </a:r>
            <a:r>
              <a:rPr lang="en-US" altLang="zh-CN" sz="1550" spc="-150" dirty="0">
                <a:latin typeface="方正正大黑简体" panose="02000000000000000000" pitchFamily="2" charset="-122"/>
                <a:ea typeface="方正正大黑简体" panose="02000000000000000000" pitchFamily="2" charset="-122"/>
              </a:rPr>
              <a:t>OSPF</a:t>
            </a:r>
            <a:r>
              <a:rPr lang="zh-CN" altLang="en-US" sz="1550" spc="-150" dirty="0">
                <a:latin typeface="方正正大黑简体" panose="02000000000000000000" pitchFamily="2" charset="-122"/>
                <a:ea typeface="方正正大黑简体" panose="02000000000000000000" pitchFamily="2" charset="-122"/>
              </a:rPr>
              <a:t>提供了较强的认证，但某些节点仍然使用简单的口令认证。</a:t>
            </a:r>
            <a:endParaRPr lang="zh-CN" altLang="en-US" sz="1550" spc="-150" dirty="0">
              <a:latin typeface="方正正大黑简体" panose="02000000000000000000" pitchFamily="2" charset="-122"/>
              <a:ea typeface="方正正大黑简体" panose="02000000000000000000" pitchFamily="2" charset="-122"/>
            </a:endParaRPr>
          </a:p>
        </p:txBody>
      </p:sp>
      <p:sp>
        <p:nvSpPr>
          <p:cNvPr id="41" name="圆角矩形 4"/>
          <p:cNvSpPr/>
          <p:nvPr/>
        </p:nvSpPr>
        <p:spPr>
          <a:xfrm>
            <a:off x="4787969" y="2625363"/>
            <a:ext cx="2631331" cy="2902858"/>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69900" dist="1524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圆角矩形 5"/>
          <p:cNvSpPr/>
          <p:nvPr/>
        </p:nvSpPr>
        <p:spPr>
          <a:xfrm>
            <a:off x="4944183" y="2781577"/>
            <a:ext cx="2348127" cy="2590430"/>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5140127" y="3001333"/>
            <a:ext cx="2041377" cy="2150918"/>
            <a:chOff x="1370879" y="1864591"/>
            <a:chExt cx="2041377" cy="2150918"/>
          </a:xfrm>
        </p:grpSpPr>
        <p:grpSp>
          <p:nvGrpSpPr>
            <p:cNvPr id="44" name="组合 43"/>
            <p:cNvGrpSpPr/>
            <p:nvPr/>
          </p:nvGrpSpPr>
          <p:grpSpPr>
            <a:xfrm>
              <a:off x="1370879" y="1864591"/>
              <a:ext cx="207818" cy="207818"/>
              <a:chOff x="4559531" y="2227811"/>
              <a:chExt cx="207818" cy="207818"/>
            </a:xfrm>
          </p:grpSpPr>
          <p:sp>
            <p:nvSpPr>
              <p:cNvPr id="54" name="椭圆 53"/>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六边形 54"/>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45" name="组合 44"/>
            <p:cNvGrpSpPr/>
            <p:nvPr/>
          </p:nvGrpSpPr>
          <p:grpSpPr>
            <a:xfrm>
              <a:off x="3204438" y="1864591"/>
              <a:ext cx="207818" cy="207818"/>
              <a:chOff x="4402365" y="2227811"/>
              <a:chExt cx="207818" cy="207818"/>
            </a:xfrm>
          </p:grpSpPr>
          <p:sp>
            <p:nvSpPr>
              <p:cNvPr id="52" name="椭圆 51"/>
              <p:cNvSpPr/>
              <p:nvPr/>
            </p:nvSpPr>
            <p:spPr>
              <a:xfrm>
                <a:off x="4402365"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六边形 52"/>
              <p:cNvSpPr/>
              <p:nvPr/>
            </p:nvSpPr>
            <p:spPr>
              <a:xfrm>
                <a:off x="4448724"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46" name="组合 45"/>
            <p:cNvGrpSpPr/>
            <p:nvPr/>
          </p:nvGrpSpPr>
          <p:grpSpPr>
            <a:xfrm>
              <a:off x="1370879" y="3807691"/>
              <a:ext cx="207818" cy="207818"/>
              <a:chOff x="4559531" y="2227811"/>
              <a:chExt cx="207818" cy="207818"/>
            </a:xfrm>
          </p:grpSpPr>
          <p:sp>
            <p:nvSpPr>
              <p:cNvPr id="50" name="椭圆 49"/>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六边形 50"/>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47" name="组合 46"/>
            <p:cNvGrpSpPr/>
            <p:nvPr/>
          </p:nvGrpSpPr>
          <p:grpSpPr>
            <a:xfrm>
              <a:off x="3204438" y="3807691"/>
              <a:ext cx="207818" cy="207818"/>
              <a:chOff x="4402365" y="2227811"/>
              <a:chExt cx="207818" cy="207818"/>
            </a:xfrm>
          </p:grpSpPr>
          <p:sp>
            <p:nvSpPr>
              <p:cNvPr id="48" name="椭圆 47"/>
              <p:cNvSpPr/>
              <p:nvPr/>
            </p:nvSpPr>
            <p:spPr>
              <a:xfrm>
                <a:off x="4402365"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六边形 48"/>
              <p:cNvSpPr/>
              <p:nvPr/>
            </p:nvSpPr>
            <p:spPr>
              <a:xfrm>
                <a:off x="4448724"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grpSp>
        <p:nvGrpSpPr>
          <p:cNvPr id="56" name="组合 55"/>
          <p:cNvGrpSpPr/>
          <p:nvPr/>
        </p:nvGrpSpPr>
        <p:grpSpPr>
          <a:xfrm>
            <a:off x="5172456" y="3295221"/>
            <a:ext cx="1934285" cy="476905"/>
            <a:chOff x="1403208" y="2615679"/>
            <a:chExt cx="2133884" cy="476905"/>
          </a:xfrm>
        </p:grpSpPr>
        <p:sp>
          <p:nvSpPr>
            <p:cNvPr id="57" name="矩形 56"/>
            <p:cNvSpPr/>
            <p:nvPr/>
          </p:nvSpPr>
          <p:spPr>
            <a:xfrm>
              <a:off x="1403208" y="2615679"/>
              <a:ext cx="2133884" cy="394206"/>
            </a:xfrm>
            <a:prstGeom prst="rect">
              <a:avLst/>
            </a:prstGeom>
            <a:solidFill>
              <a:srgbClr val="0070C0"/>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1691973" y="2630919"/>
              <a:ext cx="1556353" cy="461665"/>
            </a:xfrm>
            <a:prstGeom prst="rect">
              <a:avLst/>
            </a:prstGeom>
            <a:noFill/>
          </p:spPr>
          <p:txBody>
            <a:bodyPr wrap="square" rtlCol="0">
              <a:spAutoFit/>
            </a:bodyPr>
            <a:lstStyle/>
            <a:p>
              <a:pPr algn="ctr"/>
              <a:r>
                <a:rPr lang="en-US" altLang="zh-CN" sz="2400" dirty="0">
                  <a:solidFill>
                    <a:schemeClr val="bg1"/>
                  </a:solidFill>
                  <a:latin typeface="方正正大黑简体" panose="02000000000000000000" pitchFamily="2" charset="-122"/>
                  <a:ea typeface="方正正大黑简体" panose="02000000000000000000" pitchFamily="2" charset="-122"/>
                </a:rPr>
                <a:t>2</a:t>
              </a:r>
              <a:endParaRPr lang="zh-CN" altLang="en-US" sz="2400" dirty="0">
                <a:solidFill>
                  <a:schemeClr val="bg1"/>
                </a:solidFill>
                <a:latin typeface="方正正大黑简体" panose="02000000000000000000" pitchFamily="2" charset="-122"/>
                <a:ea typeface="方正正大黑简体" panose="02000000000000000000" pitchFamily="2" charset="-122"/>
              </a:endParaRPr>
            </a:p>
          </p:txBody>
        </p:sp>
      </p:grpSp>
      <p:sp>
        <p:nvSpPr>
          <p:cNvPr id="61" name="文本框 60"/>
          <p:cNvSpPr txBox="1"/>
          <p:nvPr/>
        </p:nvSpPr>
        <p:spPr>
          <a:xfrm>
            <a:off x="5172454" y="3755333"/>
            <a:ext cx="1934287" cy="1306127"/>
          </a:xfrm>
          <a:prstGeom prst="rect">
            <a:avLst/>
          </a:prstGeom>
          <a:noFill/>
        </p:spPr>
        <p:txBody>
          <a:bodyPr wrap="square" rtlCol="0">
            <a:spAutoFit/>
          </a:bodyPr>
          <a:lstStyle/>
          <a:p>
            <a:pPr algn="just">
              <a:lnSpc>
                <a:spcPts val="2400"/>
              </a:lnSpc>
            </a:pPr>
            <a:r>
              <a:rPr lang="zh-CN" altLang="en-US" sz="1550" spc="-150" dirty="0">
                <a:latin typeface="方正正大黑简体" panose="02000000000000000000" pitchFamily="2" charset="-122"/>
                <a:ea typeface="方正正大黑简体" panose="02000000000000000000" pitchFamily="2" charset="-122"/>
              </a:rPr>
              <a:t>在路由对话中，如果有一个合法的用户遭到破坏，那么它的消息就不再可信。</a:t>
            </a:r>
            <a:endParaRPr lang="zh-CN" altLang="en-US" sz="1550" spc="-150" dirty="0">
              <a:latin typeface="方正正大黑简体" panose="02000000000000000000" pitchFamily="2" charset="-122"/>
              <a:ea typeface="方正正大黑简体" panose="02000000000000000000" pitchFamily="2" charset="-122"/>
            </a:endParaRPr>
          </a:p>
        </p:txBody>
      </p:sp>
      <p:sp>
        <p:nvSpPr>
          <p:cNvPr id="62" name="圆角矩形 4"/>
          <p:cNvSpPr/>
          <p:nvPr/>
        </p:nvSpPr>
        <p:spPr>
          <a:xfrm>
            <a:off x="8397576" y="2625363"/>
            <a:ext cx="2631331" cy="2902858"/>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69900" dist="1524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5"/>
          <p:cNvSpPr/>
          <p:nvPr/>
        </p:nvSpPr>
        <p:spPr>
          <a:xfrm>
            <a:off x="8553790" y="2781577"/>
            <a:ext cx="2348127" cy="2590430"/>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组合 63"/>
          <p:cNvGrpSpPr/>
          <p:nvPr/>
        </p:nvGrpSpPr>
        <p:grpSpPr>
          <a:xfrm>
            <a:off x="8749734" y="3001333"/>
            <a:ext cx="2041377" cy="2150918"/>
            <a:chOff x="1370879" y="1864591"/>
            <a:chExt cx="2041377" cy="2150918"/>
          </a:xfrm>
        </p:grpSpPr>
        <p:grpSp>
          <p:nvGrpSpPr>
            <p:cNvPr id="65" name="组合 64"/>
            <p:cNvGrpSpPr/>
            <p:nvPr/>
          </p:nvGrpSpPr>
          <p:grpSpPr>
            <a:xfrm>
              <a:off x="1370879" y="1864591"/>
              <a:ext cx="207818" cy="207818"/>
              <a:chOff x="4559531" y="2227811"/>
              <a:chExt cx="207818" cy="207818"/>
            </a:xfrm>
          </p:grpSpPr>
          <p:sp>
            <p:nvSpPr>
              <p:cNvPr id="75" name="椭圆 74"/>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六边形 75"/>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66" name="组合 65"/>
            <p:cNvGrpSpPr/>
            <p:nvPr/>
          </p:nvGrpSpPr>
          <p:grpSpPr>
            <a:xfrm>
              <a:off x="3204438" y="1864591"/>
              <a:ext cx="207818" cy="207818"/>
              <a:chOff x="4402365" y="2227811"/>
              <a:chExt cx="207818" cy="207818"/>
            </a:xfrm>
          </p:grpSpPr>
          <p:sp>
            <p:nvSpPr>
              <p:cNvPr id="73" name="椭圆 72"/>
              <p:cNvSpPr/>
              <p:nvPr/>
            </p:nvSpPr>
            <p:spPr>
              <a:xfrm>
                <a:off x="4402365"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六边形 73"/>
              <p:cNvSpPr/>
              <p:nvPr/>
            </p:nvSpPr>
            <p:spPr>
              <a:xfrm>
                <a:off x="4448724"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67" name="组合 66"/>
            <p:cNvGrpSpPr/>
            <p:nvPr/>
          </p:nvGrpSpPr>
          <p:grpSpPr>
            <a:xfrm>
              <a:off x="1370879" y="3807691"/>
              <a:ext cx="207818" cy="207818"/>
              <a:chOff x="4559531" y="2227811"/>
              <a:chExt cx="207818" cy="207818"/>
            </a:xfrm>
          </p:grpSpPr>
          <p:sp>
            <p:nvSpPr>
              <p:cNvPr id="71" name="椭圆 70"/>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六边形 71"/>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68" name="组合 67"/>
            <p:cNvGrpSpPr/>
            <p:nvPr/>
          </p:nvGrpSpPr>
          <p:grpSpPr>
            <a:xfrm>
              <a:off x="3204438" y="3807691"/>
              <a:ext cx="207818" cy="207818"/>
              <a:chOff x="4402365" y="2227811"/>
              <a:chExt cx="207818" cy="207818"/>
            </a:xfrm>
          </p:grpSpPr>
          <p:sp>
            <p:nvSpPr>
              <p:cNvPr id="69" name="椭圆 68"/>
              <p:cNvSpPr/>
              <p:nvPr/>
            </p:nvSpPr>
            <p:spPr>
              <a:xfrm>
                <a:off x="4402365"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六边形 69"/>
              <p:cNvSpPr/>
              <p:nvPr/>
            </p:nvSpPr>
            <p:spPr>
              <a:xfrm>
                <a:off x="4448724"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grpSp>
        <p:nvGrpSpPr>
          <p:cNvPr id="77" name="组合 76"/>
          <p:cNvGrpSpPr/>
          <p:nvPr/>
        </p:nvGrpSpPr>
        <p:grpSpPr>
          <a:xfrm>
            <a:off x="8782063" y="3295221"/>
            <a:ext cx="1934285" cy="476905"/>
            <a:chOff x="1403208" y="2615679"/>
            <a:chExt cx="2133884" cy="476905"/>
          </a:xfrm>
        </p:grpSpPr>
        <p:sp>
          <p:nvSpPr>
            <p:cNvPr id="78" name="矩形 77"/>
            <p:cNvSpPr/>
            <p:nvPr/>
          </p:nvSpPr>
          <p:spPr>
            <a:xfrm>
              <a:off x="1403208" y="2615679"/>
              <a:ext cx="2133884" cy="394206"/>
            </a:xfrm>
            <a:prstGeom prst="rect">
              <a:avLst/>
            </a:prstGeom>
            <a:solidFill>
              <a:srgbClr val="0070C0"/>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p:cNvSpPr txBox="1"/>
            <p:nvPr/>
          </p:nvSpPr>
          <p:spPr>
            <a:xfrm>
              <a:off x="1691973" y="2630919"/>
              <a:ext cx="1556353" cy="461665"/>
            </a:xfrm>
            <a:prstGeom prst="rect">
              <a:avLst/>
            </a:prstGeom>
            <a:noFill/>
          </p:spPr>
          <p:txBody>
            <a:bodyPr wrap="square" rtlCol="0">
              <a:spAutoFit/>
            </a:bodyPr>
            <a:lstStyle/>
            <a:p>
              <a:pPr algn="ctr"/>
              <a:r>
                <a:rPr lang="en-US" altLang="zh-CN" sz="2400" dirty="0">
                  <a:solidFill>
                    <a:schemeClr val="bg1"/>
                  </a:solidFill>
                  <a:latin typeface="方正正大黑简体" panose="02000000000000000000" pitchFamily="2" charset="-122"/>
                  <a:ea typeface="方正正大黑简体" panose="02000000000000000000" pitchFamily="2" charset="-122"/>
                </a:rPr>
                <a:t>3</a:t>
              </a:r>
              <a:endParaRPr lang="zh-CN" altLang="en-US" sz="2400" dirty="0">
                <a:solidFill>
                  <a:schemeClr val="bg1"/>
                </a:solidFill>
                <a:latin typeface="方正正大黑简体" panose="02000000000000000000" pitchFamily="2" charset="-122"/>
                <a:ea typeface="方正正大黑简体" panose="02000000000000000000" pitchFamily="2" charset="-122"/>
              </a:endParaRPr>
            </a:p>
          </p:txBody>
        </p:sp>
      </p:grpSp>
      <p:sp>
        <p:nvSpPr>
          <p:cNvPr id="80" name="文本框 79"/>
          <p:cNvSpPr txBox="1"/>
          <p:nvPr/>
        </p:nvSpPr>
        <p:spPr>
          <a:xfrm>
            <a:off x="8782061" y="3755333"/>
            <a:ext cx="1934287" cy="1306127"/>
          </a:xfrm>
          <a:prstGeom prst="rect">
            <a:avLst/>
          </a:prstGeom>
          <a:noFill/>
        </p:spPr>
        <p:txBody>
          <a:bodyPr wrap="square" rtlCol="0">
            <a:spAutoFit/>
          </a:bodyPr>
          <a:lstStyle/>
          <a:p>
            <a:pPr algn="just">
              <a:lnSpc>
                <a:spcPts val="2400"/>
              </a:lnSpc>
            </a:pPr>
            <a:r>
              <a:rPr lang="zh-CN" altLang="en-US" sz="1550" spc="-150" dirty="0">
                <a:latin typeface="方正正大黑简体" panose="02000000000000000000" pitchFamily="2" charset="-122"/>
                <a:ea typeface="方正正大黑简体" panose="02000000000000000000" pitchFamily="2" charset="-122"/>
              </a:rPr>
              <a:t>在许多路由协议中，邻近的计算机会重复旧的对话内容，导致欺骗得到传播扩散。</a:t>
            </a:r>
            <a:endParaRPr lang="zh-CN" altLang="en-US" sz="1550" spc="-150" dirty="0">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8">
                                                <p:txEl>
                                                  <p:pRg st="0" end="0"/>
                                                </p:txEl>
                                              </p:spTgt>
                                            </p:tgtEl>
                                            <p:attrNameLst>
                                              <p:attrName>style.visibility</p:attrName>
                                            </p:attrNameLst>
                                          </p:cBhvr>
                                          <p:to>
                                            <p:strVal val="visible"/>
                                          </p:to>
                                        </p:set>
                                        <p:anim to="0" calcmode="lin" valueType="num">
                                          <p:cBhvr>
                                            <p:cTn id="7"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8" dur="500">
                                              <p:stCondLst>
                                                <p:cond delay="0"/>
                                              </p:stCondLst>
                                            </p:cTn>
                                            <p:tgtEl>
                                              <p:spTgt spid="28">
                                                <p:txEl>
                                                  <p:pRg st="0" end="0"/>
                                                </p:txEl>
                                              </p:spTgt>
                                            </p:tgtEl>
                                          </p:cBhvr>
                                        </p:animEffect>
                                        <p:animScale>
                                          <p:cBhvr>
                                            <p:cTn id="9" dur="500" decel="100000" fill="hold">
                                              <p:stCondLst>
                                                <p:cond delay="0"/>
                                              </p:stCondLst>
                                            </p:cTn>
                                            <p:tgtEl>
                                              <p:spTgt spid="28">
                                                <p:txEl>
                                                  <p:pRg st="0" end="0"/>
                                                </p:txEl>
                                              </p:spTgt>
                                            </p:tgtEl>
                                          </p:cBhvr>
                                          <p:by x="100000" y="100000"/>
                                          <p:from x="110000" y="110000"/>
                                          <p:to x="100000" y="100000"/>
                                        </p:animScale>
                                      </p:childTnLst>
                                    </p:cTn>
                                  </p:par>
                                  <p:par>
                                    <p:cTn id="10" presetID="2" presetClass="entr" presetSubtype="8" accel="40000" fill="hold" grpId="0" nodeType="withEffect" p14:presetBounceEnd="40000">
                                      <p:stCondLst>
                                        <p:cond delay="500"/>
                                      </p:stCondLst>
                                      <p:childTnLst>
                                        <p:set>
                                          <p:cBhvr>
                                            <p:cTn id="11" dur="1" fill="hold">
                                              <p:stCondLst>
                                                <p:cond delay="0"/>
                                              </p:stCondLst>
                                            </p:cTn>
                                            <p:tgtEl>
                                              <p:spTgt spid="17"/>
                                            </p:tgtEl>
                                            <p:attrNameLst>
                                              <p:attrName>style.visibility</p:attrName>
                                            </p:attrNameLst>
                                          </p:cBhvr>
                                          <p:to>
                                            <p:strVal val="visible"/>
                                          </p:to>
                                        </p:set>
                                        <p:anim calcmode="lin" valueType="num" p14:bounceEnd="40000">
                                          <p:cBhvr additive="base">
                                            <p:cTn id="12" dur="1250" fill="hold"/>
                                            <p:tgtEl>
                                              <p:spTgt spid="17"/>
                                            </p:tgtEl>
                                            <p:attrNameLst>
                                              <p:attrName>ppt_x</p:attrName>
                                            </p:attrNameLst>
                                          </p:cBhvr>
                                          <p:tavLst>
                                            <p:tav tm="0">
                                              <p:val>
                                                <p:strVal val="0-#ppt_w/2"/>
                                              </p:val>
                                            </p:tav>
                                            <p:tav tm="100000">
                                              <p:val>
                                                <p:strVal val="#ppt_x"/>
                                              </p:val>
                                            </p:tav>
                                          </p:tavLst>
                                        </p:anim>
                                        <p:anim calcmode="lin" valueType="num" p14:bounceEnd="40000">
                                          <p:cBhvr additive="base">
                                            <p:cTn id="13" dur="1250" fill="hold"/>
                                            <p:tgtEl>
                                              <p:spTgt spid="17"/>
                                            </p:tgtEl>
                                            <p:attrNameLst>
                                              <p:attrName>ppt_y</p:attrName>
                                            </p:attrNameLst>
                                          </p:cBhvr>
                                          <p:tavLst>
                                            <p:tav tm="0">
                                              <p:val>
                                                <p:strVal val="#ppt_y"/>
                                              </p:val>
                                            </p:tav>
                                            <p:tav tm="100000">
                                              <p:val>
                                                <p:strVal val="#ppt_y"/>
                                              </p:val>
                                            </p:tav>
                                          </p:tavLst>
                                        </p:anim>
                                      </p:childTnLst>
                                    </p:cTn>
                                  </p:par>
                                  <p:par>
                                    <p:cTn id="14" presetID="2" presetClass="entr" presetSubtype="2" accel="40000" fill="hold" grpId="0" nodeType="withEffect" p14:presetBounceEnd="40000">
                                      <p:stCondLst>
                                        <p:cond delay="750"/>
                                      </p:stCondLst>
                                      <p:childTnLst>
                                        <p:set>
                                          <p:cBhvr>
                                            <p:cTn id="15" dur="1" fill="hold">
                                              <p:stCondLst>
                                                <p:cond delay="0"/>
                                              </p:stCondLst>
                                            </p:cTn>
                                            <p:tgtEl>
                                              <p:spTgt spid="18"/>
                                            </p:tgtEl>
                                            <p:attrNameLst>
                                              <p:attrName>style.visibility</p:attrName>
                                            </p:attrNameLst>
                                          </p:cBhvr>
                                          <p:to>
                                            <p:strVal val="visible"/>
                                          </p:to>
                                        </p:set>
                                        <p:anim calcmode="lin" valueType="num" p14:bounceEnd="40000">
                                          <p:cBhvr additive="base">
                                            <p:cTn id="16" dur="1250" fill="hold"/>
                                            <p:tgtEl>
                                              <p:spTgt spid="18"/>
                                            </p:tgtEl>
                                            <p:attrNameLst>
                                              <p:attrName>ppt_x</p:attrName>
                                            </p:attrNameLst>
                                          </p:cBhvr>
                                          <p:tavLst>
                                            <p:tav tm="0">
                                              <p:val>
                                                <p:strVal val="1+#ppt_w/2"/>
                                              </p:val>
                                            </p:tav>
                                            <p:tav tm="100000">
                                              <p:val>
                                                <p:strVal val="#ppt_x"/>
                                              </p:val>
                                            </p:tav>
                                          </p:tavLst>
                                        </p:anim>
                                        <p:anim calcmode="lin" valueType="num" p14:bounceEnd="40000">
                                          <p:cBhvr additive="base">
                                            <p:cTn id="17" dur="1250" fill="hold"/>
                                            <p:tgtEl>
                                              <p:spTgt spid="18"/>
                                            </p:tgtEl>
                                            <p:attrNameLst>
                                              <p:attrName>ppt_y</p:attrName>
                                            </p:attrNameLst>
                                          </p:cBhvr>
                                          <p:tavLst>
                                            <p:tav tm="0">
                                              <p:val>
                                                <p:strVal val="#ppt_y"/>
                                              </p:val>
                                            </p:tav>
                                            <p:tav tm="100000">
                                              <p:val>
                                                <p:strVal val="#ppt_y"/>
                                              </p:val>
                                            </p:tav>
                                          </p:tavLst>
                                        </p:anim>
                                      </p:childTnLst>
                                    </p:cTn>
                                  </p:par>
                                </p:childTnLst>
                              </p:cTn>
                            </p:par>
                            <p:par>
                              <p:cTn id="18" fill="hold">
                                <p:stCondLst>
                                  <p:cond delay="2349"/>
                                </p:stCondLst>
                                <p:childTnLst>
                                  <p:par>
                                    <p:cTn id="19" presetID="53" presetClass="entr" presetSubtype="16"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animEffect transition="in" filter="fade">
                                          <p:cBhvr>
                                            <p:cTn id="23" dur="500"/>
                                            <p:tgtEl>
                                              <p:spTgt spid="19"/>
                                            </p:tgtEl>
                                          </p:cBhvr>
                                        </p:animEffect>
                                      </p:childTnLst>
                                    </p:cTn>
                                  </p:par>
                                </p:childTnLst>
                              </p:cTn>
                            </p:par>
                            <p:par>
                              <p:cTn id="24" fill="hold">
                                <p:stCondLst>
                                  <p:cond delay="2849"/>
                                </p:stCondLst>
                                <p:childTnLst>
                                  <p:par>
                                    <p:cTn id="25" presetID="1" presetClass="entr" presetSubtype="0"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35" presetClass="emph" presetSubtype="0" repeatCount="2000" fill="hold" nodeType="withEffect">
                                      <p:stCondLst>
                                        <p:cond delay="0"/>
                                      </p:stCondLst>
                                      <p:childTnLst>
                                        <p:anim calcmode="discrete" valueType="str">
                                          <p:cBhvr>
                                            <p:cTn id="28" dur="250" fill="hold"/>
                                            <p:tgtEl>
                                              <p:spTgt spid="34"/>
                                            </p:tgtEl>
                                            <p:attrNameLst>
                                              <p:attrName>style.visibility</p:attrName>
                                            </p:attrNameLst>
                                          </p:cBhvr>
                                          <p:tavLst>
                                            <p:tav tm="0">
                                              <p:val>
                                                <p:strVal val="hidden"/>
                                              </p:val>
                                            </p:tav>
                                            <p:tav tm="50000">
                                              <p:val>
                                                <p:strVal val="visible"/>
                                              </p:val>
                                            </p:tav>
                                          </p:tavLst>
                                        </p:anim>
                                      </p:childTnLst>
                                    </p:cTn>
                                  </p:par>
                                </p:childTnLst>
                              </p:cTn>
                            </p:par>
                            <p:par>
                              <p:cTn id="29" fill="hold">
                                <p:stCondLst>
                                  <p:cond delay="2849"/>
                                </p:stCondLst>
                                <p:childTnLst>
                                  <p:par>
                                    <p:cTn id="30" presetID="10" presetClass="entr" presetSubtype="0" fill="hold" grpId="0" nodeType="afterEffect">
                                      <p:stCondLst>
                                        <p:cond delay="0"/>
                                      </p:stCondLst>
                                      <p:iterate type="lt">
                                        <p:tmPct val="10000"/>
                                      </p:iterate>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par>
                              <p:cTn id="33" fill="hold">
                                <p:stCondLst>
                                  <p:cond delay="5399"/>
                                </p:stCondLst>
                                <p:childTnLst>
                                  <p:par>
                                    <p:cTn id="34" presetID="2" presetClass="entr" presetSubtype="8" accel="40000" fill="hold" grpId="0" nodeType="afterEffect" p14:presetBounceEnd="40000">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14:bounceEnd="40000">
                                          <p:cBhvr additive="base">
                                            <p:cTn id="36" dur="1250" fill="hold"/>
                                            <p:tgtEl>
                                              <p:spTgt spid="41"/>
                                            </p:tgtEl>
                                            <p:attrNameLst>
                                              <p:attrName>ppt_x</p:attrName>
                                            </p:attrNameLst>
                                          </p:cBhvr>
                                          <p:tavLst>
                                            <p:tav tm="0">
                                              <p:val>
                                                <p:strVal val="0-#ppt_w/2"/>
                                              </p:val>
                                            </p:tav>
                                            <p:tav tm="100000">
                                              <p:val>
                                                <p:strVal val="#ppt_x"/>
                                              </p:val>
                                            </p:tav>
                                          </p:tavLst>
                                        </p:anim>
                                        <p:anim calcmode="lin" valueType="num" p14:bounceEnd="40000">
                                          <p:cBhvr additive="base">
                                            <p:cTn id="37" dur="1250" fill="hold"/>
                                            <p:tgtEl>
                                              <p:spTgt spid="41"/>
                                            </p:tgtEl>
                                            <p:attrNameLst>
                                              <p:attrName>ppt_y</p:attrName>
                                            </p:attrNameLst>
                                          </p:cBhvr>
                                          <p:tavLst>
                                            <p:tav tm="0">
                                              <p:val>
                                                <p:strVal val="#ppt_y"/>
                                              </p:val>
                                            </p:tav>
                                            <p:tav tm="100000">
                                              <p:val>
                                                <p:strVal val="#ppt_y"/>
                                              </p:val>
                                            </p:tav>
                                          </p:tavLst>
                                        </p:anim>
                                      </p:childTnLst>
                                    </p:cTn>
                                  </p:par>
                                  <p:par>
                                    <p:cTn id="38" presetID="2" presetClass="entr" presetSubtype="2" accel="40000" fill="hold" grpId="0" nodeType="withEffect" p14:presetBounceEnd="40000">
                                      <p:stCondLst>
                                        <p:cond delay="750"/>
                                      </p:stCondLst>
                                      <p:childTnLst>
                                        <p:set>
                                          <p:cBhvr>
                                            <p:cTn id="39" dur="1" fill="hold">
                                              <p:stCondLst>
                                                <p:cond delay="0"/>
                                              </p:stCondLst>
                                            </p:cTn>
                                            <p:tgtEl>
                                              <p:spTgt spid="42"/>
                                            </p:tgtEl>
                                            <p:attrNameLst>
                                              <p:attrName>style.visibility</p:attrName>
                                            </p:attrNameLst>
                                          </p:cBhvr>
                                          <p:to>
                                            <p:strVal val="visible"/>
                                          </p:to>
                                        </p:set>
                                        <p:anim calcmode="lin" valueType="num" p14:bounceEnd="40000">
                                          <p:cBhvr additive="base">
                                            <p:cTn id="40" dur="1250" fill="hold"/>
                                            <p:tgtEl>
                                              <p:spTgt spid="42"/>
                                            </p:tgtEl>
                                            <p:attrNameLst>
                                              <p:attrName>ppt_x</p:attrName>
                                            </p:attrNameLst>
                                          </p:cBhvr>
                                          <p:tavLst>
                                            <p:tav tm="0">
                                              <p:val>
                                                <p:strVal val="1+#ppt_w/2"/>
                                              </p:val>
                                            </p:tav>
                                            <p:tav tm="100000">
                                              <p:val>
                                                <p:strVal val="#ppt_x"/>
                                              </p:val>
                                            </p:tav>
                                          </p:tavLst>
                                        </p:anim>
                                        <p:anim calcmode="lin" valueType="num" p14:bounceEnd="40000">
                                          <p:cBhvr additive="base">
                                            <p:cTn id="41" dur="1250" fill="hold"/>
                                            <p:tgtEl>
                                              <p:spTgt spid="42"/>
                                            </p:tgtEl>
                                            <p:attrNameLst>
                                              <p:attrName>ppt_y</p:attrName>
                                            </p:attrNameLst>
                                          </p:cBhvr>
                                          <p:tavLst>
                                            <p:tav tm="0">
                                              <p:val>
                                                <p:strVal val="#ppt_y"/>
                                              </p:val>
                                            </p:tav>
                                            <p:tav tm="100000">
                                              <p:val>
                                                <p:strVal val="#ppt_y"/>
                                              </p:val>
                                            </p:tav>
                                          </p:tavLst>
                                        </p:anim>
                                      </p:childTnLst>
                                    </p:cTn>
                                  </p:par>
                                </p:childTnLst>
                              </p:cTn>
                            </p:par>
                            <p:par>
                              <p:cTn id="42" fill="hold">
                                <p:stCondLst>
                                  <p:cond delay="6899"/>
                                </p:stCondLst>
                                <p:childTnLst>
                                  <p:par>
                                    <p:cTn id="43" presetID="53" presetClass="entr" presetSubtype="16" fill="hold" nodeType="afterEffect">
                                      <p:stCondLst>
                                        <p:cond delay="0"/>
                                      </p:stCondLst>
                                      <p:childTnLst>
                                        <p:set>
                                          <p:cBhvr>
                                            <p:cTn id="44" dur="1" fill="hold">
                                              <p:stCondLst>
                                                <p:cond delay="0"/>
                                              </p:stCondLst>
                                            </p:cTn>
                                            <p:tgtEl>
                                              <p:spTgt spid="43"/>
                                            </p:tgtEl>
                                            <p:attrNameLst>
                                              <p:attrName>style.visibility</p:attrName>
                                            </p:attrNameLst>
                                          </p:cBhvr>
                                          <p:to>
                                            <p:strVal val="visible"/>
                                          </p:to>
                                        </p:set>
                                        <p:anim calcmode="lin" valueType="num">
                                          <p:cBhvr>
                                            <p:cTn id="45" dur="500" fill="hold"/>
                                            <p:tgtEl>
                                              <p:spTgt spid="43"/>
                                            </p:tgtEl>
                                            <p:attrNameLst>
                                              <p:attrName>ppt_w</p:attrName>
                                            </p:attrNameLst>
                                          </p:cBhvr>
                                          <p:tavLst>
                                            <p:tav tm="0">
                                              <p:val>
                                                <p:fltVal val="0"/>
                                              </p:val>
                                            </p:tav>
                                            <p:tav tm="100000">
                                              <p:val>
                                                <p:strVal val="#ppt_w"/>
                                              </p:val>
                                            </p:tav>
                                          </p:tavLst>
                                        </p:anim>
                                        <p:anim calcmode="lin" valueType="num">
                                          <p:cBhvr>
                                            <p:cTn id="46" dur="500" fill="hold"/>
                                            <p:tgtEl>
                                              <p:spTgt spid="43"/>
                                            </p:tgtEl>
                                            <p:attrNameLst>
                                              <p:attrName>ppt_h</p:attrName>
                                            </p:attrNameLst>
                                          </p:cBhvr>
                                          <p:tavLst>
                                            <p:tav tm="0">
                                              <p:val>
                                                <p:fltVal val="0"/>
                                              </p:val>
                                            </p:tav>
                                            <p:tav tm="100000">
                                              <p:val>
                                                <p:strVal val="#ppt_h"/>
                                              </p:val>
                                            </p:tav>
                                          </p:tavLst>
                                        </p:anim>
                                        <p:animEffect transition="in" filter="fade">
                                          <p:cBhvr>
                                            <p:cTn id="47" dur="500"/>
                                            <p:tgtEl>
                                              <p:spTgt spid="43"/>
                                            </p:tgtEl>
                                          </p:cBhvr>
                                        </p:animEffect>
                                      </p:childTnLst>
                                    </p:cTn>
                                  </p:par>
                                </p:childTnLst>
                              </p:cTn>
                            </p:par>
                            <p:par>
                              <p:cTn id="48" fill="hold">
                                <p:stCondLst>
                                  <p:cond delay="7399"/>
                                </p:stCondLst>
                                <p:childTnLst>
                                  <p:par>
                                    <p:cTn id="49" presetID="1" presetClass="entr" presetSubtype="0" fill="hold" nodeType="after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35" presetClass="emph" presetSubtype="0" repeatCount="2000" fill="hold" nodeType="withEffect">
                                      <p:stCondLst>
                                        <p:cond delay="0"/>
                                      </p:stCondLst>
                                      <p:childTnLst>
                                        <p:anim calcmode="discrete" valueType="str">
                                          <p:cBhvr>
                                            <p:cTn id="52" dur="250" fill="hold"/>
                                            <p:tgtEl>
                                              <p:spTgt spid="56"/>
                                            </p:tgtEl>
                                            <p:attrNameLst>
                                              <p:attrName>style.visibility</p:attrName>
                                            </p:attrNameLst>
                                          </p:cBhvr>
                                          <p:tavLst>
                                            <p:tav tm="0">
                                              <p:val>
                                                <p:strVal val="hidden"/>
                                              </p:val>
                                            </p:tav>
                                            <p:tav tm="50000">
                                              <p:val>
                                                <p:strVal val="visible"/>
                                              </p:val>
                                            </p:tav>
                                          </p:tavLst>
                                        </p:anim>
                                      </p:childTnLst>
                                    </p:cTn>
                                  </p:par>
                                </p:childTnLst>
                              </p:cTn>
                            </p:par>
                            <p:par>
                              <p:cTn id="53" fill="hold">
                                <p:stCondLst>
                                  <p:cond delay="7399"/>
                                </p:stCondLst>
                                <p:childTnLst>
                                  <p:par>
                                    <p:cTn id="54" presetID="10" presetClass="entr" presetSubtype="0" fill="hold" grpId="0" nodeType="afterEffect">
                                      <p:stCondLst>
                                        <p:cond delay="0"/>
                                      </p:stCondLst>
                                      <p:iterate type="lt">
                                        <p:tmPct val="10000"/>
                                      </p:iterate>
                                      <p:childTnLst>
                                        <p:set>
                                          <p:cBhvr>
                                            <p:cTn id="55" dur="1" fill="hold">
                                              <p:stCondLst>
                                                <p:cond delay="0"/>
                                              </p:stCondLst>
                                            </p:cTn>
                                            <p:tgtEl>
                                              <p:spTgt spid="61"/>
                                            </p:tgtEl>
                                            <p:attrNameLst>
                                              <p:attrName>style.visibility</p:attrName>
                                            </p:attrNameLst>
                                          </p:cBhvr>
                                          <p:to>
                                            <p:strVal val="visible"/>
                                          </p:to>
                                        </p:set>
                                        <p:animEffect transition="in" filter="fade">
                                          <p:cBhvr>
                                            <p:cTn id="56" dur="500"/>
                                            <p:tgtEl>
                                              <p:spTgt spid="61"/>
                                            </p:tgtEl>
                                          </p:cBhvr>
                                        </p:animEffect>
                                      </p:childTnLst>
                                    </p:cTn>
                                  </p:par>
                                </p:childTnLst>
                              </p:cTn>
                            </p:par>
                            <p:par>
                              <p:cTn id="57" fill="hold">
                                <p:stCondLst>
                                  <p:cond delay="10549"/>
                                </p:stCondLst>
                                <p:childTnLst>
                                  <p:par>
                                    <p:cTn id="58" presetID="2" presetClass="entr" presetSubtype="8" accel="40000" fill="hold" grpId="0" nodeType="afterEffect" p14:presetBounceEnd="40000">
                                      <p:stCondLst>
                                        <p:cond delay="0"/>
                                      </p:stCondLst>
                                      <p:childTnLst>
                                        <p:set>
                                          <p:cBhvr>
                                            <p:cTn id="59" dur="1" fill="hold">
                                              <p:stCondLst>
                                                <p:cond delay="0"/>
                                              </p:stCondLst>
                                            </p:cTn>
                                            <p:tgtEl>
                                              <p:spTgt spid="62"/>
                                            </p:tgtEl>
                                            <p:attrNameLst>
                                              <p:attrName>style.visibility</p:attrName>
                                            </p:attrNameLst>
                                          </p:cBhvr>
                                          <p:to>
                                            <p:strVal val="visible"/>
                                          </p:to>
                                        </p:set>
                                        <p:anim calcmode="lin" valueType="num" p14:bounceEnd="40000">
                                          <p:cBhvr additive="base">
                                            <p:cTn id="60" dur="1250" fill="hold"/>
                                            <p:tgtEl>
                                              <p:spTgt spid="62"/>
                                            </p:tgtEl>
                                            <p:attrNameLst>
                                              <p:attrName>ppt_x</p:attrName>
                                            </p:attrNameLst>
                                          </p:cBhvr>
                                          <p:tavLst>
                                            <p:tav tm="0">
                                              <p:val>
                                                <p:strVal val="0-#ppt_w/2"/>
                                              </p:val>
                                            </p:tav>
                                            <p:tav tm="100000">
                                              <p:val>
                                                <p:strVal val="#ppt_x"/>
                                              </p:val>
                                            </p:tav>
                                          </p:tavLst>
                                        </p:anim>
                                        <p:anim calcmode="lin" valueType="num" p14:bounceEnd="40000">
                                          <p:cBhvr additive="base">
                                            <p:cTn id="61" dur="1250" fill="hold"/>
                                            <p:tgtEl>
                                              <p:spTgt spid="62"/>
                                            </p:tgtEl>
                                            <p:attrNameLst>
                                              <p:attrName>ppt_y</p:attrName>
                                            </p:attrNameLst>
                                          </p:cBhvr>
                                          <p:tavLst>
                                            <p:tav tm="0">
                                              <p:val>
                                                <p:strVal val="#ppt_y"/>
                                              </p:val>
                                            </p:tav>
                                            <p:tav tm="100000">
                                              <p:val>
                                                <p:strVal val="#ppt_y"/>
                                              </p:val>
                                            </p:tav>
                                          </p:tavLst>
                                        </p:anim>
                                      </p:childTnLst>
                                    </p:cTn>
                                  </p:par>
                                  <p:par>
                                    <p:cTn id="62" presetID="2" presetClass="entr" presetSubtype="2" accel="40000" fill="hold" grpId="0" nodeType="withEffect" p14:presetBounceEnd="40000">
                                      <p:stCondLst>
                                        <p:cond delay="750"/>
                                      </p:stCondLst>
                                      <p:childTnLst>
                                        <p:set>
                                          <p:cBhvr>
                                            <p:cTn id="63" dur="1" fill="hold">
                                              <p:stCondLst>
                                                <p:cond delay="0"/>
                                              </p:stCondLst>
                                            </p:cTn>
                                            <p:tgtEl>
                                              <p:spTgt spid="63"/>
                                            </p:tgtEl>
                                            <p:attrNameLst>
                                              <p:attrName>style.visibility</p:attrName>
                                            </p:attrNameLst>
                                          </p:cBhvr>
                                          <p:to>
                                            <p:strVal val="visible"/>
                                          </p:to>
                                        </p:set>
                                        <p:anim calcmode="lin" valueType="num" p14:bounceEnd="40000">
                                          <p:cBhvr additive="base">
                                            <p:cTn id="64" dur="1250" fill="hold"/>
                                            <p:tgtEl>
                                              <p:spTgt spid="63"/>
                                            </p:tgtEl>
                                            <p:attrNameLst>
                                              <p:attrName>ppt_x</p:attrName>
                                            </p:attrNameLst>
                                          </p:cBhvr>
                                          <p:tavLst>
                                            <p:tav tm="0">
                                              <p:val>
                                                <p:strVal val="1+#ppt_w/2"/>
                                              </p:val>
                                            </p:tav>
                                            <p:tav tm="100000">
                                              <p:val>
                                                <p:strVal val="#ppt_x"/>
                                              </p:val>
                                            </p:tav>
                                          </p:tavLst>
                                        </p:anim>
                                        <p:anim calcmode="lin" valueType="num" p14:bounceEnd="40000">
                                          <p:cBhvr additive="base">
                                            <p:cTn id="65" dur="1250" fill="hold"/>
                                            <p:tgtEl>
                                              <p:spTgt spid="63"/>
                                            </p:tgtEl>
                                            <p:attrNameLst>
                                              <p:attrName>ppt_y</p:attrName>
                                            </p:attrNameLst>
                                          </p:cBhvr>
                                          <p:tavLst>
                                            <p:tav tm="0">
                                              <p:val>
                                                <p:strVal val="#ppt_y"/>
                                              </p:val>
                                            </p:tav>
                                            <p:tav tm="100000">
                                              <p:val>
                                                <p:strVal val="#ppt_y"/>
                                              </p:val>
                                            </p:tav>
                                          </p:tavLst>
                                        </p:anim>
                                      </p:childTnLst>
                                    </p:cTn>
                                  </p:par>
                                </p:childTnLst>
                              </p:cTn>
                            </p:par>
                            <p:par>
                              <p:cTn id="66" fill="hold">
                                <p:stCondLst>
                                  <p:cond delay="12049"/>
                                </p:stCondLst>
                                <p:childTnLst>
                                  <p:par>
                                    <p:cTn id="67" presetID="53" presetClass="entr" presetSubtype="16" fill="hold" nodeType="afterEffect">
                                      <p:stCondLst>
                                        <p:cond delay="0"/>
                                      </p:stCondLst>
                                      <p:childTnLst>
                                        <p:set>
                                          <p:cBhvr>
                                            <p:cTn id="68" dur="1" fill="hold">
                                              <p:stCondLst>
                                                <p:cond delay="0"/>
                                              </p:stCondLst>
                                            </p:cTn>
                                            <p:tgtEl>
                                              <p:spTgt spid="64"/>
                                            </p:tgtEl>
                                            <p:attrNameLst>
                                              <p:attrName>style.visibility</p:attrName>
                                            </p:attrNameLst>
                                          </p:cBhvr>
                                          <p:to>
                                            <p:strVal val="visible"/>
                                          </p:to>
                                        </p:set>
                                        <p:anim calcmode="lin" valueType="num">
                                          <p:cBhvr>
                                            <p:cTn id="69" dur="500" fill="hold"/>
                                            <p:tgtEl>
                                              <p:spTgt spid="64"/>
                                            </p:tgtEl>
                                            <p:attrNameLst>
                                              <p:attrName>ppt_w</p:attrName>
                                            </p:attrNameLst>
                                          </p:cBhvr>
                                          <p:tavLst>
                                            <p:tav tm="0">
                                              <p:val>
                                                <p:fltVal val="0"/>
                                              </p:val>
                                            </p:tav>
                                            <p:tav tm="100000">
                                              <p:val>
                                                <p:strVal val="#ppt_w"/>
                                              </p:val>
                                            </p:tav>
                                          </p:tavLst>
                                        </p:anim>
                                        <p:anim calcmode="lin" valueType="num">
                                          <p:cBhvr>
                                            <p:cTn id="70" dur="500" fill="hold"/>
                                            <p:tgtEl>
                                              <p:spTgt spid="64"/>
                                            </p:tgtEl>
                                            <p:attrNameLst>
                                              <p:attrName>ppt_h</p:attrName>
                                            </p:attrNameLst>
                                          </p:cBhvr>
                                          <p:tavLst>
                                            <p:tav tm="0">
                                              <p:val>
                                                <p:fltVal val="0"/>
                                              </p:val>
                                            </p:tav>
                                            <p:tav tm="100000">
                                              <p:val>
                                                <p:strVal val="#ppt_h"/>
                                              </p:val>
                                            </p:tav>
                                          </p:tavLst>
                                        </p:anim>
                                        <p:animEffect transition="in" filter="fade">
                                          <p:cBhvr>
                                            <p:cTn id="71" dur="500"/>
                                            <p:tgtEl>
                                              <p:spTgt spid="64"/>
                                            </p:tgtEl>
                                          </p:cBhvr>
                                        </p:animEffect>
                                      </p:childTnLst>
                                    </p:cTn>
                                  </p:par>
                                </p:childTnLst>
                              </p:cTn>
                            </p:par>
                            <p:par>
                              <p:cTn id="72" fill="hold">
                                <p:stCondLst>
                                  <p:cond delay="12549"/>
                                </p:stCondLst>
                                <p:childTnLst>
                                  <p:par>
                                    <p:cTn id="73" presetID="1" presetClass="entr" presetSubtype="0" fill="hold" nodeType="afterEffect">
                                      <p:stCondLst>
                                        <p:cond delay="0"/>
                                      </p:stCondLst>
                                      <p:childTnLst>
                                        <p:set>
                                          <p:cBhvr>
                                            <p:cTn id="74" dur="1" fill="hold">
                                              <p:stCondLst>
                                                <p:cond delay="0"/>
                                              </p:stCondLst>
                                            </p:cTn>
                                            <p:tgtEl>
                                              <p:spTgt spid="77"/>
                                            </p:tgtEl>
                                            <p:attrNameLst>
                                              <p:attrName>style.visibility</p:attrName>
                                            </p:attrNameLst>
                                          </p:cBhvr>
                                          <p:to>
                                            <p:strVal val="visible"/>
                                          </p:to>
                                        </p:set>
                                      </p:childTnLst>
                                    </p:cTn>
                                  </p:par>
                                  <p:par>
                                    <p:cTn id="75" presetID="35" presetClass="emph" presetSubtype="0" repeatCount="2000" fill="hold" nodeType="withEffect">
                                      <p:stCondLst>
                                        <p:cond delay="0"/>
                                      </p:stCondLst>
                                      <p:childTnLst>
                                        <p:anim calcmode="discrete" valueType="str">
                                          <p:cBhvr>
                                            <p:cTn id="76" dur="250" fill="hold"/>
                                            <p:tgtEl>
                                              <p:spTgt spid="77"/>
                                            </p:tgtEl>
                                            <p:attrNameLst>
                                              <p:attrName>style.visibility</p:attrName>
                                            </p:attrNameLst>
                                          </p:cBhvr>
                                          <p:tavLst>
                                            <p:tav tm="0">
                                              <p:val>
                                                <p:strVal val="hidden"/>
                                              </p:val>
                                            </p:tav>
                                            <p:tav tm="50000">
                                              <p:val>
                                                <p:strVal val="visible"/>
                                              </p:val>
                                            </p:tav>
                                          </p:tavLst>
                                        </p:anim>
                                      </p:childTnLst>
                                    </p:cTn>
                                  </p:par>
                                </p:childTnLst>
                              </p:cTn>
                            </p:par>
                            <p:par>
                              <p:cTn id="77" fill="hold">
                                <p:stCondLst>
                                  <p:cond delay="12549"/>
                                </p:stCondLst>
                                <p:childTnLst>
                                  <p:par>
                                    <p:cTn id="78" presetID="10" presetClass="entr" presetSubtype="0" fill="hold" grpId="0" nodeType="afterEffect">
                                      <p:stCondLst>
                                        <p:cond delay="0"/>
                                      </p:stCondLst>
                                      <p:iterate type="lt">
                                        <p:tmPct val="10000"/>
                                      </p:iterate>
                                      <p:childTnLst>
                                        <p:set>
                                          <p:cBhvr>
                                            <p:cTn id="79" dur="1" fill="hold">
                                              <p:stCondLst>
                                                <p:cond delay="0"/>
                                              </p:stCondLst>
                                            </p:cTn>
                                            <p:tgtEl>
                                              <p:spTgt spid="80"/>
                                            </p:tgtEl>
                                            <p:attrNameLst>
                                              <p:attrName>style.visibility</p:attrName>
                                            </p:attrNameLst>
                                          </p:cBhvr>
                                          <p:to>
                                            <p:strVal val="visible"/>
                                          </p:to>
                                        </p:set>
                                        <p:animEffect transition="in" filter="fade">
                                          <p:cBhvr>
                                            <p:cTn id="8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P spid="17" grpId="0" animBg="1"/>
          <p:bldP spid="18" grpId="0" animBg="1"/>
          <p:bldP spid="37" grpId="0"/>
          <p:bldP spid="41" grpId="0" animBg="1"/>
          <p:bldP spid="42" grpId="0" animBg="1"/>
          <p:bldP spid="61" grpId="0"/>
          <p:bldP spid="62" grpId="0" animBg="1"/>
          <p:bldP spid="63" grpId="0" animBg="1"/>
          <p:bldP spid="8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8">
                                                <p:txEl>
                                                  <p:pRg st="0" end="0"/>
                                                </p:txEl>
                                              </p:spTgt>
                                            </p:tgtEl>
                                            <p:attrNameLst>
                                              <p:attrName>style.visibility</p:attrName>
                                            </p:attrNameLst>
                                          </p:cBhvr>
                                          <p:to>
                                            <p:strVal val="visible"/>
                                          </p:to>
                                        </p:set>
                                        <p:anim to="0" calcmode="lin" valueType="num">
                                          <p:cBhvr>
                                            <p:cTn id="7"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8" dur="500">
                                              <p:stCondLst>
                                                <p:cond delay="0"/>
                                              </p:stCondLst>
                                            </p:cTn>
                                            <p:tgtEl>
                                              <p:spTgt spid="28">
                                                <p:txEl>
                                                  <p:pRg st="0" end="0"/>
                                                </p:txEl>
                                              </p:spTgt>
                                            </p:tgtEl>
                                          </p:cBhvr>
                                        </p:animEffect>
                                        <p:animScale>
                                          <p:cBhvr>
                                            <p:cTn id="9" dur="500" decel="100000" fill="hold">
                                              <p:stCondLst>
                                                <p:cond delay="0"/>
                                              </p:stCondLst>
                                            </p:cTn>
                                            <p:tgtEl>
                                              <p:spTgt spid="28">
                                                <p:txEl>
                                                  <p:pRg st="0" end="0"/>
                                                </p:txEl>
                                              </p:spTgt>
                                            </p:tgtEl>
                                          </p:cBhvr>
                                          <p:by x="100000" y="100000"/>
                                          <p:from x="110000" y="110000"/>
                                          <p:to x="100000" y="100000"/>
                                        </p:animScale>
                                      </p:childTnLst>
                                    </p:cTn>
                                  </p:par>
                                  <p:par>
                                    <p:cTn id="10" presetID="2" presetClass="entr" presetSubtype="8" accel="4000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1250" fill="hold"/>
                                            <p:tgtEl>
                                              <p:spTgt spid="17"/>
                                            </p:tgtEl>
                                            <p:attrNameLst>
                                              <p:attrName>ppt_x</p:attrName>
                                            </p:attrNameLst>
                                          </p:cBhvr>
                                          <p:tavLst>
                                            <p:tav tm="0">
                                              <p:val>
                                                <p:strVal val="0-#ppt_w/2"/>
                                              </p:val>
                                            </p:tav>
                                            <p:tav tm="100000">
                                              <p:val>
                                                <p:strVal val="#ppt_x"/>
                                              </p:val>
                                            </p:tav>
                                          </p:tavLst>
                                        </p:anim>
                                        <p:anim calcmode="lin" valueType="num">
                                          <p:cBhvr additive="base">
                                            <p:cTn id="13" dur="1250" fill="hold"/>
                                            <p:tgtEl>
                                              <p:spTgt spid="17"/>
                                            </p:tgtEl>
                                            <p:attrNameLst>
                                              <p:attrName>ppt_y</p:attrName>
                                            </p:attrNameLst>
                                          </p:cBhvr>
                                          <p:tavLst>
                                            <p:tav tm="0">
                                              <p:val>
                                                <p:strVal val="#ppt_y"/>
                                              </p:val>
                                            </p:tav>
                                            <p:tav tm="100000">
                                              <p:val>
                                                <p:strVal val="#ppt_y"/>
                                              </p:val>
                                            </p:tav>
                                          </p:tavLst>
                                        </p:anim>
                                      </p:childTnLst>
                                    </p:cTn>
                                  </p:par>
                                  <p:par>
                                    <p:cTn id="14" presetID="2" presetClass="entr" presetSubtype="2" accel="40000" fill="hold" grpId="0" nodeType="withEffect">
                                      <p:stCondLst>
                                        <p:cond delay="75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1250" fill="hold"/>
                                            <p:tgtEl>
                                              <p:spTgt spid="18"/>
                                            </p:tgtEl>
                                            <p:attrNameLst>
                                              <p:attrName>ppt_x</p:attrName>
                                            </p:attrNameLst>
                                          </p:cBhvr>
                                          <p:tavLst>
                                            <p:tav tm="0">
                                              <p:val>
                                                <p:strVal val="1+#ppt_w/2"/>
                                              </p:val>
                                            </p:tav>
                                            <p:tav tm="100000">
                                              <p:val>
                                                <p:strVal val="#ppt_x"/>
                                              </p:val>
                                            </p:tav>
                                          </p:tavLst>
                                        </p:anim>
                                        <p:anim calcmode="lin" valueType="num">
                                          <p:cBhvr additive="base">
                                            <p:cTn id="17" dur="1250" fill="hold"/>
                                            <p:tgtEl>
                                              <p:spTgt spid="18"/>
                                            </p:tgtEl>
                                            <p:attrNameLst>
                                              <p:attrName>ppt_y</p:attrName>
                                            </p:attrNameLst>
                                          </p:cBhvr>
                                          <p:tavLst>
                                            <p:tav tm="0">
                                              <p:val>
                                                <p:strVal val="#ppt_y"/>
                                              </p:val>
                                            </p:tav>
                                            <p:tav tm="100000">
                                              <p:val>
                                                <p:strVal val="#ppt_y"/>
                                              </p:val>
                                            </p:tav>
                                          </p:tavLst>
                                        </p:anim>
                                      </p:childTnLst>
                                    </p:cTn>
                                  </p:par>
                                </p:childTnLst>
                              </p:cTn>
                            </p:par>
                            <p:par>
                              <p:cTn id="18" fill="hold">
                                <p:stCondLst>
                                  <p:cond delay="2349"/>
                                </p:stCondLst>
                                <p:childTnLst>
                                  <p:par>
                                    <p:cTn id="19" presetID="53" presetClass="entr" presetSubtype="16"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animEffect transition="in" filter="fade">
                                          <p:cBhvr>
                                            <p:cTn id="23" dur="500"/>
                                            <p:tgtEl>
                                              <p:spTgt spid="19"/>
                                            </p:tgtEl>
                                          </p:cBhvr>
                                        </p:animEffect>
                                      </p:childTnLst>
                                    </p:cTn>
                                  </p:par>
                                </p:childTnLst>
                              </p:cTn>
                            </p:par>
                            <p:par>
                              <p:cTn id="24" fill="hold">
                                <p:stCondLst>
                                  <p:cond delay="2849"/>
                                </p:stCondLst>
                                <p:childTnLst>
                                  <p:par>
                                    <p:cTn id="25" presetID="1" presetClass="entr" presetSubtype="0"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35" presetClass="emph" presetSubtype="0" repeatCount="2000" fill="hold" nodeType="withEffect">
                                      <p:stCondLst>
                                        <p:cond delay="0"/>
                                      </p:stCondLst>
                                      <p:childTnLst>
                                        <p:anim calcmode="discrete" valueType="str">
                                          <p:cBhvr>
                                            <p:cTn id="28" dur="250" fill="hold"/>
                                            <p:tgtEl>
                                              <p:spTgt spid="34"/>
                                            </p:tgtEl>
                                            <p:attrNameLst>
                                              <p:attrName>style.visibility</p:attrName>
                                            </p:attrNameLst>
                                          </p:cBhvr>
                                          <p:tavLst>
                                            <p:tav tm="0">
                                              <p:val>
                                                <p:strVal val="hidden"/>
                                              </p:val>
                                            </p:tav>
                                            <p:tav tm="50000">
                                              <p:val>
                                                <p:strVal val="visible"/>
                                              </p:val>
                                            </p:tav>
                                          </p:tavLst>
                                        </p:anim>
                                      </p:childTnLst>
                                    </p:cTn>
                                  </p:par>
                                </p:childTnLst>
                              </p:cTn>
                            </p:par>
                            <p:par>
                              <p:cTn id="29" fill="hold">
                                <p:stCondLst>
                                  <p:cond delay="2849"/>
                                </p:stCondLst>
                                <p:childTnLst>
                                  <p:par>
                                    <p:cTn id="30" presetID="10" presetClass="entr" presetSubtype="0" fill="hold" grpId="0" nodeType="afterEffect">
                                      <p:stCondLst>
                                        <p:cond delay="0"/>
                                      </p:stCondLst>
                                      <p:iterate type="lt">
                                        <p:tmPct val="10000"/>
                                      </p:iterate>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par>
                              <p:cTn id="33" fill="hold">
                                <p:stCondLst>
                                  <p:cond delay="5399"/>
                                </p:stCondLst>
                                <p:childTnLst>
                                  <p:par>
                                    <p:cTn id="34" presetID="2" presetClass="entr" presetSubtype="8" accel="40000" fill="hold" grpId="0" nodeType="after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additive="base">
                                            <p:cTn id="36" dur="1250" fill="hold"/>
                                            <p:tgtEl>
                                              <p:spTgt spid="41"/>
                                            </p:tgtEl>
                                            <p:attrNameLst>
                                              <p:attrName>ppt_x</p:attrName>
                                            </p:attrNameLst>
                                          </p:cBhvr>
                                          <p:tavLst>
                                            <p:tav tm="0">
                                              <p:val>
                                                <p:strVal val="0-#ppt_w/2"/>
                                              </p:val>
                                            </p:tav>
                                            <p:tav tm="100000">
                                              <p:val>
                                                <p:strVal val="#ppt_x"/>
                                              </p:val>
                                            </p:tav>
                                          </p:tavLst>
                                        </p:anim>
                                        <p:anim calcmode="lin" valueType="num">
                                          <p:cBhvr additive="base">
                                            <p:cTn id="37" dur="1250" fill="hold"/>
                                            <p:tgtEl>
                                              <p:spTgt spid="41"/>
                                            </p:tgtEl>
                                            <p:attrNameLst>
                                              <p:attrName>ppt_y</p:attrName>
                                            </p:attrNameLst>
                                          </p:cBhvr>
                                          <p:tavLst>
                                            <p:tav tm="0">
                                              <p:val>
                                                <p:strVal val="#ppt_y"/>
                                              </p:val>
                                            </p:tav>
                                            <p:tav tm="100000">
                                              <p:val>
                                                <p:strVal val="#ppt_y"/>
                                              </p:val>
                                            </p:tav>
                                          </p:tavLst>
                                        </p:anim>
                                      </p:childTnLst>
                                    </p:cTn>
                                  </p:par>
                                  <p:par>
                                    <p:cTn id="38" presetID="2" presetClass="entr" presetSubtype="2" accel="40000" fill="hold" grpId="0" nodeType="withEffect">
                                      <p:stCondLst>
                                        <p:cond delay="750"/>
                                      </p:stCondLst>
                                      <p:childTnLst>
                                        <p:set>
                                          <p:cBhvr>
                                            <p:cTn id="39" dur="1" fill="hold">
                                              <p:stCondLst>
                                                <p:cond delay="0"/>
                                              </p:stCondLst>
                                            </p:cTn>
                                            <p:tgtEl>
                                              <p:spTgt spid="42"/>
                                            </p:tgtEl>
                                            <p:attrNameLst>
                                              <p:attrName>style.visibility</p:attrName>
                                            </p:attrNameLst>
                                          </p:cBhvr>
                                          <p:to>
                                            <p:strVal val="visible"/>
                                          </p:to>
                                        </p:set>
                                        <p:anim calcmode="lin" valueType="num">
                                          <p:cBhvr additive="base">
                                            <p:cTn id="40" dur="1250" fill="hold"/>
                                            <p:tgtEl>
                                              <p:spTgt spid="42"/>
                                            </p:tgtEl>
                                            <p:attrNameLst>
                                              <p:attrName>ppt_x</p:attrName>
                                            </p:attrNameLst>
                                          </p:cBhvr>
                                          <p:tavLst>
                                            <p:tav tm="0">
                                              <p:val>
                                                <p:strVal val="1+#ppt_w/2"/>
                                              </p:val>
                                            </p:tav>
                                            <p:tav tm="100000">
                                              <p:val>
                                                <p:strVal val="#ppt_x"/>
                                              </p:val>
                                            </p:tav>
                                          </p:tavLst>
                                        </p:anim>
                                        <p:anim calcmode="lin" valueType="num">
                                          <p:cBhvr additive="base">
                                            <p:cTn id="41" dur="1250" fill="hold"/>
                                            <p:tgtEl>
                                              <p:spTgt spid="42"/>
                                            </p:tgtEl>
                                            <p:attrNameLst>
                                              <p:attrName>ppt_y</p:attrName>
                                            </p:attrNameLst>
                                          </p:cBhvr>
                                          <p:tavLst>
                                            <p:tav tm="0">
                                              <p:val>
                                                <p:strVal val="#ppt_y"/>
                                              </p:val>
                                            </p:tav>
                                            <p:tav tm="100000">
                                              <p:val>
                                                <p:strVal val="#ppt_y"/>
                                              </p:val>
                                            </p:tav>
                                          </p:tavLst>
                                        </p:anim>
                                      </p:childTnLst>
                                    </p:cTn>
                                  </p:par>
                                </p:childTnLst>
                              </p:cTn>
                            </p:par>
                            <p:par>
                              <p:cTn id="42" fill="hold">
                                <p:stCondLst>
                                  <p:cond delay="6899"/>
                                </p:stCondLst>
                                <p:childTnLst>
                                  <p:par>
                                    <p:cTn id="43" presetID="53" presetClass="entr" presetSubtype="16" fill="hold" nodeType="afterEffect">
                                      <p:stCondLst>
                                        <p:cond delay="0"/>
                                      </p:stCondLst>
                                      <p:childTnLst>
                                        <p:set>
                                          <p:cBhvr>
                                            <p:cTn id="44" dur="1" fill="hold">
                                              <p:stCondLst>
                                                <p:cond delay="0"/>
                                              </p:stCondLst>
                                            </p:cTn>
                                            <p:tgtEl>
                                              <p:spTgt spid="43"/>
                                            </p:tgtEl>
                                            <p:attrNameLst>
                                              <p:attrName>style.visibility</p:attrName>
                                            </p:attrNameLst>
                                          </p:cBhvr>
                                          <p:to>
                                            <p:strVal val="visible"/>
                                          </p:to>
                                        </p:set>
                                        <p:anim calcmode="lin" valueType="num">
                                          <p:cBhvr>
                                            <p:cTn id="45" dur="500" fill="hold"/>
                                            <p:tgtEl>
                                              <p:spTgt spid="43"/>
                                            </p:tgtEl>
                                            <p:attrNameLst>
                                              <p:attrName>ppt_w</p:attrName>
                                            </p:attrNameLst>
                                          </p:cBhvr>
                                          <p:tavLst>
                                            <p:tav tm="0">
                                              <p:val>
                                                <p:fltVal val="0"/>
                                              </p:val>
                                            </p:tav>
                                            <p:tav tm="100000">
                                              <p:val>
                                                <p:strVal val="#ppt_w"/>
                                              </p:val>
                                            </p:tav>
                                          </p:tavLst>
                                        </p:anim>
                                        <p:anim calcmode="lin" valueType="num">
                                          <p:cBhvr>
                                            <p:cTn id="46" dur="500" fill="hold"/>
                                            <p:tgtEl>
                                              <p:spTgt spid="43"/>
                                            </p:tgtEl>
                                            <p:attrNameLst>
                                              <p:attrName>ppt_h</p:attrName>
                                            </p:attrNameLst>
                                          </p:cBhvr>
                                          <p:tavLst>
                                            <p:tav tm="0">
                                              <p:val>
                                                <p:fltVal val="0"/>
                                              </p:val>
                                            </p:tav>
                                            <p:tav tm="100000">
                                              <p:val>
                                                <p:strVal val="#ppt_h"/>
                                              </p:val>
                                            </p:tav>
                                          </p:tavLst>
                                        </p:anim>
                                        <p:animEffect transition="in" filter="fade">
                                          <p:cBhvr>
                                            <p:cTn id="47" dur="500"/>
                                            <p:tgtEl>
                                              <p:spTgt spid="43"/>
                                            </p:tgtEl>
                                          </p:cBhvr>
                                        </p:animEffect>
                                      </p:childTnLst>
                                    </p:cTn>
                                  </p:par>
                                </p:childTnLst>
                              </p:cTn>
                            </p:par>
                            <p:par>
                              <p:cTn id="48" fill="hold">
                                <p:stCondLst>
                                  <p:cond delay="7399"/>
                                </p:stCondLst>
                                <p:childTnLst>
                                  <p:par>
                                    <p:cTn id="49" presetID="1" presetClass="entr" presetSubtype="0" fill="hold" nodeType="after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35" presetClass="emph" presetSubtype="0" repeatCount="2000" fill="hold" nodeType="withEffect">
                                      <p:stCondLst>
                                        <p:cond delay="0"/>
                                      </p:stCondLst>
                                      <p:childTnLst>
                                        <p:anim calcmode="discrete" valueType="str">
                                          <p:cBhvr>
                                            <p:cTn id="52" dur="250" fill="hold"/>
                                            <p:tgtEl>
                                              <p:spTgt spid="56"/>
                                            </p:tgtEl>
                                            <p:attrNameLst>
                                              <p:attrName>style.visibility</p:attrName>
                                            </p:attrNameLst>
                                          </p:cBhvr>
                                          <p:tavLst>
                                            <p:tav tm="0">
                                              <p:val>
                                                <p:strVal val="hidden"/>
                                              </p:val>
                                            </p:tav>
                                            <p:tav tm="50000">
                                              <p:val>
                                                <p:strVal val="visible"/>
                                              </p:val>
                                            </p:tav>
                                          </p:tavLst>
                                        </p:anim>
                                      </p:childTnLst>
                                    </p:cTn>
                                  </p:par>
                                </p:childTnLst>
                              </p:cTn>
                            </p:par>
                            <p:par>
                              <p:cTn id="53" fill="hold">
                                <p:stCondLst>
                                  <p:cond delay="7399"/>
                                </p:stCondLst>
                                <p:childTnLst>
                                  <p:par>
                                    <p:cTn id="54" presetID="10" presetClass="entr" presetSubtype="0" fill="hold" grpId="0" nodeType="afterEffect">
                                      <p:stCondLst>
                                        <p:cond delay="0"/>
                                      </p:stCondLst>
                                      <p:iterate type="lt">
                                        <p:tmPct val="10000"/>
                                      </p:iterate>
                                      <p:childTnLst>
                                        <p:set>
                                          <p:cBhvr>
                                            <p:cTn id="55" dur="1" fill="hold">
                                              <p:stCondLst>
                                                <p:cond delay="0"/>
                                              </p:stCondLst>
                                            </p:cTn>
                                            <p:tgtEl>
                                              <p:spTgt spid="61"/>
                                            </p:tgtEl>
                                            <p:attrNameLst>
                                              <p:attrName>style.visibility</p:attrName>
                                            </p:attrNameLst>
                                          </p:cBhvr>
                                          <p:to>
                                            <p:strVal val="visible"/>
                                          </p:to>
                                        </p:set>
                                        <p:animEffect transition="in" filter="fade">
                                          <p:cBhvr>
                                            <p:cTn id="56" dur="500"/>
                                            <p:tgtEl>
                                              <p:spTgt spid="61"/>
                                            </p:tgtEl>
                                          </p:cBhvr>
                                        </p:animEffect>
                                      </p:childTnLst>
                                    </p:cTn>
                                  </p:par>
                                </p:childTnLst>
                              </p:cTn>
                            </p:par>
                            <p:par>
                              <p:cTn id="57" fill="hold">
                                <p:stCondLst>
                                  <p:cond delay="10549"/>
                                </p:stCondLst>
                                <p:childTnLst>
                                  <p:par>
                                    <p:cTn id="58" presetID="2" presetClass="entr" presetSubtype="8" accel="40000" fill="hold" grpId="0" nodeType="afterEffect">
                                      <p:stCondLst>
                                        <p:cond delay="0"/>
                                      </p:stCondLst>
                                      <p:childTnLst>
                                        <p:set>
                                          <p:cBhvr>
                                            <p:cTn id="59" dur="1" fill="hold">
                                              <p:stCondLst>
                                                <p:cond delay="0"/>
                                              </p:stCondLst>
                                            </p:cTn>
                                            <p:tgtEl>
                                              <p:spTgt spid="62"/>
                                            </p:tgtEl>
                                            <p:attrNameLst>
                                              <p:attrName>style.visibility</p:attrName>
                                            </p:attrNameLst>
                                          </p:cBhvr>
                                          <p:to>
                                            <p:strVal val="visible"/>
                                          </p:to>
                                        </p:set>
                                        <p:anim calcmode="lin" valueType="num">
                                          <p:cBhvr additive="base">
                                            <p:cTn id="60" dur="1250" fill="hold"/>
                                            <p:tgtEl>
                                              <p:spTgt spid="62"/>
                                            </p:tgtEl>
                                            <p:attrNameLst>
                                              <p:attrName>ppt_x</p:attrName>
                                            </p:attrNameLst>
                                          </p:cBhvr>
                                          <p:tavLst>
                                            <p:tav tm="0">
                                              <p:val>
                                                <p:strVal val="0-#ppt_w/2"/>
                                              </p:val>
                                            </p:tav>
                                            <p:tav tm="100000">
                                              <p:val>
                                                <p:strVal val="#ppt_x"/>
                                              </p:val>
                                            </p:tav>
                                          </p:tavLst>
                                        </p:anim>
                                        <p:anim calcmode="lin" valueType="num">
                                          <p:cBhvr additive="base">
                                            <p:cTn id="61" dur="1250" fill="hold"/>
                                            <p:tgtEl>
                                              <p:spTgt spid="62"/>
                                            </p:tgtEl>
                                            <p:attrNameLst>
                                              <p:attrName>ppt_y</p:attrName>
                                            </p:attrNameLst>
                                          </p:cBhvr>
                                          <p:tavLst>
                                            <p:tav tm="0">
                                              <p:val>
                                                <p:strVal val="#ppt_y"/>
                                              </p:val>
                                            </p:tav>
                                            <p:tav tm="100000">
                                              <p:val>
                                                <p:strVal val="#ppt_y"/>
                                              </p:val>
                                            </p:tav>
                                          </p:tavLst>
                                        </p:anim>
                                      </p:childTnLst>
                                    </p:cTn>
                                  </p:par>
                                  <p:par>
                                    <p:cTn id="62" presetID="2" presetClass="entr" presetSubtype="2" accel="40000" fill="hold" grpId="0" nodeType="withEffect">
                                      <p:stCondLst>
                                        <p:cond delay="750"/>
                                      </p:stCondLst>
                                      <p:childTnLst>
                                        <p:set>
                                          <p:cBhvr>
                                            <p:cTn id="63" dur="1" fill="hold">
                                              <p:stCondLst>
                                                <p:cond delay="0"/>
                                              </p:stCondLst>
                                            </p:cTn>
                                            <p:tgtEl>
                                              <p:spTgt spid="63"/>
                                            </p:tgtEl>
                                            <p:attrNameLst>
                                              <p:attrName>style.visibility</p:attrName>
                                            </p:attrNameLst>
                                          </p:cBhvr>
                                          <p:to>
                                            <p:strVal val="visible"/>
                                          </p:to>
                                        </p:set>
                                        <p:anim calcmode="lin" valueType="num">
                                          <p:cBhvr additive="base">
                                            <p:cTn id="64" dur="1250" fill="hold"/>
                                            <p:tgtEl>
                                              <p:spTgt spid="63"/>
                                            </p:tgtEl>
                                            <p:attrNameLst>
                                              <p:attrName>ppt_x</p:attrName>
                                            </p:attrNameLst>
                                          </p:cBhvr>
                                          <p:tavLst>
                                            <p:tav tm="0">
                                              <p:val>
                                                <p:strVal val="1+#ppt_w/2"/>
                                              </p:val>
                                            </p:tav>
                                            <p:tav tm="100000">
                                              <p:val>
                                                <p:strVal val="#ppt_x"/>
                                              </p:val>
                                            </p:tav>
                                          </p:tavLst>
                                        </p:anim>
                                        <p:anim calcmode="lin" valueType="num">
                                          <p:cBhvr additive="base">
                                            <p:cTn id="65" dur="1250" fill="hold"/>
                                            <p:tgtEl>
                                              <p:spTgt spid="63"/>
                                            </p:tgtEl>
                                            <p:attrNameLst>
                                              <p:attrName>ppt_y</p:attrName>
                                            </p:attrNameLst>
                                          </p:cBhvr>
                                          <p:tavLst>
                                            <p:tav tm="0">
                                              <p:val>
                                                <p:strVal val="#ppt_y"/>
                                              </p:val>
                                            </p:tav>
                                            <p:tav tm="100000">
                                              <p:val>
                                                <p:strVal val="#ppt_y"/>
                                              </p:val>
                                            </p:tav>
                                          </p:tavLst>
                                        </p:anim>
                                      </p:childTnLst>
                                    </p:cTn>
                                  </p:par>
                                </p:childTnLst>
                              </p:cTn>
                            </p:par>
                            <p:par>
                              <p:cTn id="66" fill="hold">
                                <p:stCondLst>
                                  <p:cond delay="12049"/>
                                </p:stCondLst>
                                <p:childTnLst>
                                  <p:par>
                                    <p:cTn id="67" presetID="53" presetClass="entr" presetSubtype="16" fill="hold" nodeType="afterEffect">
                                      <p:stCondLst>
                                        <p:cond delay="0"/>
                                      </p:stCondLst>
                                      <p:childTnLst>
                                        <p:set>
                                          <p:cBhvr>
                                            <p:cTn id="68" dur="1" fill="hold">
                                              <p:stCondLst>
                                                <p:cond delay="0"/>
                                              </p:stCondLst>
                                            </p:cTn>
                                            <p:tgtEl>
                                              <p:spTgt spid="64"/>
                                            </p:tgtEl>
                                            <p:attrNameLst>
                                              <p:attrName>style.visibility</p:attrName>
                                            </p:attrNameLst>
                                          </p:cBhvr>
                                          <p:to>
                                            <p:strVal val="visible"/>
                                          </p:to>
                                        </p:set>
                                        <p:anim calcmode="lin" valueType="num">
                                          <p:cBhvr>
                                            <p:cTn id="69" dur="500" fill="hold"/>
                                            <p:tgtEl>
                                              <p:spTgt spid="64"/>
                                            </p:tgtEl>
                                            <p:attrNameLst>
                                              <p:attrName>ppt_w</p:attrName>
                                            </p:attrNameLst>
                                          </p:cBhvr>
                                          <p:tavLst>
                                            <p:tav tm="0">
                                              <p:val>
                                                <p:fltVal val="0"/>
                                              </p:val>
                                            </p:tav>
                                            <p:tav tm="100000">
                                              <p:val>
                                                <p:strVal val="#ppt_w"/>
                                              </p:val>
                                            </p:tav>
                                          </p:tavLst>
                                        </p:anim>
                                        <p:anim calcmode="lin" valueType="num">
                                          <p:cBhvr>
                                            <p:cTn id="70" dur="500" fill="hold"/>
                                            <p:tgtEl>
                                              <p:spTgt spid="64"/>
                                            </p:tgtEl>
                                            <p:attrNameLst>
                                              <p:attrName>ppt_h</p:attrName>
                                            </p:attrNameLst>
                                          </p:cBhvr>
                                          <p:tavLst>
                                            <p:tav tm="0">
                                              <p:val>
                                                <p:fltVal val="0"/>
                                              </p:val>
                                            </p:tav>
                                            <p:tav tm="100000">
                                              <p:val>
                                                <p:strVal val="#ppt_h"/>
                                              </p:val>
                                            </p:tav>
                                          </p:tavLst>
                                        </p:anim>
                                        <p:animEffect transition="in" filter="fade">
                                          <p:cBhvr>
                                            <p:cTn id="71" dur="500"/>
                                            <p:tgtEl>
                                              <p:spTgt spid="64"/>
                                            </p:tgtEl>
                                          </p:cBhvr>
                                        </p:animEffect>
                                      </p:childTnLst>
                                    </p:cTn>
                                  </p:par>
                                </p:childTnLst>
                              </p:cTn>
                            </p:par>
                            <p:par>
                              <p:cTn id="72" fill="hold">
                                <p:stCondLst>
                                  <p:cond delay="12549"/>
                                </p:stCondLst>
                                <p:childTnLst>
                                  <p:par>
                                    <p:cTn id="73" presetID="1" presetClass="entr" presetSubtype="0" fill="hold" nodeType="afterEffect">
                                      <p:stCondLst>
                                        <p:cond delay="0"/>
                                      </p:stCondLst>
                                      <p:childTnLst>
                                        <p:set>
                                          <p:cBhvr>
                                            <p:cTn id="74" dur="1" fill="hold">
                                              <p:stCondLst>
                                                <p:cond delay="0"/>
                                              </p:stCondLst>
                                            </p:cTn>
                                            <p:tgtEl>
                                              <p:spTgt spid="77"/>
                                            </p:tgtEl>
                                            <p:attrNameLst>
                                              <p:attrName>style.visibility</p:attrName>
                                            </p:attrNameLst>
                                          </p:cBhvr>
                                          <p:to>
                                            <p:strVal val="visible"/>
                                          </p:to>
                                        </p:set>
                                      </p:childTnLst>
                                    </p:cTn>
                                  </p:par>
                                  <p:par>
                                    <p:cTn id="75" presetID="35" presetClass="emph" presetSubtype="0" repeatCount="2000" fill="hold" nodeType="withEffect">
                                      <p:stCondLst>
                                        <p:cond delay="0"/>
                                      </p:stCondLst>
                                      <p:childTnLst>
                                        <p:anim calcmode="discrete" valueType="str">
                                          <p:cBhvr>
                                            <p:cTn id="76" dur="250" fill="hold"/>
                                            <p:tgtEl>
                                              <p:spTgt spid="77"/>
                                            </p:tgtEl>
                                            <p:attrNameLst>
                                              <p:attrName>style.visibility</p:attrName>
                                            </p:attrNameLst>
                                          </p:cBhvr>
                                          <p:tavLst>
                                            <p:tav tm="0">
                                              <p:val>
                                                <p:strVal val="hidden"/>
                                              </p:val>
                                            </p:tav>
                                            <p:tav tm="50000">
                                              <p:val>
                                                <p:strVal val="visible"/>
                                              </p:val>
                                            </p:tav>
                                          </p:tavLst>
                                        </p:anim>
                                      </p:childTnLst>
                                    </p:cTn>
                                  </p:par>
                                </p:childTnLst>
                              </p:cTn>
                            </p:par>
                            <p:par>
                              <p:cTn id="77" fill="hold">
                                <p:stCondLst>
                                  <p:cond delay="12549"/>
                                </p:stCondLst>
                                <p:childTnLst>
                                  <p:par>
                                    <p:cTn id="78" presetID="10" presetClass="entr" presetSubtype="0" fill="hold" grpId="0" nodeType="afterEffect">
                                      <p:stCondLst>
                                        <p:cond delay="0"/>
                                      </p:stCondLst>
                                      <p:iterate type="lt">
                                        <p:tmPct val="10000"/>
                                      </p:iterate>
                                      <p:childTnLst>
                                        <p:set>
                                          <p:cBhvr>
                                            <p:cTn id="79" dur="1" fill="hold">
                                              <p:stCondLst>
                                                <p:cond delay="0"/>
                                              </p:stCondLst>
                                            </p:cTn>
                                            <p:tgtEl>
                                              <p:spTgt spid="80"/>
                                            </p:tgtEl>
                                            <p:attrNameLst>
                                              <p:attrName>style.visibility</p:attrName>
                                            </p:attrNameLst>
                                          </p:cBhvr>
                                          <p:to>
                                            <p:strVal val="visible"/>
                                          </p:to>
                                        </p:set>
                                        <p:animEffect transition="in" filter="fade">
                                          <p:cBhvr>
                                            <p:cTn id="8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P spid="17" grpId="0" animBg="1"/>
          <p:bldP spid="18" grpId="0" animBg="1"/>
          <p:bldP spid="37" grpId="0"/>
          <p:bldP spid="41" grpId="0" animBg="1"/>
          <p:bldP spid="42" grpId="0" animBg="1"/>
          <p:bldP spid="61" grpId="0"/>
          <p:bldP spid="62" grpId="0" animBg="1"/>
          <p:bldP spid="63" grpId="0" animBg="1"/>
          <p:bldP spid="80" grpId="0"/>
        </p:bldLst>
      </p:timing>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5052442" y="653569"/>
            <a:ext cx="2087111"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BGP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7" name="文本框 26"/>
          <p:cNvSpPr txBox="1"/>
          <p:nvPr/>
        </p:nvSpPr>
        <p:spPr>
          <a:xfrm>
            <a:off x="1491615" y="1516380"/>
            <a:ext cx="10346055" cy="460375"/>
          </a:xfrm>
          <a:prstGeom prst="rect">
            <a:avLst/>
          </a:prstGeom>
          <a:noFill/>
        </p:spPr>
        <p:txBody>
          <a:bodyPr wrap="square">
            <a:spAutoFit/>
          </a:bodyPr>
          <a:lstStyle/>
          <a:p>
            <a:pPr marL="457200" indent="-457200">
              <a:buSzPct val="150000"/>
              <a:buBlip>
                <a:blip r:embed="rId2"/>
              </a:buBlip>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边界网关协议</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Border Gateway Protocol</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BGP)</a:t>
            </a:r>
            <a:endParaRPr 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8" name="PA-矩形 4"/>
          <p:cNvSpPr>
            <a:spLocks noChangeArrowheads="1"/>
          </p:cNvSpPr>
          <p:nvPr>
            <p:custDataLst>
              <p:tags r:id="rId3"/>
            </p:custDataLst>
          </p:nvPr>
        </p:nvSpPr>
        <p:spPr bwMode="auto">
          <a:xfrm>
            <a:off x="1491464" y="2160479"/>
            <a:ext cx="949506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将单一管理的网络转化为由多个自治系统分散互连的网络。</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9" name="文本框 8"/>
          <p:cNvSpPr txBox="1"/>
          <p:nvPr/>
        </p:nvSpPr>
        <p:spPr>
          <a:xfrm>
            <a:off x="2572871" y="3146612"/>
            <a:ext cx="1541929" cy="510778"/>
          </a:xfrm>
          <a:prstGeom prst="round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sz="2400" dirty="0">
                <a:solidFill>
                  <a:schemeClr val="bg1"/>
                </a:solidFill>
                <a:latin typeface="方正正大黑简体" panose="02000000000000000000" pitchFamily="2" charset="-122"/>
                <a:ea typeface="方正正大黑简体" panose="02000000000000000000" pitchFamily="2" charset="-122"/>
              </a:rPr>
              <a:t>安全问题</a:t>
            </a:r>
            <a:endParaRPr lang="zh-CN" altLang="en-US" sz="2400" dirty="0">
              <a:solidFill>
                <a:schemeClr val="bg1"/>
              </a:solidFill>
              <a:latin typeface="方正正大黑简体" panose="02000000000000000000" pitchFamily="2" charset="-122"/>
              <a:ea typeface="方正正大黑简体" panose="02000000000000000000" pitchFamily="2" charset="-122"/>
            </a:endParaRPr>
          </a:p>
        </p:txBody>
      </p:sp>
      <p:sp>
        <p:nvSpPr>
          <p:cNvPr id="80" name="文本框 79"/>
          <p:cNvSpPr txBox="1"/>
          <p:nvPr/>
        </p:nvSpPr>
        <p:spPr>
          <a:xfrm>
            <a:off x="7225549" y="3146612"/>
            <a:ext cx="1541929" cy="510778"/>
          </a:xfrm>
          <a:prstGeom prst="round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sz="2400" dirty="0">
                <a:solidFill>
                  <a:schemeClr val="bg1"/>
                </a:solidFill>
                <a:latin typeface="方正正大黑简体" panose="02000000000000000000" pitchFamily="2" charset="-122"/>
                <a:ea typeface="方正正大黑简体" panose="02000000000000000000" pitchFamily="2" charset="-122"/>
              </a:rPr>
              <a:t>解决方案</a:t>
            </a:r>
            <a:endParaRPr lang="zh-CN" altLang="en-US" sz="2400" dirty="0">
              <a:solidFill>
                <a:schemeClr val="bg1"/>
              </a:solidFill>
              <a:latin typeface="方正正大黑简体" panose="02000000000000000000" pitchFamily="2" charset="-122"/>
              <a:ea typeface="方正正大黑简体" panose="02000000000000000000" pitchFamily="2" charset="-122"/>
            </a:endParaRPr>
          </a:p>
        </p:txBody>
      </p:sp>
      <p:sp>
        <p:nvSpPr>
          <p:cNvPr id="81" name="文本框 80"/>
          <p:cNvSpPr txBox="1"/>
          <p:nvPr/>
        </p:nvSpPr>
        <p:spPr>
          <a:xfrm>
            <a:off x="1864659" y="3906599"/>
            <a:ext cx="2949388" cy="2102703"/>
          </a:xfrm>
          <a:prstGeom prst="round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nSpc>
                <a:spcPct val="150000"/>
              </a:lnSpc>
            </a:pPr>
            <a:r>
              <a:rPr lang="en-US" altLang="zh-CN" sz="2000" dirty="0">
                <a:solidFill>
                  <a:srgbClr val="15449F"/>
                </a:solidFill>
                <a:latin typeface="方正正大黑简体" panose="02000000000000000000" pitchFamily="2" charset="-122"/>
                <a:ea typeface="方正正大黑简体" panose="02000000000000000000" pitchFamily="2" charset="-122"/>
              </a:rPr>
              <a:t>BGP</a:t>
            </a:r>
            <a:r>
              <a:rPr lang="zh-CN" altLang="en-US" sz="2000" dirty="0">
                <a:solidFill>
                  <a:srgbClr val="15449F"/>
                </a:solidFill>
                <a:latin typeface="方正正大黑简体" panose="02000000000000000000" pitchFamily="2" charset="-122"/>
                <a:ea typeface="方正正大黑简体" panose="02000000000000000000" pitchFamily="2" charset="-122"/>
              </a:rPr>
              <a:t>缺乏一个安全可信的路由认证机制，无法对所传播的路由信息的安全性进行验证。</a:t>
            </a:r>
            <a:endParaRPr lang="zh-CN" altLang="en-US" sz="2000" dirty="0">
              <a:solidFill>
                <a:srgbClr val="15449F"/>
              </a:solidFill>
              <a:latin typeface="方正正大黑简体" panose="02000000000000000000" pitchFamily="2" charset="-122"/>
              <a:ea typeface="方正正大黑简体" panose="02000000000000000000" pitchFamily="2" charset="-122"/>
            </a:endParaRPr>
          </a:p>
        </p:txBody>
      </p:sp>
      <p:sp>
        <p:nvSpPr>
          <p:cNvPr id="82" name="文本框 81"/>
          <p:cNvSpPr txBox="1"/>
          <p:nvPr/>
        </p:nvSpPr>
        <p:spPr>
          <a:xfrm>
            <a:off x="5446612" y="3903385"/>
            <a:ext cx="2451290" cy="2102703"/>
          </a:xfrm>
          <a:prstGeom prst="round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lnSpc>
                <a:spcPct val="150000"/>
              </a:lnSpc>
            </a:pPr>
            <a:r>
              <a:rPr lang="zh-CN" altLang="en-US" sz="2000" dirty="0">
                <a:solidFill>
                  <a:srgbClr val="15449F"/>
                </a:solidFill>
                <a:latin typeface="方正正大黑简体" panose="02000000000000000000" pitchFamily="2" charset="-122"/>
                <a:ea typeface="方正正大黑简体" panose="02000000000000000000" pitchFamily="2" charset="-122"/>
              </a:rPr>
              <a:t>路由认证类方案</a:t>
            </a:r>
            <a:endParaRPr lang="en-US" altLang="zh-CN" sz="2000" dirty="0">
              <a:solidFill>
                <a:srgbClr val="15449F"/>
              </a:solidFill>
              <a:latin typeface="方正正大黑简体" panose="02000000000000000000" pitchFamily="2" charset="-122"/>
              <a:ea typeface="方正正大黑简体" panose="02000000000000000000" pitchFamily="2" charset="-122"/>
            </a:endParaRPr>
          </a:p>
          <a:p>
            <a:pPr algn="ctr">
              <a:lnSpc>
                <a:spcPct val="150000"/>
              </a:lnSpc>
            </a:pPr>
            <a:endParaRPr lang="en-US" altLang="zh-CN" sz="2000" dirty="0">
              <a:solidFill>
                <a:srgbClr val="15449F"/>
              </a:solidFill>
              <a:latin typeface="方正正大黑简体" panose="02000000000000000000" pitchFamily="2" charset="-122"/>
              <a:ea typeface="方正正大黑简体" panose="02000000000000000000" pitchFamily="2" charset="-122"/>
            </a:endParaRPr>
          </a:p>
          <a:p>
            <a:pPr algn="ctr">
              <a:lnSpc>
                <a:spcPct val="150000"/>
              </a:lnSpc>
            </a:pPr>
            <a:endParaRPr lang="en-US" altLang="zh-CN" sz="2000" dirty="0">
              <a:solidFill>
                <a:srgbClr val="15449F"/>
              </a:solidFill>
              <a:latin typeface="方正正大黑简体" panose="02000000000000000000" pitchFamily="2" charset="-122"/>
              <a:ea typeface="方正正大黑简体" panose="02000000000000000000" pitchFamily="2" charset="-122"/>
            </a:endParaRPr>
          </a:p>
          <a:p>
            <a:pPr algn="ctr">
              <a:lnSpc>
                <a:spcPct val="150000"/>
              </a:lnSpc>
            </a:pPr>
            <a:endParaRPr lang="en-US" altLang="zh-CN" sz="2000" dirty="0">
              <a:solidFill>
                <a:srgbClr val="15449F"/>
              </a:solidFill>
              <a:latin typeface="方正正大黑简体" panose="02000000000000000000" pitchFamily="2" charset="-122"/>
              <a:ea typeface="方正正大黑简体" panose="02000000000000000000" pitchFamily="2" charset="-122"/>
            </a:endParaRPr>
          </a:p>
        </p:txBody>
      </p:sp>
      <p:sp>
        <p:nvSpPr>
          <p:cNvPr id="84" name="文本框 83"/>
          <p:cNvSpPr txBox="1"/>
          <p:nvPr/>
        </p:nvSpPr>
        <p:spPr>
          <a:xfrm>
            <a:off x="5585009" y="4554747"/>
            <a:ext cx="2223246" cy="374571"/>
          </a:xfrm>
          <a:prstGeom prst="round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CN" sz="1600" dirty="0">
                <a:solidFill>
                  <a:schemeClr val="bg1"/>
                </a:solidFill>
                <a:latin typeface="方正正大黑简体" panose="02000000000000000000" pitchFamily="2" charset="-122"/>
                <a:ea typeface="方正正大黑简体" panose="02000000000000000000" pitchFamily="2" charset="-122"/>
              </a:rPr>
              <a:t>MD 5BGP</a:t>
            </a:r>
            <a:r>
              <a:rPr lang="zh-CN" altLang="en-US" sz="1600" dirty="0">
                <a:solidFill>
                  <a:schemeClr val="bg1"/>
                </a:solidFill>
                <a:latin typeface="方正正大黑简体" panose="02000000000000000000" pitchFamily="2" charset="-122"/>
                <a:ea typeface="方正正大黑简体" panose="02000000000000000000" pitchFamily="2" charset="-122"/>
              </a:rPr>
              <a:t>认证技术</a:t>
            </a:r>
            <a:endParaRPr lang="zh-CN" altLang="en-US" sz="1600" dirty="0">
              <a:solidFill>
                <a:schemeClr val="bg1"/>
              </a:solidFill>
              <a:latin typeface="方正正大黑简体" panose="02000000000000000000" pitchFamily="2" charset="-122"/>
              <a:ea typeface="方正正大黑简体" panose="02000000000000000000" pitchFamily="2" charset="-122"/>
            </a:endParaRPr>
          </a:p>
        </p:txBody>
      </p:sp>
      <p:sp>
        <p:nvSpPr>
          <p:cNvPr id="85" name="文本框 84"/>
          <p:cNvSpPr txBox="1"/>
          <p:nvPr/>
        </p:nvSpPr>
        <p:spPr>
          <a:xfrm>
            <a:off x="5585009" y="5021011"/>
            <a:ext cx="2223246" cy="374571"/>
          </a:xfrm>
          <a:prstGeom prst="round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CN" sz="1600" dirty="0">
                <a:solidFill>
                  <a:schemeClr val="bg1"/>
                </a:solidFill>
                <a:latin typeface="方正正大黑简体" panose="02000000000000000000" pitchFamily="2" charset="-122"/>
                <a:ea typeface="方正正大黑简体" panose="02000000000000000000" pitchFamily="2" charset="-122"/>
              </a:rPr>
              <a:t>S-BGP</a:t>
            </a:r>
            <a:r>
              <a:rPr lang="zh-CN" altLang="en-US" sz="1600" dirty="0">
                <a:solidFill>
                  <a:schemeClr val="bg1"/>
                </a:solidFill>
                <a:latin typeface="方正正大黑简体" panose="02000000000000000000" pitchFamily="2" charset="-122"/>
                <a:ea typeface="方正正大黑简体" panose="02000000000000000000" pitchFamily="2" charset="-122"/>
              </a:rPr>
              <a:t>方案</a:t>
            </a:r>
            <a:endParaRPr lang="zh-CN" altLang="en-US" sz="1600" dirty="0">
              <a:solidFill>
                <a:schemeClr val="bg1"/>
              </a:solidFill>
              <a:latin typeface="方正正大黑简体" panose="02000000000000000000" pitchFamily="2" charset="-122"/>
              <a:ea typeface="方正正大黑简体" panose="02000000000000000000" pitchFamily="2" charset="-122"/>
            </a:endParaRPr>
          </a:p>
        </p:txBody>
      </p:sp>
      <p:sp>
        <p:nvSpPr>
          <p:cNvPr id="86" name="文本框 85"/>
          <p:cNvSpPr txBox="1"/>
          <p:nvPr/>
        </p:nvSpPr>
        <p:spPr>
          <a:xfrm>
            <a:off x="5585009" y="5487274"/>
            <a:ext cx="2223246" cy="374571"/>
          </a:xfrm>
          <a:prstGeom prst="round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CN" sz="1600" dirty="0" err="1">
                <a:solidFill>
                  <a:schemeClr val="bg1"/>
                </a:solidFill>
                <a:latin typeface="方正正大黑简体" panose="02000000000000000000" pitchFamily="2" charset="-122"/>
                <a:ea typeface="方正正大黑简体" panose="02000000000000000000" pitchFamily="2" charset="-122"/>
              </a:rPr>
              <a:t>soBGP</a:t>
            </a:r>
            <a:r>
              <a:rPr lang="zh-CN" altLang="en-US" sz="1600" dirty="0">
                <a:solidFill>
                  <a:schemeClr val="bg1"/>
                </a:solidFill>
                <a:latin typeface="方正正大黑简体" panose="02000000000000000000" pitchFamily="2" charset="-122"/>
                <a:ea typeface="方正正大黑简体" panose="02000000000000000000" pitchFamily="2" charset="-122"/>
              </a:rPr>
              <a:t>方案等</a:t>
            </a:r>
            <a:endParaRPr lang="zh-CN" altLang="en-US" sz="1600" dirty="0">
              <a:solidFill>
                <a:schemeClr val="bg1"/>
              </a:solidFill>
              <a:latin typeface="方正正大黑简体" panose="02000000000000000000" pitchFamily="2" charset="-122"/>
              <a:ea typeface="方正正大黑简体" panose="02000000000000000000" pitchFamily="2" charset="-122"/>
            </a:endParaRPr>
          </a:p>
        </p:txBody>
      </p:sp>
      <p:sp>
        <p:nvSpPr>
          <p:cNvPr id="87" name="文本框 86"/>
          <p:cNvSpPr txBox="1"/>
          <p:nvPr/>
        </p:nvSpPr>
        <p:spPr>
          <a:xfrm>
            <a:off x="8102991" y="3913060"/>
            <a:ext cx="2735333" cy="2102703"/>
          </a:xfrm>
          <a:prstGeom prst="round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lnSpc>
                <a:spcPct val="150000"/>
              </a:lnSpc>
            </a:pPr>
            <a:r>
              <a:rPr lang="zh-CN" altLang="en-US" sz="2000" dirty="0">
                <a:solidFill>
                  <a:srgbClr val="15449F"/>
                </a:solidFill>
                <a:latin typeface="方正正大黑简体" panose="02000000000000000000" pitchFamily="2" charset="-122"/>
                <a:ea typeface="方正正大黑简体" panose="02000000000000000000" pitchFamily="2" charset="-122"/>
              </a:rPr>
              <a:t>前缀劫持检测类方案</a:t>
            </a:r>
            <a:endParaRPr lang="en-US" altLang="zh-CN" sz="2000" dirty="0">
              <a:solidFill>
                <a:srgbClr val="15449F"/>
              </a:solidFill>
              <a:latin typeface="方正正大黑简体" panose="02000000000000000000" pitchFamily="2" charset="-122"/>
              <a:ea typeface="方正正大黑简体" panose="02000000000000000000" pitchFamily="2" charset="-122"/>
            </a:endParaRPr>
          </a:p>
          <a:p>
            <a:pPr algn="ctr">
              <a:lnSpc>
                <a:spcPct val="150000"/>
              </a:lnSpc>
            </a:pPr>
            <a:endParaRPr lang="en-US" altLang="zh-CN" sz="2000" dirty="0">
              <a:solidFill>
                <a:srgbClr val="15449F"/>
              </a:solidFill>
              <a:latin typeface="方正正大黑简体" panose="02000000000000000000" pitchFamily="2" charset="-122"/>
              <a:ea typeface="方正正大黑简体" panose="02000000000000000000" pitchFamily="2" charset="-122"/>
            </a:endParaRPr>
          </a:p>
          <a:p>
            <a:pPr algn="ctr">
              <a:lnSpc>
                <a:spcPct val="150000"/>
              </a:lnSpc>
            </a:pPr>
            <a:endParaRPr lang="en-US" altLang="zh-CN" sz="2000" dirty="0">
              <a:solidFill>
                <a:srgbClr val="15449F"/>
              </a:solidFill>
              <a:latin typeface="方正正大黑简体" panose="02000000000000000000" pitchFamily="2" charset="-122"/>
              <a:ea typeface="方正正大黑简体" panose="02000000000000000000" pitchFamily="2" charset="-122"/>
            </a:endParaRPr>
          </a:p>
          <a:p>
            <a:pPr algn="ctr">
              <a:lnSpc>
                <a:spcPct val="150000"/>
              </a:lnSpc>
            </a:pPr>
            <a:endParaRPr lang="en-US" altLang="zh-CN" sz="2000" dirty="0">
              <a:solidFill>
                <a:srgbClr val="15449F"/>
              </a:solidFill>
              <a:latin typeface="方正正大黑简体" panose="02000000000000000000" pitchFamily="2" charset="-122"/>
              <a:ea typeface="方正正大黑简体" panose="02000000000000000000" pitchFamily="2" charset="-122"/>
            </a:endParaRPr>
          </a:p>
        </p:txBody>
      </p:sp>
      <p:sp>
        <p:nvSpPr>
          <p:cNvPr id="88" name="文本框 87"/>
          <p:cNvSpPr txBox="1"/>
          <p:nvPr/>
        </p:nvSpPr>
        <p:spPr>
          <a:xfrm>
            <a:off x="8369994" y="4742032"/>
            <a:ext cx="2223246" cy="374571"/>
          </a:xfrm>
          <a:prstGeom prst="round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sz="1600" dirty="0">
                <a:solidFill>
                  <a:schemeClr val="bg1"/>
                </a:solidFill>
                <a:latin typeface="方正正大黑简体" panose="02000000000000000000" pitchFamily="2" charset="-122"/>
                <a:ea typeface="方正正大黑简体" panose="02000000000000000000" pitchFamily="2" charset="-122"/>
              </a:rPr>
              <a:t>多源</a:t>
            </a:r>
            <a:r>
              <a:rPr lang="en-US" altLang="zh-CN" sz="1600" dirty="0">
                <a:solidFill>
                  <a:schemeClr val="bg1"/>
                </a:solidFill>
                <a:latin typeface="方正正大黑简体" panose="02000000000000000000" pitchFamily="2" charset="-122"/>
                <a:ea typeface="方正正大黑简体" panose="02000000000000000000" pitchFamily="2" charset="-122"/>
              </a:rPr>
              <a:t>AS</a:t>
            </a:r>
            <a:r>
              <a:rPr lang="zh-CN" altLang="en-US" sz="1600" dirty="0">
                <a:solidFill>
                  <a:schemeClr val="bg1"/>
                </a:solidFill>
                <a:latin typeface="方正正大黑简体" panose="02000000000000000000" pitchFamily="2" charset="-122"/>
                <a:ea typeface="方正正大黑简体" panose="02000000000000000000" pitchFamily="2" charset="-122"/>
              </a:rPr>
              <a:t>检测技术</a:t>
            </a:r>
            <a:endParaRPr lang="zh-CN" altLang="en-US" sz="1600" dirty="0">
              <a:solidFill>
                <a:schemeClr val="bg1"/>
              </a:solidFill>
              <a:latin typeface="方正正大黑简体" panose="02000000000000000000" pitchFamily="2" charset="-122"/>
              <a:ea typeface="方正正大黑简体" panose="02000000000000000000" pitchFamily="2" charset="-122"/>
            </a:endParaRPr>
          </a:p>
        </p:txBody>
      </p:sp>
      <p:sp>
        <p:nvSpPr>
          <p:cNvPr id="89" name="文本框 88"/>
          <p:cNvSpPr txBox="1"/>
          <p:nvPr/>
        </p:nvSpPr>
        <p:spPr>
          <a:xfrm>
            <a:off x="8369994" y="5208296"/>
            <a:ext cx="2223246" cy="374571"/>
          </a:xfrm>
          <a:prstGeom prst="round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sz="1600" dirty="0">
                <a:solidFill>
                  <a:schemeClr val="bg1"/>
                </a:solidFill>
                <a:latin typeface="方正正大黑简体" panose="02000000000000000000" pitchFamily="2" charset="-122"/>
                <a:ea typeface="方正正大黑简体" panose="02000000000000000000" pitchFamily="2" charset="-122"/>
              </a:rPr>
              <a:t>主动探测技术</a:t>
            </a:r>
            <a:endParaRPr lang="zh-CN" altLang="en-US" sz="1600" dirty="0">
              <a:solidFill>
                <a:schemeClr val="bg1"/>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7"/>
                                        </p:tgtEl>
                                        <p:attrNameLst>
                                          <p:attrName>style.visibility</p:attrName>
                                        </p:attrNameLst>
                                      </p:cBhvr>
                                      <p:to>
                                        <p:strVal val="visible"/>
                                      </p:to>
                                    </p:set>
                                    <p:anim to="0" calcmode="lin" valueType="num">
                                      <p:cBhvr>
                                        <p:cTn id="13" dur="500" decel="100000" fill="hold">
                                          <p:stCondLst>
                                            <p:cond delay="0"/>
                                          </p:stCondLst>
                                        </p:cTn>
                                        <p:tgtEl>
                                          <p:spTgt spid="27"/>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7"/>
                                        </p:tgtEl>
                                      </p:cBhvr>
                                    </p:animEffect>
                                    <p:animScale>
                                      <p:cBhvr>
                                        <p:cTn id="15" dur="500" decel="100000" fill="hold">
                                          <p:stCondLst>
                                            <p:cond delay="0"/>
                                          </p:stCondLst>
                                        </p:cTn>
                                        <p:tgtEl>
                                          <p:spTgt spid="27"/>
                                        </p:tgtEl>
                                      </p:cBhvr>
                                      <p:by x="100000" y="100000"/>
                                      <p:from x="110000" y="110000"/>
                                      <p:to x="100000" y="100000"/>
                                    </p:animScale>
                                  </p:childTnLst>
                                </p:cTn>
                              </p:par>
                            </p:childTnLst>
                          </p:cTn>
                        </p:par>
                        <p:par>
                          <p:cTn id="16" fill="hold">
                            <p:stCondLst>
                              <p:cond delay="22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8">
                                            <p:txEl>
                                              <p:pRg st="0" end="0"/>
                                            </p:txEl>
                                          </p:spTgt>
                                        </p:tgtEl>
                                        <p:attrNameLst>
                                          <p:attrName>style.visibility</p:attrName>
                                        </p:attrNameLst>
                                      </p:cBhvr>
                                      <p:to>
                                        <p:strVal val="visible"/>
                                      </p:to>
                                    </p:set>
                                    <p:anim to="0" calcmode="lin" valueType="num">
                                      <p:cBhvr>
                                        <p:cTn id="19"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28">
                                            <p:txEl>
                                              <p:pRg st="0" end="0"/>
                                            </p:txEl>
                                          </p:spTgt>
                                        </p:tgtEl>
                                      </p:cBhvr>
                                    </p:animEffect>
                                    <p:animScale>
                                      <p:cBhvr>
                                        <p:cTn id="21" dur="500" decel="100000" fill="hold">
                                          <p:stCondLst>
                                            <p:cond delay="0"/>
                                          </p:stCondLst>
                                        </p:cTn>
                                        <p:tgtEl>
                                          <p:spTgt spid="28">
                                            <p:txEl>
                                              <p:pRg st="0" end="0"/>
                                            </p:txEl>
                                          </p:spTgt>
                                        </p:tgtEl>
                                      </p:cBhvr>
                                      <p:by x="100000" y="100000"/>
                                      <p:from x="110000" y="110000"/>
                                      <p:to x="100000" y="100000"/>
                                    </p:animScale>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par>
                          <p:cTn id="27" fill="hold">
                            <p:stCondLst>
                              <p:cond delay="3950"/>
                            </p:stCondLst>
                            <p:childTnLst>
                              <p:par>
                                <p:cTn id="28" presetID="42" presetClass="entr" presetSubtype="0" fill="hold" grpId="0" nodeType="afterEffect">
                                  <p:stCondLst>
                                    <p:cond delay="0"/>
                                  </p:stCondLst>
                                  <p:childTnLst>
                                    <p:set>
                                      <p:cBhvr>
                                        <p:cTn id="29" dur="1" fill="hold">
                                          <p:stCondLst>
                                            <p:cond delay="0"/>
                                          </p:stCondLst>
                                        </p:cTn>
                                        <p:tgtEl>
                                          <p:spTgt spid="81"/>
                                        </p:tgtEl>
                                        <p:attrNameLst>
                                          <p:attrName>style.visibility</p:attrName>
                                        </p:attrNameLst>
                                      </p:cBhvr>
                                      <p:to>
                                        <p:strVal val="visible"/>
                                      </p:to>
                                    </p:set>
                                    <p:animEffect transition="in" filter="fade">
                                      <p:cBhvr>
                                        <p:cTn id="30" dur="1000"/>
                                        <p:tgtEl>
                                          <p:spTgt spid="81"/>
                                        </p:tgtEl>
                                      </p:cBhvr>
                                    </p:animEffect>
                                    <p:anim calcmode="lin" valueType="num">
                                      <p:cBhvr>
                                        <p:cTn id="31" dur="1000" fill="hold"/>
                                        <p:tgtEl>
                                          <p:spTgt spid="81"/>
                                        </p:tgtEl>
                                        <p:attrNameLst>
                                          <p:attrName>ppt_x</p:attrName>
                                        </p:attrNameLst>
                                      </p:cBhvr>
                                      <p:tavLst>
                                        <p:tav tm="0">
                                          <p:val>
                                            <p:strVal val="#ppt_x"/>
                                          </p:val>
                                        </p:tav>
                                        <p:tav tm="100000">
                                          <p:val>
                                            <p:strVal val="#ppt_x"/>
                                          </p:val>
                                        </p:tav>
                                      </p:tavLst>
                                    </p:anim>
                                    <p:anim calcmode="lin" valueType="num">
                                      <p:cBhvr>
                                        <p:cTn id="32" dur="1000" fill="hold"/>
                                        <p:tgtEl>
                                          <p:spTgt spid="81"/>
                                        </p:tgtEl>
                                        <p:attrNameLst>
                                          <p:attrName>ppt_y</p:attrName>
                                        </p:attrNameLst>
                                      </p:cBhvr>
                                      <p:tavLst>
                                        <p:tav tm="0">
                                          <p:val>
                                            <p:strVal val="#ppt_y+.1"/>
                                          </p:val>
                                        </p:tav>
                                        <p:tav tm="100000">
                                          <p:val>
                                            <p:strVal val="#ppt_y"/>
                                          </p:val>
                                        </p:tav>
                                      </p:tavLst>
                                    </p:anim>
                                  </p:childTnLst>
                                </p:cTn>
                              </p:par>
                            </p:childTnLst>
                          </p:cTn>
                        </p:par>
                        <p:par>
                          <p:cTn id="33" fill="hold">
                            <p:stCondLst>
                              <p:cond delay="4950"/>
                            </p:stCondLst>
                            <p:childTnLst>
                              <p:par>
                                <p:cTn id="34" presetID="42" presetClass="entr" presetSubtype="0" fill="hold" grpId="0" nodeType="after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1000"/>
                                        <p:tgtEl>
                                          <p:spTgt spid="80"/>
                                        </p:tgtEl>
                                      </p:cBhvr>
                                    </p:animEffect>
                                    <p:anim calcmode="lin" valueType="num">
                                      <p:cBhvr>
                                        <p:cTn id="37" dur="1000" fill="hold"/>
                                        <p:tgtEl>
                                          <p:spTgt spid="80"/>
                                        </p:tgtEl>
                                        <p:attrNameLst>
                                          <p:attrName>ppt_x</p:attrName>
                                        </p:attrNameLst>
                                      </p:cBhvr>
                                      <p:tavLst>
                                        <p:tav tm="0">
                                          <p:val>
                                            <p:strVal val="#ppt_x"/>
                                          </p:val>
                                        </p:tav>
                                        <p:tav tm="100000">
                                          <p:val>
                                            <p:strVal val="#ppt_x"/>
                                          </p:val>
                                        </p:tav>
                                      </p:tavLst>
                                    </p:anim>
                                    <p:anim calcmode="lin" valueType="num">
                                      <p:cBhvr>
                                        <p:cTn id="38" dur="1000" fill="hold"/>
                                        <p:tgtEl>
                                          <p:spTgt spid="80"/>
                                        </p:tgtEl>
                                        <p:attrNameLst>
                                          <p:attrName>ppt_y</p:attrName>
                                        </p:attrNameLst>
                                      </p:cBhvr>
                                      <p:tavLst>
                                        <p:tav tm="0">
                                          <p:val>
                                            <p:strVal val="#ppt_y+.1"/>
                                          </p:val>
                                        </p:tav>
                                        <p:tav tm="100000">
                                          <p:val>
                                            <p:strVal val="#ppt_y"/>
                                          </p:val>
                                        </p:tav>
                                      </p:tavLst>
                                    </p:anim>
                                  </p:childTnLst>
                                </p:cTn>
                              </p:par>
                            </p:childTnLst>
                          </p:cTn>
                        </p:par>
                        <p:par>
                          <p:cTn id="39" fill="hold">
                            <p:stCondLst>
                              <p:cond delay="5950"/>
                            </p:stCondLst>
                            <p:childTnLst>
                              <p:par>
                                <p:cTn id="40" presetID="42" presetClass="entr" presetSubtype="0" fill="hold" grpId="0" nodeType="after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1000"/>
                                        <p:tgtEl>
                                          <p:spTgt spid="82"/>
                                        </p:tgtEl>
                                      </p:cBhvr>
                                    </p:animEffect>
                                    <p:anim calcmode="lin" valueType="num">
                                      <p:cBhvr>
                                        <p:cTn id="43" dur="1000" fill="hold"/>
                                        <p:tgtEl>
                                          <p:spTgt spid="82"/>
                                        </p:tgtEl>
                                        <p:attrNameLst>
                                          <p:attrName>ppt_x</p:attrName>
                                        </p:attrNameLst>
                                      </p:cBhvr>
                                      <p:tavLst>
                                        <p:tav tm="0">
                                          <p:val>
                                            <p:strVal val="#ppt_x"/>
                                          </p:val>
                                        </p:tav>
                                        <p:tav tm="100000">
                                          <p:val>
                                            <p:strVal val="#ppt_x"/>
                                          </p:val>
                                        </p:tav>
                                      </p:tavLst>
                                    </p:anim>
                                    <p:anim calcmode="lin" valueType="num">
                                      <p:cBhvr>
                                        <p:cTn id="44" dur="1000" fill="hold"/>
                                        <p:tgtEl>
                                          <p:spTgt spid="82"/>
                                        </p:tgtEl>
                                        <p:attrNameLst>
                                          <p:attrName>ppt_y</p:attrName>
                                        </p:attrNameLst>
                                      </p:cBhvr>
                                      <p:tavLst>
                                        <p:tav tm="0">
                                          <p:val>
                                            <p:strVal val="#ppt_y+.1"/>
                                          </p:val>
                                        </p:tav>
                                        <p:tav tm="100000">
                                          <p:val>
                                            <p:strVal val="#ppt_y"/>
                                          </p:val>
                                        </p:tav>
                                      </p:tavLst>
                                    </p:anim>
                                  </p:childTnLst>
                                </p:cTn>
                              </p:par>
                            </p:childTnLst>
                          </p:cTn>
                        </p:par>
                        <p:par>
                          <p:cTn id="45" fill="hold">
                            <p:stCondLst>
                              <p:cond delay="6950"/>
                            </p:stCondLst>
                            <p:childTnLst>
                              <p:par>
                                <p:cTn id="46" presetID="42" presetClass="entr" presetSubtype="0" fill="hold" grpId="0" nodeType="afterEffect">
                                  <p:stCondLst>
                                    <p:cond delay="0"/>
                                  </p:stCondLst>
                                  <p:childTnLst>
                                    <p:set>
                                      <p:cBhvr>
                                        <p:cTn id="47" dur="1" fill="hold">
                                          <p:stCondLst>
                                            <p:cond delay="0"/>
                                          </p:stCondLst>
                                        </p:cTn>
                                        <p:tgtEl>
                                          <p:spTgt spid="84"/>
                                        </p:tgtEl>
                                        <p:attrNameLst>
                                          <p:attrName>style.visibility</p:attrName>
                                        </p:attrNameLst>
                                      </p:cBhvr>
                                      <p:to>
                                        <p:strVal val="visible"/>
                                      </p:to>
                                    </p:set>
                                    <p:animEffect transition="in" filter="fade">
                                      <p:cBhvr>
                                        <p:cTn id="48" dur="1000"/>
                                        <p:tgtEl>
                                          <p:spTgt spid="84"/>
                                        </p:tgtEl>
                                      </p:cBhvr>
                                    </p:animEffect>
                                    <p:anim calcmode="lin" valueType="num">
                                      <p:cBhvr>
                                        <p:cTn id="49" dur="1000" fill="hold"/>
                                        <p:tgtEl>
                                          <p:spTgt spid="84"/>
                                        </p:tgtEl>
                                        <p:attrNameLst>
                                          <p:attrName>ppt_x</p:attrName>
                                        </p:attrNameLst>
                                      </p:cBhvr>
                                      <p:tavLst>
                                        <p:tav tm="0">
                                          <p:val>
                                            <p:strVal val="#ppt_x"/>
                                          </p:val>
                                        </p:tav>
                                        <p:tav tm="100000">
                                          <p:val>
                                            <p:strVal val="#ppt_x"/>
                                          </p:val>
                                        </p:tav>
                                      </p:tavLst>
                                    </p:anim>
                                    <p:anim calcmode="lin" valueType="num">
                                      <p:cBhvr>
                                        <p:cTn id="50" dur="1000" fill="hold"/>
                                        <p:tgtEl>
                                          <p:spTgt spid="84"/>
                                        </p:tgtEl>
                                        <p:attrNameLst>
                                          <p:attrName>ppt_y</p:attrName>
                                        </p:attrNameLst>
                                      </p:cBhvr>
                                      <p:tavLst>
                                        <p:tav tm="0">
                                          <p:val>
                                            <p:strVal val="#ppt_y+.1"/>
                                          </p:val>
                                        </p:tav>
                                        <p:tav tm="100000">
                                          <p:val>
                                            <p:strVal val="#ppt_y"/>
                                          </p:val>
                                        </p:tav>
                                      </p:tavLst>
                                    </p:anim>
                                  </p:childTnLst>
                                </p:cTn>
                              </p:par>
                            </p:childTnLst>
                          </p:cTn>
                        </p:par>
                        <p:par>
                          <p:cTn id="51" fill="hold">
                            <p:stCondLst>
                              <p:cond delay="7950"/>
                            </p:stCondLst>
                            <p:childTnLst>
                              <p:par>
                                <p:cTn id="52" presetID="42" presetClass="entr" presetSubtype="0" fill="hold" grpId="0" nodeType="afterEffect">
                                  <p:stCondLst>
                                    <p:cond delay="0"/>
                                  </p:stCondLst>
                                  <p:childTnLst>
                                    <p:set>
                                      <p:cBhvr>
                                        <p:cTn id="53" dur="1" fill="hold">
                                          <p:stCondLst>
                                            <p:cond delay="0"/>
                                          </p:stCondLst>
                                        </p:cTn>
                                        <p:tgtEl>
                                          <p:spTgt spid="85"/>
                                        </p:tgtEl>
                                        <p:attrNameLst>
                                          <p:attrName>style.visibility</p:attrName>
                                        </p:attrNameLst>
                                      </p:cBhvr>
                                      <p:to>
                                        <p:strVal val="visible"/>
                                      </p:to>
                                    </p:set>
                                    <p:animEffect transition="in" filter="fade">
                                      <p:cBhvr>
                                        <p:cTn id="54" dur="1000"/>
                                        <p:tgtEl>
                                          <p:spTgt spid="85"/>
                                        </p:tgtEl>
                                      </p:cBhvr>
                                    </p:animEffect>
                                    <p:anim calcmode="lin" valueType="num">
                                      <p:cBhvr>
                                        <p:cTn id="55" dur="1000" fill="hold"/>
                                        <p:tgtEl>
                                          <p:spTgt spid="85"/>
                                        </p:tgtEl>
                                        <p:attrNameLst>
                                          <p:attrName>ppt_x</p:attrName>
                                        </p:attrNameLst>
                                      </p:cBhvr>
                                      <p:tavLst>
                                        <p:tav tm="0">
                                          <p:val>
                                            <p:strVal val="#ppt_x"/>
                                          </p:val>
                                        </p:tav>
                                        <p:tav tm="100000">
                                          <p:val>
                                            <p:strVal val="#ppt_x"/>
                                          </p:val>
                                        </p:tav>
                                      </p:tavLst>
                                    </p:anim>
                                    <p:anim calcmode="lin" valueType="num">
                                      <p:cBhvr>
                                        <p:cTn id="56" dur="1000" fill="hold"/>
                                        <p:tgtEl>
                                          <p:spTgt spid="85"/>
                                        </p:tgtEl>
                                        <p:attrNameLst>
                                          <p:attrName>ppt_y</p:attrName>
                                        </p:attrNameLst>
                                      </p:cBhvr>
                                      <p:tavLst>
                                        <p:tav tm="0">
                                          <p:val>
                                            <p:strVal val="#ppt_y+.1"/>
                                          </p:val>
                                        </p:tav>
                                        <p:tav tm="100000">
                                          <p:val>
                                            <p:strVal val="#ppt_y"/>
                                          </p:val>
                                        </p:tav>
                                      </p:tavLst>
                                    </p:anim>
                                  </p:childTnLst>
                                </p:cTn>
                              </p:par>
                            </p:childTnLst>
                          </p:cTn>
                        </p:par>
                        <p:par>
                          <p:cTn id="57" fill="hold">
                            <p:stCondLst>
                              <p:cond delay="8950"/>
                            </p:stCondLst>
                            <p:childTnLst>
                              <p:par>
                                <p:cTn id="58" presetID="42" presetClass="entr" presetSubtype="0" fill="hold" grpId="0" nodeType="afterEffect">
                                  <p:stCondLst>
                                    <p:cond delay="0"/>
                                  </p:stCondLst>
                                  <p:childTnLst>
                                    <p:set>
                                      <p:cBhvr>
                                        <p:cTn id="59" dur="1" fill="hold">
                                          <p:stCondLst>
                                            <p:cond delay="0"/>
                                          </p:stCondLst>
                                        </p:cTn>
                                        <p:tgtEl>
                                          <p:spTgt spid="86"/>
                                        </p:tgtEl>
                                        <p:attrNameLst>
                                          <p:attrName>style.visibility</p:attrName>
                                        </p:attrNameLst>
                                      </p:cBhvr>
                                      <p:to>
                                        <p:strVal val="visible"/>
                                      </p:to>
                                    </p:set>
                                    <p:animEffect transition="in" filter="fade">
                                      <p:cBhvr>
                                        <p:cTn id="60" dur="1000"/>
                                        <p:tgtEl>
                                          <p:spTgt spid="86"/>
                                        </p:tgtEl>
                                      </p:cBhvr>
                                    </p:animEffect>
                                    <p:anim calcmode="lin" valueType="num">
                                      <p:cBhvr>
                                        <p:cTn id="61" dur="1000" fill="hold"/>
                                        <p:tgtEl>
                                          <p:spTgt spid="86"/>
                                        </p:tgtEl>
                                        <p:attrNameLst>
                                          <p:attrName>ppt_x</p:attrName>
                                        </p:attrNameLst>
                                      </p:cBhvr>
                                      <p:tavLst>
                                        <p:tav tm="0">
                                          <p:val>
                                            <p:strVal val="#ppt_x"/>
                                          </p:val>
                                        </p:tav>
                                        <p:tav tm="100000">
                                          <p:val>
                                            <p:strVal val="#ppt_x"/>
                                          </p:val>
                                        </p:tav>
                                      </p:tavLst>
                                    </p:anim>
                                    <p:anim calcmode="lin" valueType="num">
                                      <p:cBhvr>
                                        <p:cTn id="62" dur="1000" fill="hold"/>
                                        <p:tgtEl>
                                          <p:spTgt spid="86"/>
                                        </p:tgtEl>
                                        <p:attrNameLst>
                                          <p:attrName>ppt_y</p:attrName>
                                        </p:attrNameLst>
                                      </p:cBhvr>
                                      <p:tavLst>
                                        <p:tav tm="0">
                                          <p:val>
                                            <p:strVal val="#ppt_y+.1"/>
                                          </p:val>
                                        </p:tav>
                                        <p:tav tm="100000">
                                          <p:val>
                                            <p:strVal val="#ppt_y"/>
                                          </p:val>
                                        </p:tav>
                                      </p:tavLst>
                                    </p:anim>
                                  </p:childTnLst>
                                </p:cTn>
                              </p:par>
                            </p:childTnLst>
                          </p:cTn>
                        </p:par>
                        <p:par>
                          <p:cTn id="63" fill="hold">
                            <p:stCondLst>
                              <p:cond delay="9950"/>
                            </p:stCondLst>
                            <p:childTnLst>
                              <p:par>
                                <p:cTn id="64" presetID="42" presetClass="entr" presetSubtype="0" fill="hold" grpId="0" nodeType="afterEffect">
                                  <p:stCondLst>
                                    <p:cond delay="0"/>
                                  </p:stCondLst>
                                  <p:childTnLst>
                                    <p:set>
                                      <p:cBhvr>
                                        <p:cTn id="65" dur="1" fill="hold">
                                          <p:stCondLst>
                                            <p:cond delay="0"/>
                                          </p:stCondLst>
                                        </p:cTn>
                                        <p:tgtEl>
                                          <p:spTgt spid="87"/>
                                        </p:tgtEl>
                                        <p:attrNameLst>
                                          <p:attrName>style.visibility</p:attrName>
                                        </p:attrNameLst>
                                      </p:cBhvr>
                                      <p:to>
                                        <p:strVal val="visible"/>
                                      </p:to>
                                    </p:set>
                                    <p:animEffect transition="in" filter="fade">
                                      <p:cBhvr>
                                        <p:cTn id="66" dur="1000"/>
                                        <p:tgtEl>
                                          <p:spTgt spid="87"/>
                                        </p:tgtEl>
                                      </p:cBhvr>
                                    </p:animEffect>
                                    <p:anim calcmode="lin" valueType="num">
                                      <p:cBhvr>
                                        <p:cTn id="67" dur="1000" fill="hold"/>
                                        <p:tgtEl>
                                          <p:spTgt spid="87"/>
                                        </p:tgtEl>
                                        <p:attrNameLst>
                                          <p:attrName>ppt_x</p:attrName>
                                        </p:attrNameLst>
                                      </p:cBhvr>
                                      <p:tavLst>
                                        <p:tav tm="0">
                                          <p:val>
                                            <p:strVal val="#ppt_x"/>
                                          </p:val>
                                        </p:tav>
                                        <p:tav tm="100000">
                                          <p:val>
                                            <p:strVal val="#ppt_x"/>
                                          </p:val>
                                        </p:tav>
                                      </p:tavLst>
                                    </p:anim>
                                    <p:anim calcmode="lin" valueType="num">
                                      <p:cBhvr>
                                        <p:cTn id="68" dur="1000" fill="hold"/>
                                        <p:tgtEl>
                                          <p:spTgt spid="87"/>
                                        </p:tgtEl>
                                        <p:attrNameLst>
                                          <p:attrName>ppt_y</p:attrName>
                                        </p:attrNameLst>
                                      </p:cBhvr>
                                      <p:tavLst>
                                        <p:tav tm="0">
                                          <p:val>
                                            <p:strVal val="#ppt_y+.1"/>
                                          </p:val>
                                        </p:tav>
                                        <p:tav tm="100000">
                                          <p:val>
                                            <p:strVal val="#ppt_y"/>
                                          </p:val>
                                        </p:tav>
                                      </p:tavLst>
                                    </p:anim>
                                  </p:childTnLst>
                                </p:cTn>
                              </p:par>
                            </p:childTnLst>
                          </p:cTn>
                        </p:par>
                        <p:par>
                          <p:cTn id="69" fill="hold">
                            <p:stCondLst>
                              <p:cond delay="10950"/>
                            </p:stCondLst>
                            <p:childTnLst>
                              <p:par>
                                <p:cTn id="70" presetID="42" presetClass="entr" presetSubtype="0" fill="hold" grpId="0" nodeType="afterEffect">
                                  <p:stCondLst>
                                    <p:cond delay="0"/>
                                  </p:stCondLst>
                                  <p:childTnLst>
                                    <p:set>
                                      <p:cBhvr>
                                        <p:cTn id="71" dur="1" fill="hold">
                                          <p:stCondLst>
                                            <p:cond delay="0"/>
                                          </p:stCondLst>
                                        </p:cTn>
                                        <p:tgtEl>
                                          <p:spTgt spid="88"/>
                                        </p:tgtEl>
                                        <p:attrNameLst>
                                          <p:attrName>style.visibility</p:attrName>
                                        </p:attrNameLst>
                                      </p:cBhvr>
                                      <p:to>
                                        <p:strVal val="visible"/>
                                      </p:to>
                                    </p:set>
                                    <p:animEffect transition="in" filter="fade">
                                      <p:cBhvr>
                                        <p:cTn id="72" dur="1000"/>
                                        <p:tgtEl>
                                          <p:spTgt spid="88"/>
                                        </p:tgtEl>
                                      </p:cBhvr>
                                    </p:animEffect>
                                    <p:anim calcmode="lin" valueType="num">
                                      <p:cBhvr>
                                        <p:cTn id="73" dur="1000" fill="hold"/>
                                        <p:tgtEl>
                                          <p:spTgt spid="88"/>
                                        </p:tgtEl>
                                        <p:attrNameLst>
                                          <p:attrName>ppt_x</p:attrName>
                                        </p:attrNameLst>
                                      </p:cBhvr>
                                      <p:tavLst>
                                        <p:tav tm="0">
                                          <p:val>
                                            <p:strVal val="#ppt_x"/>
                                          </p:val>
                                        </p:tav>
                                        <p:tav tm="100000">
                                          <p:val>
                                            <p:strVal val="#ppt_x"/>
                                          </p:val>
                                        </p:tav>
                                      </p:tavLst>
                                    </p:anim>
                                    <p:anim calcmode="lin" valueType="num">
                                      <p:cBhvr>
                                        <p:cTn id="74" dur="1000" fill="hold"/>
                                        <p:tgtEl>
                                          <p:spTgt spid="88"/>
                                        </p:tgtEl>
                                        <p:attrNameLst>
                                          <p:attrName>ppt_y</p:attrName>
                                        </p:attrNameLst>
                                      </p:cBhvr>
                                      <p:tavLst>
                                        <p:tav tm="0">
                                          <p:val>
                                            <p:strVal val="#ppt_y+.1"/>
                                          </p:val>
                                        </p:tav>
                                        <p:tav tm="100000">
                                          <p:val>
                                            <p:strVal val="#ppt_y"/>
                                          </p:val>
                                        </p:tav>
                                      </p:tavLst>
                                    </p:anim>
                                  </p:childTnLst>
                                </p:cTn>
                              </p:par>
                            </p:childTnLst>
                          </p:cTn>
                        </p:par>
                        <p:par>
                          <p:cTn id="75" fill="hold">
                            <p:stCondLst>
                              <p:cond delay="11950"/>
                            </p:stCondLst>
                            <p:childTnLst>
                              <p:par>
                                <p:cTn id="76" presetID="42" presetClass="entr" presetSubtype="0" fill="hold" grpId="0" nodeType="afterEffect">
                                  <p:stCondLst>
                                    <p:cond delay="0"/>
                                  </p:stCondLst>
                                  <p:childTnLst>
                                    <p:set>
                                      <p:cBhvr>
                                        <p:cTn id="77" dur="1" fill="hold">
                                          <p:stCondLst>
                                            <p:cond delay="0"/>
                                          </p:stCondLst>
                                        </p:cTn>
                                        <p:tgtEl>
                                          <p:spTgt spid="89"/>
                                        </p:tgtEl>
                                        <p:attrNameLst>
                                          <p:attrName>style.visibility</p:attrName>
                                        </p:attrNameLst>
                                      </p:cBhvr>
                                      <p:to>
                                        <p:strVal val="visible"/>
                                      </p:to>
                                    </p:set>
                                    <p:animEffect transition="in" filter="fade">
                                      <p:cBhvr>
                                        <p:cTn id="78" dur="1000"/>
                                        <p:tgtEl>
                                          <p:spTgt spid="89"/>
                                        </p:tgtEl>
                                      </p:cBhvr>
                                    </p:animEffect>
                                    <p:anim calcmode="lin" valueType="num">
                                      <p:cBhvr>
                                        <p:cTn id="79" dur="1000" fill="hold"/>
                                        <p:tgtEl>
                                          <p:spTgt spid="89"/>
                                        </p:tgtEl>
                                        <p:attrNameLst>
                                          <p:attrName>ppt_x</p:attrName>
                                        </p:attrNameLst>
                                      </p:cBhvr>
                                      <p:tavLst>
                                        <p:tav tm="0">
                                          <p:val>
                                            <p:strVal val="#ppt_x"/>
                                          </p:val>
                                        </p:tav>
                                        <p:tav tm="100000">
                                          <p:val>
                                            <p:strVal val="#ppt_x"/>
                                          </p:val>
                                        </p:tav>
                                      </p:tavLst>
                                    </p:anim>
                                    <p:anim calcmode="lin" valueType="num">
                                      <p:cBhvr>
                                        <p:cTn id="80"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7" grpId="0"/>
      <p:bldP spid="28" grpId="0" uiExpand="1" build="p"/>
      <p:bldP spid="9" grpId="0" animBg="1"/>
      <p:bldP spid="80" grpId="0" animBg="1"/>
      <p:bldP spid="81" grpId="0" animBg="1"/>
      <p:bldP spid="82" grpId="0" animBg="1"/>
      <p:bldP spid="84" grpId="0" animBg="1"/>
      <p:bldP spid="85" grpId="0" animBg="1"/>
      <p:bldP spid="86" grpId="0" animBg="1"/>
      <p:bldP spid="87" grpId="0" animBg="1"/>
      <p:bldP spid="88" grpId="0" animBg="1"/>
      <p:bldP spid="8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3787674" y="653569"/>
            <a:ext cx="4616649"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对路由攻击的防护措施</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7" name="文本框 26"/>
          <p:cNvSpPr txBox="1"/>
          <p:nvPr/>
        </p:nvSpPr>
        <p:spPr>
          <a:xfrm>
            <a:off x="1491615" y="1516380"/>
            <a:ext cx="9694607" cy="707886"/>
          </a:xfrm>
          <a:prstGeom prst="rect">
            <a:avLst/>
          </a:prstGeom>
          <a:noFill/>
        </p:spPr>
        <p:txBody>
          <a:bodyPr wrap="square">
            <a:spAutoFit/>
          </a:bodyPr>
          <a:lstStyle/>
          <a:p>
            <a:pPr marL="457200" indent="-457200">
              <a:buSzPct val="150000"/>
              <a:buBlip>
                <a:blip r:embed="rId2"/>
              </a:buBlip>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有些路由协议，如</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RIPv2</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和</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OSPF</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都规定了</a:t>
            </a:r>
            <a:r>
              <a:rPr lang="zh-CN" altLang="en-US" sz="2000" dirty="0">
                <a:solidFill>
                  <a:srgbClr val="FF0000"/>
                </a:solidFill>
                <a:latin typeface="方正正大黑简体" panose="02000000000000000000" pitchFamily="2" charset="-122"/>
                <a:ea typeface="方正正大黑简体" panose="02000000000000000000" pitchFamily="2" charset="-122"/>
              </a:rPr>
              <a:t>认证域</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，可以一定程度解决欺骗问题，但作用很有限：</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8" name="PA-矩形 4"/>
          <p:cNvSpPr>
            <a:spLocks noChangeArrowheads="1"/>
          </p:cNvSpPr>
          <p:nvPr>
            <p:custDataLst>
              <p:tags r:id="rId3"/>
            </p:custDataLst>
          </p:nvPr>
        </p:nvSpPr>
        <p:spPr bwMode="auto">
          <a:xfrm>
            <a:off x="1491464" y="2420460"/>
            <a:ext cx="9495064" cy="884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认证方式较简单，如口令认证，容易泄漏；某个合法用户被破坏，其消息也不再可信；路由信息在邻居之间传递，欺骗也被传递。 </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79" name="矩形 78"/>
          <p:cNvSpPr/>
          <p:nvPr/>
        </p:nvSpPr>
        <p:spPr>
          <a:xfrm>
            <a:off x="1291922" y="3918061"/>
            <a:ext cx="9694606" cy="180142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80" name="组合 79"/>
          <p:cNvGrpSpPr/>
          <p:nvPr/>
        </p:nvGrpSpPr>
        <p:grpSpPr>
          <a:xfrm>
            <a:off x="1742486" y="4085070"/>
            <a:ext cx="8940485" cy="1356506"/>
            <a:chOff x="1849387" y="4032582"/>
            <a:chExt cx="8940485" cy="1402566"/>
          </a:xfrm>
        </p:grpSpPr>
        <p:sp>
          <p:nvSpPr>
            <p:cNvPr id="81" name="blocks-with-angled-cuts_1423"/>
            <p:cNvSpPr>
              <a:spLocks noChangeAspect="1"/>
            </p:cNvSpPr>
            <p:nvPr/>
          </p:nvSpPr>
          <p:spPr bwMode="auto">
            <a:xfrm>
              <a:off x="1849387" y="4032582"/>
              <a:ext cx="554661" cy="415318"/>
            </a:xfrm>
            <a:custGeom>
              <a:avLst/>
              <a:gdLst>
                <a:gd name="connsiteX0" fmla="*/ 551492 w 551492"/>
                <a:gd name="connsiteY0" fmla="*/ 0 h 412946"/>
                <a:gd name="connsiteX1" fmla="*/ 551492 w 551492"/>
                <a:gd name="connsiteY1" fmla="*/ 412946 h 412946"/>
                <a:gd name="connsiteX2" fmla="*/ 344812 w 551492"/>
                <a:gd name="connsiteY2" fmla="*/ 412946 h 412946"/>
                <a:gd name="connsiteX3" fmla="*/ 344812 w 551492"/>
                <a:gd name="connsiteY3" fmla="*/ 206473 h 412946"/>
                <a:gd name="connsiteX4" fmla="*/ 206680 w 551492"/>
                <a:gd name="connsiteY4" fmla="*/ 0 h 412946"/>
                <a:gd name="connsiteX5" fmla="*/ 206680 w 551492"/>
                <a:gd name="connsiteY5" fmla="*/ 412946 h 412946"/>
                <a:gd name="connsiteX6" fmla="*/ 0 w 551492"/>
                <a:gd name="connsiteY6" fmla="*/ 412946 h 412946"/>
                <a:gd name="connsiteX7" fmla="*/ 0 w 551492"/>
                <a:gd name="connsiteY7" fmla="*/ 206473 h 41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492" h="412946">
                  <a:moveTo>
                    <a:pt x="551492" y="0"/>
                  </a:moveTo>
                  <a:lnTo>
                    <a:pt x="551492" y="412946"/>
                  </a:lnTo>
                  <a:lnTo>
                    <a:pt x="344812" y="412946"/>
                  </a:lnTo>
                  <a:lnTo>
                    <a:pt x="344812" y="206473"/>
                  </a:lnTo>
                  <a:close/>
                  <a:moveTo>
                    <a:pt x="206680" y="0"/>
                  </a:moveTo>
                  <a:lnTo>
                    <a:pt x="206680" y="412946"/>
                  </a:lnTo>
                  <a:lnTo>
                    <a:pt x="0" y="412946"/>
                  </a:lnTo>
                  <a:lnTo>
                    <a:pt x="0" y="206473"/>
                  </a:ln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sp>
        <p:sp>
          <p:nvSpPr>
            <p:cNvPr id="82" name="blocks-with-angled-cuts_1423"/>
            <p:cNvSpPr>
              <a:spLocks noChangeAspect="1"/>
            </p:cNvSpPr>
            <p:nvPr/>
          </p:nvSpPr>
          <p:spPr bwMode="auto">
            <a:xfrm rot="10800000">
              <a:off x="10235211" y="5019830"/>
              <a:ext cx="554661" cy="415318"/>
            </a:xfrm>
            <a:custGeom>
              <a:avLst/>
              <a:gdLst>
                <a:gd name="connsiteX0" fmla="*/ 551492 w 551492"/>
                <a:gd name="connsiteY0" fmla="*/ 0 h 412946"/>
                <a:gd name="connsiteX1" fmla="*/ 551492 w 551492"/>
                <a:gd name="connsiteY1" fmla="*/ 412946 h 412946"/>
                <a:gd name="connsiteX2" fmla="*/ 344812 w 551492"/>
                <a:gd name="connsiteY2" fmla="*/ 412946 h 412946"/>
                <a:gd name="connsiteX3" fmla="*/ 344812 w 551492"/>
                <a:gd name="connsiteY3" fmla="*/ 206473 h 412946"/>
                <a:gd name="connsiteX4" fmla="*/ 206680 w 551492"/>
                <a:gd name="connsiteY4" fmla="*/ 0 h 412946"/>
                <a:gd name="connsiteX5" fmla="*/ 206680 w 551492"/>
                <a:gd name="connsiteY5" fmla="*/ 412946 h 412946"/>
                <a:gd name="connsiteX6" fmla="*/ 0 w 551492"/>
                <a:gd name="connsiteY6" fmla="*/ 412946 h 412946"/>
                <a:gd name="connsiteX7" fmla="*/ 0 w 551492"/>
                <a:gd name="connsiteY7" fmla="*/ 206473 h 41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492" h="412946">
                  <a:moveTo>
                    <a:pt x="551492" y="0"/>
                  </a:moveTo>
                  <a:lnTo>
                    <a:pt x="551492" y="412946"/>
                  </a:lnTo>
                  <a:lnTo>
                    <a:pt x="344812" y="412946"/>
                  </a:lnTo>
                  <a:lnTo>
                    <a:pt x="344812" y="206473"/>
                  </a:lnTo>
                  <a:close/>
                  <a:moveTo>
                    <a:pt x="206680" y="0"/>
                  </a:moveTo>
                  <a:lnTo>
                    <a:pt x="206680" y="412946"/>
                  </a:lnTo>
                  <a:lnTo>
                    <a:pt x="0" y="412946"/>
                  </a:lnTo>
                  <a:lnTo>
                    <a:pt x="0" y="206473"/>
                  </a:ln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83" name="文本框 82"/>
          <p:cNvSpPr txBox="1"/>
          <p:nvPr/>
        </p:nvSpPr>
        <p:spPr>
          <a:xfrm>
            <a:off x="2501864" y="4080282"/>
            <a:ext cx="7474264" cy="1854354"/>
          </a:xfrm>
          <a:prstGeom prst="rect">
            <a:avLst/>
          </a:prstGeom>
          <a:noFill/>
        </p:spPr>
        <p:txBody>
          <a:bodyPr wrap="square">
            <a:spAutoFit/>
          </a:bodyPr>
          <a:lstStyle/>
          <a:p>
            <a:pPr marL="342900" indent="-342900" algn="just">
              <a:lnSpc>
                <a:spcPct val="150000"/>
              </a:lnSpc>
              <a:buClr>
                <a:srgbClr val="164DA8"/>
              </a:buClr>
              <a:buSzPct val="150000"/>
              <a:buFont typeface="Arial" panose="020B0604020202020204" pitchFamily="34" charset="0"/>
              <a:buChar cha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采用具有</a:t>
            </a:r>
            <a:r>
              <a:rPr lang="zh-CN" altLang="en-US" sz="2000" dirty="0">
                <a:solidFill>
                  <a:srgbClr val="FF0000"/>
                </a:solidFill>
                <a:latin typeface="方正正大黑简体" panose="02000000000000000000" pitchFamily="2" charset="-122"/>
                <a:ea typeface="方正正大黑简体" panose="02000000000000000000" pitchFamily="2" charset="-122"/>
              </a:rPr>
              <a:t>防火墙功能</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的路由器，以确保一条给定线路上的路由的合法性。</a:t>
            </a:r>
            <a:endPar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720090" lvl="1" indent="-342900">
              <a:lnSpc>
                <a:spcPct val="150000"/>
              </a:lnSpc>
              <a:buClr>
                <a:srgbClr val="164DA8"/>
              </a:buClr>
              <a:buSzPct val="150000"/>
              <a:buFont typeface="Wingdings" panose="05000000000000000000" pitchFamily="2" charset="2"/>
              <a:buChar char="ü"/>
            </a:pPr>
            <a:r>
              <a:rPr lang="zh-CN" altLang="en-US" dirty="0">
                <a:solidFill>
                  <a:schemeClr val="tx1">
                    <a:lumMod val="85000"/>
                    <a:lumOff val="15000"/>
                  </a:schemeClr>
                </a:solidFill>
                <a:latin typeface="方正正大黑简体" panose="02000000000000000000" pitchFamily="2" charset="-122"/>
                <a:ea typeface="方正正大黑简体" panose="02000000000000000000" pitchFamily="2" charset="-122"/>
              </a:rPr>
              <a:t>但是，对于防火墙来说，如果路由表太大，配置起来就困难一些。</a:t>
            </a:r>
            <a:endParaRPr lang="zh-CN" altLang="en-US"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342900" indent="-342900" algn="just">
              <a:lnSpc>
                <a:spcPct val="150000"/>
              </a:lnSpc>
              <a:buClr>
                <a:srgbClr val="164DA8"/>
              </a:buClr>
              <a:buSzPct val="150000"/>
              <a:buFont typeface="Arial" panose="020B0604020202020204" pitchFamily="34" charset="0"/>
              <a:buChar char="•"/>
            </a:pP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7"/>
                                        </p:tgtEl>
                                        <p:attrNameLst>
                                          <p:attrName>style.visibility</p:attrName>
                                        </p:attrNameLst>
                                      </p:cBhvr>
                                      <p:to>
                                        <p:strVal val="visible"/>
                                      </p:to>
                                    </p:set>
                                    <p:anim to="0" calcmode="lin" valueType="num">
                                      <p:cBhvr>
                                        <p:cTn id="13" dur="500" decel="100000" fill="hold">
                                          <p:stCondLst>
                                            <p:cond delay="0"/>
                                          </p:stCondLst>
                                        </p:cTn>
                                        <p:tgtEl>
                                          <p:spTgt spid="27"/>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7"/>
                                        </p:tgtEl>
                                      </p:cBhvr>
                                    </p:animEffect>
                                    <p:animScale>
                                      <p:cBhvr>
                                        <p:cTn id="15" dur="500" decel="100000" fill="hold">
                                          <p:stCondLst>
                                            <p:cond delay="0"/>
                                          </p:stCondLst>
                                        </p:cTn>
                                        <p:tgtEl>
                                          <p:spTgt spid="27"/>
                                        </p:tgtEl>
                                      </p:cBhvr>
                                      <p:by x="100000" y="100000"/>
                                      <p:from x="110000" y="110000"/>
                                      <p:to x="100000" y="100000"/>
                                    </p:animScale>
                                  </p:childTnLst>
                                </p:cTn>
                              </p:par>
                            </p:childTnLst>
                          </p:cTn>
                        </p:par>
                        <p:par>
                          <p:cTn id="16" fill="hold">
                            <p:stCondLst>
                              <p:cond delay="27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8">
                                            <p:txEl>
                                              <p:pRg st="0" end="0"/>
                                            </p:txEl>
                                          </p:spTgt>
                                        </p:tgtEl>
                                        <p:attrNameLst>
                                          <p:attrName>style.visibility</p:attrName>
                                        </p:attrNameLst>
                                      </p:cBhvr>
                                      <p:to>
                                        <p:strVal val="visible"/>
                                      </p:to>
                                    </p:set>
                                    <p:anim to="0" calcmode="lin" valueType="num">
                                      <p:cBhvr>
                                        <p:cTn id="19"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28">
                                            <p:txEl>
                                              <p:pRg st="0" end="0"/>
                                            </p:txEl>
                                          </p:spTgt>
                                        </p:tgtEl>
                                      </p:cBhvr>
                                    </p:animEffect>
                                    <p:animScale>
                                      <p:cBhvr>
                                        <p:cTn id="21" dur="500" decel="100000" fill="hold">
                                          <p:stCondLst>
                                            <p:cond delay="0"/>
                                          </p:stCondLst>
                                        </p:cTn>
                                        <p:tgtEl>
                                          <p:spTgt spid="28">
                                            <p:txEl>
                                              <p:pRg st="0" end="0"/>
                                            </p:txEl>
                                          </p:spTgt>
                                        </p:tgtEl>
                                      </p:cBhvr>
                                      <p:by x="100000" y="100000"/>
                                      <p:from x="110000" y="110000"/>
                                      <p:to x="100000" y="100000"/>
                                    </p:animScale>
                                  </p:childTnLst>
                                </p:cTn>
                              </p:par>
                            </p:childTnLst>
                          </p:cTn>
                        </p:par>
                        <p:par>
                          <p:cTn id="22" fill="hold">
                            <p:stCondLst>
                              <p:cond delay="6099"/>
                            </p:stCondLst>
                            <p:childTnLst>
                              <p:par>
                                <p:cTn id="23" presetID="22" presetClass="entr" presetSubtype="4" fill="hold" grpId="0" nodeType="after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wipe(down)">
                                      <p:cBhvr>
                                        <p:cTn id="25" dur="500"/>
                                        <p:tgtEl>
                                          <p:spTgt spid="79"/>
                                        </p:tgtEl>
                                      </p:cBhvr>
                                    </p:animEffect>
                                  </p:childTnLst>
                                </p:cTn>
                              </p:par>
                            </p:childTnLst>
                          </p:cTn>
                        </p:par>
                        <p:par>
                          <p:cTn id="26" fill="hold">
                            <p:stCondLst>
                              <p:cond delay="6599"/>
                            </p:stCondLst>
                            <p:childTnLst>
                              <p:par>
                                <p:cTn id="27" presetID="22" presetClass="entr" presetSubtype="4" fill="hold" nodeType="afterEffect">
                                  <p:stCondLst>
                                    <p:cond delay="0"/>
                                  </p:stCondLst>
                                  <p:childTnLst>
                                    <p:set>
                                      <p:cBhvr>
                                        <p:cTn id="28" dur="1" fill="hold">
                                          <p:stCondLst>
                                            <p:cond delay="0"/>
                                          </p:stCondLst>
                                        </p:cTn>
                                        <p:tgtEl>
                                          <p:spTgt spid="80"/>
                                        </p:tgtEl>
                                        <p:attrNameLst>
                                          <p:attrName>style.visibility</p:attrName>
                                        </p:attrNameLst>
                                      </p:cBhvr>
                                      <p:to>
                                        <p:strVal val="visible"/>
                                      </p:to>
                                    </p:set>
                                    <p:animEffect transition="in" filter="wipe(down)">
                                      <p:cBhvr>
                                        <p:cTn id="29" dur="500"/>
                                        <p:tgtEl>
                                          <p:spTgt spid="80"/>
                                        </p:tgtEl>
                                      </p:cBhvr>
                                    </p:animEffect>
                                  </p:childTnLst>
                                </p:cTn>
                              </p:par>
                            </p:childTnLst>
                          </p:cTn>
                        </p:par>
                        <p:par>
                          <p:cTn id="30" fill="hold">
                            <p:stCondLst>
                              <p:cond delay="7099"/>
                            </p:stCondLst>
                            <p:childTnLst>
                              <p:par>
                                <p:cTn id="31" presetID="10" presetClass="entr" presetSubtype="0" fill="hold" grpId="0" nodeType="afterEffect">
                                  <p:stCondLst>
                                    <p:cond delay="0"/>
                                  </p:stCondLst>
                                  <p:iterate type="wd">
                                    <p:tmPct val="10000"/>
                                  </p:iterate>
                                  <p:childTnLst>
                                    <p:set>
                                      <p:cBhvr>
                                        <p:cTn id="32" dur="1" fill="hold">
                                          <p:stCondLst>
                                            <p:cond delay="0"/>
                                          </p:stCondLst>
                                        </p:cTn>
                                        <p:tgtEl>
                                          <p:spTgt spid="83"/>
                                        </p:tgtEl>
                                        <p:attrNameLst>
                                          <p:attrName>style.visibility</p:attrName>
                                        </p:attrNameLst>
                                      </p:cBhvr>
                                      <p:to>
                                        <p:strVal val="visible"/>
                                      </p:to>
                                    </p:set>
                                    <p:anim to="0" calcmode="lin" valueType="num">
                                      <p:cBhvr>
                                        <p:cTn id="33" dur="500" decel="100000" fill="hold">
                                          <p:stCondLst>
                                            <p:cond delay="0"/>
                                          </p:stCondLst>
                                        </p:cTn>
                                        <p:tgtEl>
                                          <p:spTgt spid="83"/>
                                        </p:tgtEl>
                                        <p:attrNameLst>
                                          <p:attrName>ppt_y</p:attrName>
                                        </p:attrNameLst>
                                      </p:cBhvr>
                                      <p:tavLst>
                                        <p:tav tm="0">
                                          <p:val>
                                            <p:strVal val="ppt_y+0.02"/>
                                          </p:val>
                                        </p:tav>
                                        <p:tav tm="100000">
                                          <p:val>
                                            <p:strVal val="#ppt_y"/>
                                          </p:val>
                                        </p:tav>
                                      </p:tavLst>
                                    </p:anim>
                                    <p:animEffect transition="in" filter="fade">
                                      <p:cBhvr>
                                        <p:cTn id="34" dur="500">
                                          <p:stCondLst>
                                            <p:cond delay="0"/>
                                          </p:stCondLst>
                                        </p:cTn>
                                        <p:tgtEl>
                                          <p:spTgt spid="83"/>
                                        </p:tgtEl>
                                      </p:cBhvr>
                                    </p:animEffect>
                                    <p:animScale>
                                      <p:cBhvr>
                                        <p:cTn id="35" dur="500" decel="100000" fill="hold">
                                          <p:stCondLst>
                                            <p:cond delay="0"/>
                                          </p:stCondLst>
                                        </p:cTn>
                                        <p:tgtEl>
                                          <p:spTgt spid="83"/>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7" grpId="0"/>
      <p:bldP spid="28" grpId="0" uiExpand="1" build="p"/>
      <p:bldP spid="79" grpId="0" animBg="1"/>
      <p:bldP spid="8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3787674" y="653569"/>
            <a:ext cx="4616649"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对路由攻击的防护措施</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7" name="文本框 26"/>
          <p:cNvSpPr txBox="1"/>
          <p:nvPr/>
        </p:nvSpPr>
        <p:spPr>
          <a:xfrm>
            <a:off x="1491615" y="1516380"/>
            <a:ext cx="9694607" cy="707886"/>
          </a:xfrm>
          <a:prstGeom prst="rect">
            <a:avLst/>
          </a:prstGeom>
          <a:noFill/>
        </p:spPr>
        <p:txBody>
          <a:bodyPr wrap="square">
            <a:spAutoFit/>
          </a:bodyPr>
          <a:lstStyle/>
          <a:p>
            <a:pPr marL="457200" indent="-457200">
              <a:buSzPct val="150000"/>
              <a:buBlip>
                <a:blip r:embed="rId2"/>
              </a:buBlip>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有些路由协议，如</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RIPv2</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和</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OSPF</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都规定了</a:t>
            </a:r>
            <a:r>
              <a:rPr lang="zh-CN" altLang="en-US" sz="2000" dirty="0">
                <a:solidFill>
                  <a:srgbClr val="FF0000"/>
                </a:solidFill>
                <a:latin typeface="方正正大黑简体" panose="02000000000000000000" pitchFamily="2" charset="-122"/>
                <a:ea typeface="方正正大黑简体" panose="02000000000000000000" pitchFamily="2" charset="-122"/>
              </a:rPr>
              <a:t>认证域</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，可以一定程度解决欺骗问题，但作用很有限：</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8" name="PA-矩形 4"/>
          <p:cNvSpPr>
            <a:spLocks noChangeArrowheads="1"/>
          </p:cNvSpPr>
          <p:nvPr>
            <p:custDataLst>
              <p:tags r:id="rId3"/>
            </p:custDataLst>
          </p:nvPr>
        </p:nvSpPr>
        <p:spPr bwMode="auto">
          <a:xfrm>
            <a:off x="1491464" y="2420460"/>
            <a:ext cx="9495064" cy="884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认证方式较简单，如口令认证，容易泄漏；某个合法用户被破坏，其消息也不再可信；路由信息在邻居之间传递，欺骗也被传递。 </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79" name="矩形 78"/>
          <p:cNvSpPr/>
          <p:nvPr/>
        </p:nvSpPr>
        <p:spPr>
          <a:xfrm>
            <a:off x="1291922" y="3679943"/>
            <a:ext cx="9694606" cy="203954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80" name="组合 79"/>
          <p:cNvGrpSpPr/>
          <p:nvPr/>
        </p:nvGrpSpPr>
        <p:grpSpPr>
          <a:xfrm>
            <a:off x="1742486" y="4085070"/>
            <a:ext cx="8940485" cy="1356506"/>
            <a:chOff x="1849387" y="4032582"/>
            <a:chExt cx="8940485" cy="1402566"/>
          </a:xfrm>
        </p:grpSpPr>
        <p:sp>
          <p:nvSpPr>
            <p:cNvPr id="81" name="blocks-with-angled-cuts_1423"/>
            <p:cNvSpPr>
              <a:spLocks noChangeAspect="1"/>
            </p:cNvSpPr>
            <p:nvPr/>
          </p:nvSpPr>
          <p:spPr bwMode="auto">
            <a:xfrm>
              <a:off x="1849387" y="4032582"/>
              <a:ext cx="554661" cy="415318"/>
            </a:xfrm>
            <a:custGeom>
              <a:avLst/>
              <a:gdLst>
                <a:gd name="connsiteX0" fmla="*/ 551492 w 551492"/>
                <a:gd name="connsiteY0" fmla="*/ 0 h 412946"/>
                <a:gd name="connsiteX1" fmla="*/ 551492 w 551492"/>
                <a:gd name="connsiteY1" fmla="*/ 412946 h 412946"/>
                <a:gd name="connsiteX2" fmla="*/ 344812 w 551492"/>
                <a:gd name="connsiteY2" fmla="*/ 412946 h 412946"/>
                <a:gd name="connsiteX3" fmla="*/ 344812 w 551492"/>
                <a:gd name="connsiteY3" fmla="*/ 206473 h 412946"/>
                <a:gd name="connsiteX4" fmla="*/ 206680 w 551492"/>
                <a:gd name="connsiteY4" fmla="*/ 0 h 412946"/>
                <a:gd name="connsiteX5" fmla="*/ 206680 w 551492"/>
                <a:gd name="connsiteY5" fmla="*/ 412946 h 412946"/>
                <a:gd name="connsiteX6" fmla="*/ 0 w 551492"/>
                <a:gd name="connsiteY6" fmla="*/ 412946 h 412946"/>
                <a:gd name="connsiteX7" fmla="*/ 0 w 551492"/>
                <a:gd name="connsiteY7" fmla="*/ 206473 h 41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492" h="412946">
                  <a:moveTo>
                    <a:pt x="551492" y="0"/>
                  </a:moveTo>
                  <a:lnTo>
                    <a:pt x="551492" y="412946"/>
                  </a:lnTo>
                  <a:lnTo>
                    <a:pt x="344812" y="412946"/>
                  </a:lnTo>
                  <a:lnTo>
                    <a:pt x="344812" y="206473"/>
                  </a:lnTo>
                  <a:close/>
                  <a:moveTo>
                    <a:pt x="206680" y="0"/>
                  </a:moveTo>
                  <a:lnTo>
                    <a:pt x="206680" y="412946"/>
                  </a:lnTo>
                  <a:lnTo>
                    <a:pt x="0" y="412946"/>
                  </a:lnTo>
                  <a:lnTo>
                    <a:pt x="0" y="206473"/>
                  </a:ln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sp>
        <p:sp>
          <p:nvSpPr>
            <p:cNvPr id="82" name="blocks-with-angled-cuts_1423"/>
            <p:cNvSpPr>
              <a:spLocks noChangeAspect="1"/>
            </p:cNvSpPr>
            <p:nvPr/>
          </p:nvSpPr>
          <p:spPr bwMode="auto">
            <a:xfrm rot="10800000">
              <a:off x="10235211" y="5019830"/>
              <a:ext cx="554661" cy="415318"/>
            </a:xfrm>
            <a:custGeom>
              <a:avLst/>
              <a:gdLst>
                <a:gd name="connsiteX0" fmla="*/ 551492 w 551492"/>
                <a:gd name="connsiteY0" fmla="*/ 0 h 412946"/>
                <a:gd name="connsiteX1" fmla="*/ 551492 w 551492"/>
                <a:gd name="connsiteY1" fmla="*/ 412946 h 412946"/>
                <a:gd name="connsiteX2" fmla="*/ 344812 w 551492"/>
                <a:gd name="connsiteY2" fmla="*/ 412946 h 412946"/>
                <a:gd name="connsiteX3" fmla="*/ 344812 w 551492"/>
                <a:gd name="connsiteY3" fmla="*/ 206473 h 412946"/>
                <a:gd name="connsiteX4" fmla="*/ 206680 w 551492"/>
                <a:gd name="connsiteY4" fmla="*/ 0 h 412946"/>
                <a:gd name="connsiteX5" fmla="*/ 206680 w 551492"/>
                <a:gd name="connsiteY5" fmla="*/ 412946 h 412946"/>
                <a:gd name="connsiteX6" fmla="*/ 0 w 551492"/>
                <a:gd name="connsiteY6" fmla="*/ 412946 h 412946"/>
                <a:gd name="connsiteX7" fmla="*/ 0 w 551492"/>
                <a:gd name="connsiteY7" fmla="*/ 206473 h 41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492" h="412946">
                  <a:moveTo>
                    <a:pt x="551492" y="0"/>
                  </a:moveTo>
                  <a:lnTo>
                    <a:pt x="551492" y="412946"/>
                  </a:lnTo>
                  <a:lnTo>
                    <a:pt x="344812" y="412946"/>
                  </a:lnTo>
                  <a:lnTo>
                    <a:pt x="344812" y="206473"/>
                  </a:lnTo>
                  <a:close/>
                  <a:moveTo>
                    <a:pt x="206680" y="0"/>
                  </a:moveTo>
                  <a:lnTo>
                    <a:pt x="206680" y="412946"/>
                  </a:lnTo>
                  <a:lnTo>
                    <a:pt x="0" y="412946"/>
                  </a:lnTo>
                  <a:lnTo>
                    <a:pt x="0" y="206473"/>
                  </a:ln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83" name="文本框 82"/>
          <p:cNvSpPr txBox="1"/>
          <p:nvPr/>
        </p:nvSpPr>
        <p:spPr>
          <a:xfrm>
            <a:off x="2501864" y="3712729"/>
            <a:ext cx="7474264" cy="2316019"/>
          </a:xfrm>
          <a:prstGeom prst="rect">
            <a:avLst/>
          </a:prstGeom>
          <a:noFill/>
        </p:spPr>
        <p:txBody>
          <a:bodyPr wrap="square">
            <a:spAutoFit/>
          </a:bodyPr>
          <a:lstStyle/>
          <a:p>
            <a:pPr marL="342900" indent="-342900" algn="just">
              <a:lnSpc>
                <a:spcPct val="150000"/>
              </a:lnSpc>
              <a:buClr>
                <a:srgbClr val="164DA8"/>
              </a:buClr>
              <a:buSzPct val="150000"/>
              <a:buFont typeface="Arial" panose="020B0604020202020204" pitchFamily="34" charset="0"/>
              <a:buChar cha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使用</a:t>
            </a:r>
            <a:r>
              <a:rPr lang="en-US" altLang="zh-CN" sz="2000" dirty="0">
                <a:solidFill>
                  <a:srgbClr val="FF0000"/>
                </a:solidFill>
                <a:latin typeface="方正正大黑简体" panose="02000000000000000000" pitchFamily="2" charset="-122"/>
                <a:ea typeface="方正正大黑简体" panose="02000000000000000000" pitchFamily="2" charset="-122"/>
              </a:rPr>
              <a:t>IS-IS</a:t>
            </a:r>
            <a:r>
              <a:rPr lang="zh-CN" altLang="en-US" sz="2000" dirty="0">
                <a:solidFill>
                  <a:srgbClr val="FF0000"/>
                </a:solidFill>
                <a:latin typeface="方正正大黑简体" panose="02000000000000000000" pitchFamily="2" charset="-122"/>
                <a:ea typeface="方正正大黑简体" panose="02000000000000000000" pitchFamily="2" charset="-122"/>
              </a:rPr>
              <a:t>路由协议来取代</a:t>
            </a:r>
            <a:r>
              <a:rPr lang="en-US" altLang="zh-CN" sz="2000" dirty="0">
                <a:solidFill>
                  <a:srgbClr val="FF0000"/>
                </a:solidFill>
                <a:latin typeface="方正正大黑简体" panose="02000000000000000000" pitchFamily="2" charset="-122"/>
                <a:ea typeface="方正正大黑简体" panose="02000000000000000000" pitchFamily="2" charset="-122"/>
              </a:rPr>
              <a:t>OSPF</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。这样外部网络用户不能注入假的路由消息。</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IS-IS</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不是通过</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IP</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实现，所以对用户来说就没有连通性。</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720090" lvl="1" indent="-342900">
              <a:lnSpc>
                <a:spcPct val="150000"/>
              </a:lnSpc>
              <a:buClr>
                <a:srgbClr val="164DA8"/>
              </a:buClr>
              <a:buSzPct val="150000"/>
              <a:buFont typeface="Wingdings" panose="05000000000000000000" pitchFamily="2" charset="2"/>
              <a:buChar char="ü"/>
            </a:pPr>
            <a:r>
              <a:rPr lang="zh-CN" altLang="en-US" dirty="0">
                <a:solidFill>
                  <a:schemeClr val="tx1">
                    <a:lumMod val="85000"/>
                    <a:lumOff val="15000"/>
                  </a:schemeClr>
                </a:solidFill>
                <a:latin typeface="方正正大黑简体" panose="02000000000000000000" pitchFamily="2" charset="-122"/>
                <a:ea typeface="方正正大黑简体" panose="02000000000000000000" pitchFamily="2" charset="-122"/>
              </a:rPr>
              <a:t>注意：这种技术不能防止内部攻击。</a:t>
            </a:r>
            <a:endParaRPr lang="zh-CN" altLang="en-US"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342900" indent="-342900" algn="just">
              <a:lnSpc>
                <a:spcPct val="150000"/>
              </a:lnSpc>
              <a:buClr>
                <a:srgbClr val="164DA8"/>
              </a:buClr>
              <a:buSzPct val="150000"/>
              <a:buFont typeface="Arial" panose="020B0604020202020204" pitchFamily="34" charset="0"/>
              <a:buChar char="•"/>
            </a:pP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3"/>
                                        </p:tgtEl>
                                        <p:attrNameLst>
                                          <p:attrName>style.visibility</p:attrName>
                                        </p:attrNameLst>
                                      </p:cBhvr>
                                      <p:to>
                                        <p:strVal val="visible"/>
                                      </p:to>
                                    </p:set>
                                    <p:anim to="0" calcmode="lin" valueType="num">
                                      <p:cBhvr>
                                        <p:cTn id="7" dur="500" decel="100000" fill="hold">
                                          <p:stCondLst>
                                            <p:cond delay="0"/>
                                          </p:stCondLst>
                                        </p:cTn>
                                        <p:tgtEl>
                                          <p:spTgt spid="83"/>
                                        </p:tgtEl>
                                        <p:attrNameLst>
                                          <p:attrName>ppt_y</p:attrName>
                                        </p:attrNameLst>
                                      </p:cBhvr>
                                      <p:tavLst>
                                        <p:tav tm="0">
                                          <p:val>
                                            <p:strVal val="ppt_y+0.02"/>
                                          </p:val>
                                        </p:tav>
                                        <p:tav tm="100000">
                                          <p:val>
                                            <p:strVal val="#ppt_y"/>
                                          </p:val>
                                        </p:tav>
                                      </p:tavLst>
                                    </p:anim>
                                    <p:animEffect transition="in" filter="fade">
                                      <p:cBhvr>
                                        <p:cTn id="8" dur="500">
                                          <p:stCondLst>
                                            <p:cond delay="0"/>
                                          </p:stCondLst>
                                        </p:cTn>
                                        <p:tgtEl>
                                          <p:spTgt spid="83"/>
                                        </p:tgtEl>
                                      </p:cBhvr>
                                    </p:animEffect>
                                    <p:animScale>
                                      <p:cBhvr>
                                        <p:cTn id="9" dur="500" decel="100000" fill="hold">
                                          <p:stCondLst>
                                            <p:cond delay="0"/>
                                          </p:stCondLst>
                                        </p:cTn>
                                        <p:tgtEl>
                                          <p:spTgt spid="83"/>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2" name="任意多边形: 形状 31"/>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spcBef>
                <a:spcPts val="100"/>
              </a:spcBef>
              <a:spcAft>
                <a:spcPts val="100"/>
              </a:spcAft>
            </a:pPr>
            <a:endParaRPr lang="zh-CN" altLang="en-US" dirty="0"/>
          </a:p>
        </p:txBody>
      </p:sp>
      <p:sp>
        <p:nvSpPr>
          <p:cNvPr id="59" name="文本框 58"/>
          <p:cNvSpPr txBox="1"/>
          <p:nvPr/>
        </p:nvSpPr>
        <p:spPr>
          <a:xfrm>
            <a:off x="2859534" y="653569"/>
            <a:ext cx="6472927"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第</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2</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章  </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Internet</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协议的安全性</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grpSp>
        <p:nvGrpSpPr>
          <p:cNvPr id="9" name="组合 8"/>
          <p:cNvGrpSpPr/>
          <p:nvPr/>
        </p:nvGrpSpPr>
        <p:grpSpPr>
          <a:xfrm>
            <a:off x="1920724" y="2018695"/>
            <a:ext cx="8437638" cy="1351037"/>
            <a:chOff x="1877181" y="2753481"/>
            <a:chExt cx="8437638" cy="1351037"/>
          </a:xfrm>
        </p:grpSpPr>
        <p:sp>
          <p:nvSpPr>
            <p:cNvPr id="14" name="椭圆 13"/>
            <p:cNvSpPr/>
            <p:nvPr/>
          </p:nvSpPr>
          <p:spPr>
            <a:xfrm>
              <a:off x="5420483" y="2753481"/>
              <a:ext cx="1425274" cy="1351037"/>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bg1"/>
                  </a:solidFill>
                  <a:latin typeface="方正正大黑简体" panose="02000000000000000000" pitchFamily="2" charset="-122"/>
                  <a:ea typeface="方正正大黑简体" panose="02000000000000000000" pitchFamily="2" charset="-122"/>
                </a:rPr>
                <a:t>2.2</a:t>
              </a:r>
              <a:endParaRPr lang="zh-CN" altLang="en-US" sz="3600" dirty="0">
                <a:solidFill>
                  <a:schemeClr val="bg1"/>
                </a:solidFill>
                <a:latin typeface="方正正大黑简体" panose="02000000000000000000" pitchFamily="2" charset="-122"/>
                <a:ea typeface="方正正大黑简体" panose="02000000000000000000" pitchFamily="2" charset="-122"/>
              </a:endParaRPr>
            </a:p>
          </p:txBody>
        </p:sp>
        <p:sp>
          <p:nvSpPr>
            <p:cNvPr id="18" name="椭圆 17"/>
            <p:cNvSpPr/>
            <p:nvPr/>
          </p:nvSpPr>
          <p:spPr>
            <a:xfrm>
              <a:off x="8902244" y="2753481"/>
              <a:ext cx="1412575" cy="1351037"/>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15449F"/>
                  </a:solidFill>
                  <a:latin typeface="方正正大黑简体" panose="02000000000000000000" pitchFamily="2" charset="-122"/>
                  <a:ea typeface="方正正大黑简体" panose="02000000000000000000" pitchFamily="2" charset="-122"/>
                </a:rPr>
                <a:t>2.3</a:t>
              </a:r>
              <a:endParaRPr lang="zh-CN" altLang="en-US" sz="3600" dirty="0">
                <a:solidFill>
                  <a:srgbClr val="15449F"/>
                </a:solidFill>
                <a:latin typeface="方正正大黑简体" panose="02000000000000000000" pitchFamily="2" charset="-122"/>
                <a:ea typeface="方正正大黑简体" panose="02000000000000000000" pitchFamily="2" charset="-122"/>
              </a:endParaRPr>
            </a:p>
          </p:txBody>
        </p:sp>
        <p:sp>
          <p:nvSpPr>
            <p:cNvPr id="20" name="椭圆 19"/>
            <p:cNvSpPr/>
            <p:nvPr/>
          </p:nvSpPr>
          <p:spPr>
            <a:xfrm>
              <a:off x="1877181" y="2753481"/>
              <a:ext cx="1351037" cy="13510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15449F"/>
                  </a:solidFill>
                  <a:latin typeface="方正正大黑简体" panose="02000000000000000000" pitchFamily="2" charset="-122"/>
                  <a:ea typeface="方正正大黑简体" panose="02000000000000000000" pitchFamily="2" charset="-122"/>
                </a:rPr>
                <a:t>2.1</a:t>
              </a:r>
              <a:endParaRPr lang="zh-CN" altLang="en-US" sz="3600" dirty="0">
                <a:solidFill>
                  <a:srgbClr val="15449F"/>
                </a:solidFill>
                <a:latin typeface="方正正大黑简体" panose="02000000000000000000" pitchFamily="2" charset="-122"/>
                <a:ea typeface="方正正大黑简体" panose="02000000000000000000" pitchFamily="2" charset="-122"/>
              </a:endParaRPr>
            </a:p>
          </p:txBody>
        </p:sp>
      </p:grpSp>
      <p:sp>
        <p:nvSpPr>
          <p:cNvPr id="24" name="文本框 23"/>
          <p:cNvSpPr txBox="1"/>
          <p:nvPr/>
        </p:nvSpPr>
        <p:spPr>
          <a:xfrm>
            <a:off x="1670759" y="3674051"/>
            <a:ext cx="1823331" cy="1200329"/>
          </a:xfrm>
          <a:prstGeom prst="rect">
            <a:avLst/>
          </a:prstGeom>
          <a:noFill/>
        </p:spPr>
        <p:txBody>
          <a:bodyPr wrap="square">
            <a:spAutoFit/>
          </a:bodyPr>
          <a:lstStyle/>
          <a:p>
            <a:pPr algn="ctr"/>
            <a:r>
              <a:rPr lang="zh-CN" altLang="en-US" sz="3600" dirty="0">
                <a:solidFill>
                  <a:schemeClr val="tx1">
                    <a:lumMod val="85000"/>
                    <a:lumOff val="15000"/>
                  </a:schemeClr>
                </a:solidFill>
                <a:latin typeface="方正正大黑简体" panose="02000000000000000000" pitchFamily="2" charset="-122"/>
                <a:ea typeface="方正正大黑简体" panose="02000000000000000000" pitchFamily="2" charset="-122"/>
              </a:rPr>
              <a:t>网络层协议</a:t>
            </a:r>
            <a:endParaRPr lang="zh-CN" altLang="en-US" sz="36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cxnSp>
        <p:nvCxnSpPr>
          <p:cNvPr id="12" name="直接连接符 11"/>
          <p:cNvCxnSpPr/>
          <p:nvPr/>
        </p:nvCxnSpPr>
        <p:spPr>
          <a:xfrm>
            <a:off x="4463143" y="2630714"/>
            <a:ext cx="0" cy="23749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7917543" y="2630714"/>
            <a:ext cx="0" cy="23749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5250115" y="3674051"/>
            <a:ext cx="1823331" cy="1200329"/>
          </a:xfrm>
          <a:prstGeom prst="rect">
            <a:avLst/>
          </a:prstGeom>
          <a:noFill/>
        </p:spPr>
        <p:txBody>
          <a:bodyPr wrap="square">
            <a:spAutoFit/>
          </a:bodyPr>
          <a:lstStyle/>
          <a:p>
            <a:pPr algn="ctr"/>
            <a:r>
              <a:rPr lang="zh-CN" altLang="en-US" sz="3600" dirty="0">
                <a:solidFill>
                  <a:schemeClr val="tx1">
                    <a:lumMod val="85000"/>
                    <a:lumOff val="15000"/>
                  </a:schemeClr>
                </a:solidFill>
                <a:latin typeface="方正正大黑简体" panose="02000000000000000000" pitchFamily="2" charset="-122"/>
                <a:ea typeface="方正正大黑简体" panose="02000000000000000000" pitchFamily="2" charset="-122"/>
              </a:rPr>
              <a:t>运输层协议</a:t>
            </a:r>
            <a:endParaRPr lang="zh-CN" altLang="en-US" sz="36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35" name="文本框 34"/>
          <p:cNvSpPr txBox="1"/>
          <p:nvPr/>
        </p:nvSpPr>
        <p:spPr>
          <a:xfrm>
            <a:off x="8868361" y="3674051"/>
            <a:ext cx="1823331" cy="1200329"/>
          </a:xfrm>
          <a:prstGeom prst="rect">
            <a:avLst/>
          </a:prstGeom>
          <a:noFill/>
        </p:spPr>
        <p:txBody>
          <a:bodyPr wrap="square">
            <a:spAutoFit/>
          </a:bodyPr>
          <a:lstStyle/>
          <a:p>
            <a:pPr algn="ctr"/>
            <a:r>
              <a:rPr lang="zh-CN" altLang="en-US" sz="3600" dirty="0">
                <a:solidFill>
                  <a:schemeClr val="tx1">
                    <a:lumMod val="85000"/>
                    <a:lumOff val="15000"/>
                  </a:schemeClr>
                </a:solidFill>
                <a:latin typeface="方正正大黑简体" panose="02000000000000000000" pitchFamily="2" charset="-122"/>
                <a:ea typeface="方正正大黑简体" panose="02000000000000000000" pitchFamily="2" charset="-122"/>
              </a:rPr>
              <a:t>应用层协议</a:t>
            </a:r>
            <a:endParaRPr lang="zh-CN" altLang="en-US" sz="36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par>
                                <p:cTn id="10" presetID="10" presetClass="entr" presetSubtype="0" decel="10000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stCondLst>
                                            <p:cond delay="0"/>
                                          </p:stCondLst>
                                        </p:cTn>
                                        <p:tgtEl>
                                          <p:spTgt spid="9"/>
                                        </p:tgtEl>
                                      </p:cBhvr>
                                    </p:animEffect>
                                    <p:anim to="0" calcmode="lin" valueType="num">
                                      <p:cBhvr>
                                        <p:cTn id="13" dur="500" fill="hold">
                                          <p:stCondLst>
                                            <p:cond delay="0"/>
                                          </p:stCondLst>
                                        </p:cTn>
                                        <p:tgtEl>
                                          <p:spTgt spid="9"/>
                                        </p:tgtEl>
                                        <p:attrNameLst>
                                          <p:attrName>ppt_y</p:attrName>
                                        </p:attrNameLst>
                                      </p:cBhvr>
                                      <p:tavLst>
                                        <p:tav tm="0">
                                          <p:val>
                                            <p:strVal val="#ppt_y-.05"/>
                                          </p:val>
                                        </p:tav>
                                        <p:tav tm="100000">
                                          <p:val>
                                            <p:strVal val="#ppt_y"/>
                                          </p:val>
                                        </p:tav>
                                      </p:tavLst>
                                    </p:anim>
                                  </p:childTnLst>
                                </p:cTn>
                              </p:par>
                              <p:par>
                                <p:cTn id="14" presetID="10" presetClass="entr" presetSubtype="0" decel="10000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stCondLst>
                                            <p:cond delay="0"/>
                                          </p:stCondLst>
                                        </p:cTn>
                                        <p:tgtEl>
                                          <p:spTgt spid="12"/>
                                        </p:tgtEl>
                                      </p:cBhvr>
                                    </p:animEffect>
                                    <p:anim to="0" calcmode="lin" valueType="num">
                                      <p:cBhvr>
                                        <p:cTn id="17" dur="500" fill="hold">
                                          <p:stCondLst>
                                            <p:cond delay="0"/>
                                          </p:stCondLst>
                                        </p:cTn>
                                        <p:tgtEl>
                                          <p:spTgt spid="12"/>
                                        </p:tgtEl>
                                        <p:attrNameLst>
                                          <p:attrName>ppt_y</p:attrName>
                                        </p:attrNameLst>
                                      </p:cBhvr>
                                      <p:tavLst>
                                        <p:tav tm="0">
                                          <p:val>
                                            <p:strVal val="#ppt_y-.05"/>
                                          </p:val>
                                        </p:tav>
                                        <p:tav tm="100000">
                                          <p:val>
                                            <p:strVal val="#ppt_y"/>
                                          </p:val>
                                        </p:tav>
                                      </p:tavLst>
                                    </p:anim>
                                  </p:childTnLst>
                                </p:cTn>
                              </p:par>
                              <p:par>
                                <p:cTn id="18" presetID="10" presetClass="entr" presetSubtype="0" decel="100000"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stCondLst>
                                            <p:cond delay="0"/>
                                          </p:stCondLst>
                                        </p:cTn>
                                        <p:tgtEl>
                                          <p:spTgt spid="34"/>
                                        </p:tgtEl>
                                      </p:cBhvr>
                                    </p:animEffect>
                                    <p:anim to="0" calcmode="lin" valueType="num">
                                      <p:cBhvr>
                                        <p:cTn id="21" dur="500" fill="hold">
                                          <p:stCondLst>
                                            <p:cond delay="0"/>
                                          </p:stCondLst>
                                        </p:cTn>
                                        <p:tgtEl>
                                          <p:spTgt spid="34"/>
                                        </p:tgtEl>
                                        <p:attrNameLst>
                                          <p:attrName>ppt_y</p:attrName>
                                        </p:attrNameLst>
                                      </p:cBhvr>
                                      <p:tavLst>
                                        <p:tav tm="0">
                                          <p:val>
                                            <p:strVal val="#ppt_y-.05"/>
                                          </p:val>
                                        </p:tav>
                                        <p:tav tm="100000">
                                          <p:val>
                                            <p:strVal val="#ppt_y"/>
                                          </p:val>
                                        </p:tav>
                                      </p:tavLst>
                                    </p:anim>
                                  </p:childTnLst>
                                </p:cTn>
                              </p:par>
                            </p:childTnLst>
                          </p:cTn>
                        </p:par>
                        <p:par>
                          <p:cTn id="22" fill="hold">
                            <p:stCondLst>
                              <p:cond delay="0"/>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24"/>
                                        </p:tgtEl>
                                        <p:attrNameLst>
                                          <p:attrName>style.visibility</p:attrName>
                                        </p:attrNameLst>
                                      </p:cBhvr>
                                      <p:to>
                                        <p:strVal val="visible"/>
                                      </p:to>
                                    </p:set>
                                    <p:anim to="0" calcmode="lin" valueType="num">
                                      <p:cBhvr>
                                        <p:cTn id="25" dur="500" decel="100000" fill="hold">
                                          <p:stCondLst>
                                            <p:cond delay="0"/>
                                          </p:stCondLst>
                                        </p:cTn>
                                        <p:tgtEl>
                                          <p:spTgt spid="24"/>
                                        </p:tgtEl>
                                        <p:attrNameLst>
                                          <p:attrName>ppt_y</p:attrName>
                                        </p:attrNameLst>
                                      </p:cBhvr>
                                      <p:tavLst>
                                        <p:tav tm="0">
                                          <p:val>
                                            <p:strVal val="ppt_y+0.02"/>
                                          </p:val>
                                        </p:tav>
                                        <p:tav tm="100000">
                                          <p:val>
                                            <p:strVal val="#ppt_y"/>
                                          </p:val>
                                        </p:tav>
                                      </p:tavLst>
                                    </p:anim>
                                    <p:animEffect transition="in" filter="fade">
                                      <p:cBhvr>
                                        <p:cTn id="26" dur="500">
                                          <p:stCondLst>
                                            <p:cond delay="0"/>
                                          </p:stCondLst>
                                        </p:cTn>
                                        <p:tgtEl>
                                          <p:spTgt spid="24"/>
                                        </p:tgtEl>
                                      </p:cBhvr>
                                    </p:animEffect>
                                    <p:animScale>
                                      <p:cBhvr>
                                        <p:cTn id="27" dur="500" decel="100000" fill="hold">
                                          <p:stCondLst>
                                            <p:cond delay="0"/>
                                          </p:stCondLst>
                                        </p:cTn>
                                        <p:tgtEl>
                                          <p:spTgt spid="24"/>
                                        </p:tgtEl>
                                      </p:cBhvr>
                                      <p:by x="100000" y="100000"/>
                                      <p:from x="110000" y="110000"/>
                                      <p:to x="100000" y="100000"/>
                                    </p:animScale>
                                  </p:childTnLst>
                                </p:cTn>
                              </p:par>
                            </p:childTnLst>
                          </p:cTn>
                        </p:par>
                        <p:par>
                          <p:cTn id="28" fill="hold">
                            <p:stCondLst>
                              <p:cond delay="699"/>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33"/>
                                        </p:tgtEl>
                                        <p:attrNameLst>
                                          <p:attrName>style.visibility</p:attrName>
                                        </p:attrNameLst>
                                      </p:cBhvr>
                                      <p:to>
                                        <p:strVal val="visible"/>
                                      </p:to>
                                    </p:set>
                                    <p:anim to="0" calcmode="lin" valueType="num">
                                      <p:cBhvr>
                                        <p:cTn id="31" dur="500" decel="100000" fill="hold">
                                          <p:stCondLst>
                                            <p:cond delay="0"/>
                                          </p:stCondLst>
                                        </p:cTn>
                                        <p:tgtEl>
                                          <p:spTgt spid="33"/>
                                        </p:tgtEl>
                                        <p:attrNameLst>
                                          <p:attrName>ppt_y</p:attrName>
                                        </p:attrNameLst>
                                      </p:cBhvr>
                                      <p:tavLst>
                                        <p:tav tm="0">
                                          <p:val>
                                            <p:strVal val="ppt_y+0.02"/>
                                          </p:val>
                                        </p:tav>
                                        <p:tav tm="100000">
                                          <p:val>
                                            <p:strVal val="#ppt_y"/>
                                          </p:val>
                                        </p:tav>
                                      </p:tavLst>
                                    </p:anim>
                                    <p:animEffect transition="in" filter="fade">
                                      <p:cBhvr>
                                        <p:cTn id="32" dur="500">
                                          <p:stCondLst>
                                            <p:cond delay="0"/>
                                          </p:stCondLst>
                                        </p:cTn>
                                        <p:tgtEl>
                                          <p:spTgt spid="33"/>
                                        </p:tgtEl>
                                      </p:cBhvr>
                                    </p:animEffect>
                                    <p:animScale>
                                      <p:cBhvr>
                                        <p:cTn id="33" dur="500" decel="100000" fill="hold">
                                          <p:stCondLst>
                                            <p:cond delay="0"/>
                                          </p:stCondLst>
                                        </p:cTn>
                                        <p:tgtEl>
                                          <p:spTgt spid="33"/>
                                        </p:tgtEl>
                                      </p:cBhvr>
                                      <p:by x="100000" y="100000"/>
                                      <p:from x="110000" y="110000"/>
                                      <p:to x="100000" y="100000"/>
                                    </p:animScale>
                                  </p:childTnLst>
                                </p:cTn>
                              </p:par>
                            </p:childTnLst>
                          </p:cTn>
                        </p:par>
                        <p:par>
                          <p:cTn id="34" fill="hold">
                            <p:stCondLst>
                              <p:cond delay="1399"/>
                            </p:stCondLst>
                            <p:childTnLst>
                              <p:par>
                                <p:cTn id="35" presetID="10" presetClass="entr" presetSubtype="0" fill="hold" grpId="0" nodeType="afterEffect">
                                  <p:stCondLst>
                                    <p:cond delay="0"/>
                                  </p:stCondLst>
                                  <p:iterate type="wd">
                                    <p:tmPct val="10000"/>
                                  </p:iterate>
                                  <p:childTnLst>
                                    <p:set>
                                      <p:cBhvr>
                                        <p:cTn id="36" dur="1" fill="hold">
                                          <p:stCondLst>
                                            <p:cond delay="0"/>
                                          </p:stCondLst>
                                        </p:cTn>
                                        <p:tgtEl>
                                          <p:spTgt spid="35"/>
                                        </p:tgtEl>
                                        <p:attrNameLst>
                                          <p:attrName>style.visibility</p:attrName>
                                        </p:attrNameLst>
                                      </p:cBhvr>
                                      <p:to>
                                        <p:strVal val="visible"/>
                                      </p:to>
                                    </p:set>
                                    <p:anim to="0" calcmode="lin" valueType="num">
                                      <p:cBhvr>
                                        <p:cTn id="37" dur="500" decel="100000" fill="hold">
                                          <p:stCondLst>
                                            <p:cond delay="0"/>
                                          </p:stCondLst>
                                        </p:cTn>
                                        <p:tgtEl>
                                          <p:spTgt spid="35"/>
                                        </p:tgtEl>
                                        <p:attrNameLst>
                                          <p:attrName>ppt_y</p:attrName>
                                        </p:attrNameLst>
                                      </p:cBhvr>
                                      <p:tavLst>
                                        <p:tav tm="0">
                                          <p:val>
                                            <p:strVal val="ppt_y+0.02"/>
                                          </p:val>
                                        </p:tav>
                                        <p:tav tm="100000">
                                          <p:val>
                                            <p:strVal val="#ppt_y"/>
                                          </p:val>
                                        </p:tav>
                                      </p:tavLst>
                                    </p:anim>
                                    <p:animEffect transition="in" filter="fade">
                                      <p:cBhvr>
                                        <p:cTn id="38" dur="500">
                                          <p:stCondLst>
                                            <p:cond delay="0"/>
                                          </p:stCondLst>
                                        </p:cTn>
                                        <p:tgtEl>
                                          <p:spTgt spid="35"/>
                                        </p:tgtEl>
                                      </p:cBhvr>
                                    </p:animEffect>
                                    <p:animScale>
                                      <p:cBhvr>
                                        <p:cTn id="39" dur="500" decel="100000" fill="hold">
                                          <p:stCondLst>
                                            <p:cond delay="0"/>
                                          </p:stCondLst>
                                        </p:cTn>
                                        <p:tgtEl>
                                          <p:spTgt spid="35"/>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4" grpId="0"/>
      <p:bldP spid="33" grpId="0"/>
      <p:bldP spid="3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椭圆 12"/>
          <p:cNvSpPr/>
          <p:nvPr/>
        </p:nvSpPr>
        <p:spPr>
          <a:xfrm>
            <a:off x="1663700" y="-571500"/>
            <a:ext cx="482600" cy="4826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3104" t="7278" r="3104" b="7278"/>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6" name="椭圆 35"/>
          <p:cNvSpPr/>
          <p:nvPr/>
        </p:nvSpPr>
        <p:spPr>
          <a:xfrm>
            <a:off x="2489200" y="12700"/>
            <a:ext cx="7213600" cy="7213600"/>
          </a:xfrm>
          <a:prstGeom prst="ellipse">
            <a:avLst/>
          </a:prstGeom>
          <a:gradFill flip="none" rotWithShape="1">
            <a:gsLst>
              <a:gs pos="0">
                <a:srgbClr val="FFFFFF"/>
              </a:gs>
              <a:gs pos="100000">
                <a:srgbClr val="FFFFFF">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2828278" y="2356684"/>
            <a:ext cx="6535443" cy="1477328"/>
          </a:xfrm>
          <a:prstGeom prst="rect">
            <a:avLst/>
          </a:prstGeom>
          <a:noFill/>
        </p:spPr>
        <p:txBody>
          <a:bodyPr wrap="none" lIns="0" tIns="0" rIns="0" bIns="0" rtlCol="0">
            <a:spAutoFit/>
          </a:bodyPr>
          <a:lstStyle/>
          <a:p>
            <a:pPr algn="ctr"/>
            <a:r>
              <a:rPr lang="zh-CN" altLang="en-US" sz="9600" b="1" spc="6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正大黑简体" panose="02000000000000000000" pitchFamily="2" charset="-122"/>
                <a:ea typeface="方正正大黑简体" panose="02000000000000000000" pitchFamily="2" charset="-122"/>
              </a:rPr>
              <a:t>谢 谢 观 看</a:t>
            </a:r>
            <a:endParaRPr lang="zh-CN" altLang="en-US" sz="9600" b="1" spc="6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正大黑简体" panose="02000000000000000000" pitchFamily="2" charset="-122"/>
              <a:ea typeface="方正正大黑简体" panose="02000000000000000000" pitchFamily="2" charset="-122"/>
            </a:endParaRPr>
          </a:p>
        </p:txBody>
      </p:sp>
      <p:sp>
        <p:nvSpPr>
          <p:cNvPr id="31" name="文本框 30"/>
          <p:cNvSpPr txBox="1"/>
          <p:nvPr/>
        </p:nvSpPr>
        <p:spPr>
          <a:xfrm>
            <a:off x="4480173" y="4579026"/>
            <a:ext cx="3231654" cy="553998"/>
          </a:xfrm>
          <a:prstGeom prst="rect">
            <a:avLst/>
          </a:prstGeom>
          <a:noFill/>
        </p:spPr>
        <p:txBody>
          <a:bodyPr wrap="none" lIns="0" tIns="0" rIns="0" bIns="0" rtlCol="0">
            <a:spAutoFit/>
          </a:bodyPr>
          <a:lstStyle/>
          <a:p>
            <a:pPr algn="dist"/>
            <a:r>
              <a:rPr lang="zh-CN" altLang="en-US" sz="3600" spc="600" dirty="0">
                <a:gradFill>
                  <a:gsLst>
                    <a:gs pos="63000">
                      <a:srgbClr val="153B95"/>
                    </a:gs>
                    <a:gs pos="100000">
                      <a:schemeClr val="bg1"/>
                    </a:gs>
                  </a:gsLst>
                  <a:lin ang="5400000" scaled="1"/>
                </a:gradFill>
                <a:latin typeface="方正颜宋简体_准" panose="02000000000000000000" pitchFamily="2" charset="-122"/>
                <a:ea typeface="方正颜宋简体_准" panose="02000000000000000000" pitchFamily="2" charset="-122"/>
              </a:rPr>
              <a:t>华中科技大学</a:t>
            </a:r>
            <a:endParaRPr lang="zh-CN" altLang="en-US" sz="3600" spc="600" dirty="0">
              <a:gradFill>
                <a:gsLst>
                  <a:gs pos="63000">
                    <a:srgbClr val="153B95"/>
                  </a:gs>
                  <a:gs pos="100000">
                    <a:schemeClr val="bg1"/>
                  </a:gs>
                </a:gsLst>
                <a:lin ang="5400000" scaled="1"/>
              </a:gradFill>
              <a:latin typeface="方正颜宋简体_准" panose="02000000000000000000" pitchFamily="2" charset="-122"/>
              <a:ea typeface="方正颜宋简体_准" panose="02000000000000000000" pitchFamily="2" charset="-122"/>
            </a:endParaRPr>
          </a:p>
        </p:txBody>
      </p:sp>
      <p:sp>
        <p:nvSpPr>
          <p:cNvPr id="16" name="任意多边形: 形状 15"/>
          <p:cNvSpPr/>
          <p:nvPr/>
        </p:nvSpPr>
        <p:spPr>
          <a:xfrm>
            <a:off x="368152" y="4169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down)">
                                      <p:cBhvr>
                                        <p:cTn id="17" dur="500"/>
                                        <p:tgtEl>
                                          <p:spTgt spid="31"/>
                                        </p:tgtEl>
                                      </p:cBhvr>
                                    </p:animEffect>
                                  </p:childTnLst>
                                </p:cTn>
                              </p:par>
                              <p:par>
                                <p:cTn id="18" presetID="47"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1" grpId="0"/>
      <p:bldP spid="16" grpId="0" animBg="1"/>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2681602" y="653569"/>
            <a:ext cx="6828792" cy="553998"/>
          </a:xfrm>
          <a:prstGeom prst="rect">
            <a:avLst/>
          </a:prstGeom>
          <a:noFill/>
        </p:spPr>
        <p:txBody>
          <a:bodyPr wrap="none" lIns="0" tIns="0" rIns="0" bIns="0" rtlCol="0">
            <a:spAutoFit/>
          </a:bodyPr>
          <a:lstStyle/>
          <a:p>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安全问题</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1</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：针对</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地址的攻击</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 IP</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协议未验证</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IP</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地址的真实性</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00" name="矩形 99"/>
          <p:cNvSpPr/>
          <p:nvPr/>
        </p:nvSpPr>
        <p:spPr>
          <a:xfrm>
            <a:off x="5695741" y="2267118"/>
            <a:ext cx="4521075" cy="3440454"/>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07" name="fingerprint_149283"/>
          <p:cNvSpPr>
            <a:spLocks noChangeAspect="1"/>
          </p:cNvSpPr>
          <p:nvPr/>
        </p:nvSpPr>
        <p:spPr bwMode="auto">
          <a:xfrm>
            <a:off x="6181112" y="3099950"/>
            <a:ext cx="351028" cy="303997"/>
          </a:xfrm>
          <a:custGeom>
            <a:avLst/>
            <a:gdLst>
              <a:gd name="connsiteX0" fmla="*/ 249942 w 604110"/>
              <a:gd name="connsiteY0" fmla="*/ 145082 h 523172"/>
              <a:gd name="connsiteX1" fmla="*/ 353179 w 604110"/>
              <a:gd name="connsiteY1" fmla="*/ 145082 h 523172"/>
              <a:gd name="connsiteX2" fmla="*/ 353179 w 604110"/>
              <a:gd name="connsiteY2" fmla="*/ 523172 h 523172"/>
              <a:gd name="connsiteX3" fmla="*/ 249942 w 604110"/>
              <a:gd name="connsiteY3" fmla="*/ 523172 h 523172"/>
              <a:gd name="connsiteX4" fmla="*/ 0 w 604110"/>
              <a:gd name="connsiteY4" fmla="*/ 53700 h 523172"/>
              <a:gd name="connsiteX5" fmla="*/ 227220 w 604110"/>
              <a:gd name="connsiteY5" fmla="*/ 145141 h 523172"/>
              <a:gd name="connsiteX6" fmla="*/ 227220 w 604110"/>
              <a:gd name="connsiteY6" fmla="*/ 523172 h 523172"/>
              <a:gd name="connsiteX7" fmla="*/ 0 w 604110"/>
              <a:gd name="connsiteY7" fmla="*/ 414508 h 523172"/>
              <a:gd name="connsiteX8" fmla="*/ 604110 w 604110"/>
              <a:gd name="connsiteY8" fmla="*/ 49819 h 523172"/>
              <a:gd name="connsiteX9" fmla="*/ 604110 w 604110"/>
              <a:gd name="connsiteY9" fmla="*/ 410805 h 523172"/>
              <a:gd name="connsiteX10" fmla="*/ 376890 w 604110"/>
              <a:gd name="connsiteY10" fmla="*/ 519361 h 523172"/>
              <a:gd name="connsiteX11" fmla="*/ 376890 w 604110"/>
              <a:gd name="connsiteY11" fmla="*/ 141274 h 523172"/>
              <a:gd name="connsiteX12" fmla="*/ 604110 w 604110"/>
              <a:gd name="connsiteY12" fmla="*/ 49819 h 523172"/>
              <a:gd name="connsiteX13" fmla="*/ 76296 w 604110"/>
              <a:gd name="connsiteY13" fmla="*/ 0 h 523172"/>
              <a:gd name="connsiteX14" fmla="*/ 299911 w 604110"/>
              <a:gd name="connsiteY14" fmla="*/ 70898 h 523172"/>
              <a:gd name="connsiteX15" fmla="*/ 523650 w 604110"/>
              <a:gd name="connsiteY15" fmla="*/ 0 h 523172"/>
              <a:gd name="connsiteX16" fmla="*/ 563111 w 604110"/>
              <a:gd name="connsiteY16" fmla="*/ 29376 h 523172"/>
              <a:gd name="connsiteX17" fmla="*/ 353147 w 604110"/>
              <a:gd name="connsiteY17" fmla="*/ 119114 h 523172"/>
              <a:gd name="connsiteX18" fmla="*/ 301524 w 604110"/>
              <a:gd name="connsiteY18" fmla="*/ 119114 h 523172"/>
              <a:gd name="connsiteX19" fmla="*/ 298422 w 604110"/>
              <a:gd name="connsiteY19" fmla="*/ 119114 h 523172"/>
              <a:gd name="connsiteX20" fmla="*/ 246675 w 604110"/>
              <a:gd name="connsiteY20" fmla="*/ 119114 h 523172"/>
              <a:gd name="connsiteX21" fmla="*/ 36835 w 604110"/>
              <a:gd name="connsiteY21" fmla="*/ 29376 h 52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4110" h="523172">
                <a:moveTo>
                  <a:pt x="249942" y="145082"/>
                </a:moveTo>
                <a:lnTo>
                  <a:pt x="353179" y="145082"/>
                </a:lnTo>
                <a:lnTo>
                  <a:pt x="353179" y="523172"/>
                </a:lnTo>
                <a:lnTo>
                  <a:pt x="249942" y="523172"/>
                </a:lnTo>
                <a:close/>
                <a:moveTo>
                  <a:pt x="0" y="53700"/>
                </a:moveTo>
                <a:cubicBezTo>
                  <a:pt x="0" y="53700"/>
                  <a:pt x="167282" y="63241"/>
                  <a:pt x="227220" y="145141"/>
                </a:cubicBezTo>
                <a:lnTo>
                  <a:pt x="227220" y="523172"/>
                </a:lnTo>
                <a:cubicBezTo>
                  <a:pt x="227220" y="523172"/>
                  <a:pt x="206496" y="414508"/>
                  <a:pt x="0" y="414508"/>
                </a:cubicBezTo>
                <a:close/>
                <a:moveTo>
                  <a:pt x="604110" y="49819"/>
                </a:moveTo>
                <a:lnTo>
                  <a:pt x="604110" y="410805"/>
                </a:lnTo>
                <a:cubicBezTo>
                  <a:pt x="397614" y="410805"/>
                  <a:pt x="376890" y="519361"/>
                  <a:pt x="376890" y="519361"/>
                </a:cubicBezTo>
                <a:lnTo>
                  <a:pt x="376890" y="141274"/>
                </a:lnTo>
                <a:cubicBezTo>
                  <a:pt x="436828" y="59485"/>
                  <a:pt x="604110" y="49819"/>
                  <a:pt x="604110" y="49819"/>
                </a:cubicBezTo>
                <a:close/>
                <a:moveTo>
                  <a:pt x="76296" y="0"/>
                </a:moveTo>
                <a:cubicBezTo>
                  <a:pt x="76296" y="0"/>
                  <a:pt x="263304" y="27145"/>
                  <a:pt x="299911" y="70898"/>
                </a:cubicBezTo>
                <a:cubicBezTo>
                  <a:pt x="336642" y="27145"/>
                  <a:pt x="523650" y="0"/>
                  <a:pt x="523650" y="0"/>
                </a:cubicBezTo>
                <a:lnTo>
                  <a:pt x="563111" y="29376"/>
                </a:lnTo>
                <a:cubicBezTo>
                  <a:pt x="341110" y="82054"/>
                  <a:pt x="353147" y="119114"/>
                  <a:pt x="353147" y="119114"/>
                </a:cubicBezTo>
                <a:lnTo>
                  <a:pt x="301524" y="119114"/>
                </a:lnTo>
                <a:lnTo>
                  <a:pt x="298422" y="119114"/>
                </a:lnTo>
                <a:lnTo>
                  <a:pt x="246675" y="119114"/>
                </a:lnTo>
                <a:cubicBezTo>
                  <a:pt x="246675" y="119114"/>
                  <a:pt x="258712" y="82054"/>
                  <a:pt x="36835" y="29376"/>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bg1"/>
              </a:solidFill>
            </a:endParaRPr>
          </a:p>
        </p:txBody>
      </p:sp>
      <p:grpSp>
        <p:nvGrpSpPr>
          <p:cNvPr id="108" name="组合 107"/>
          <p:cNvGrpSpPr/>
          <p:nvPr/>
        </p:nvGrpSpPr>
        <p:grpSpPr>
          <a:xfrm>
            <a:off x="6159811" y="3057655"/>
            <a:ext cx="3782048" cy="1556126"/>
            <a:chOff x="3535804" y="3429874"/>
            <a:chExt cx="3782048" cy="1556126"/>
          </a:xfrm>
        </p:grpSpPr>
        <p:sp>
          <p:nvSpPr>
            <p:cNvPr id="109" name="PA-矩形 4"/>
            <p:cNvSpPr>
              <a:spLocks noChangeArrowheads="1"/>
            </p:cNvSpPr>
            <p:nvPr>
              <p:custDataLst>
                <p:tags r:id="rId3"/>
              </p:custDataLst>
            </p:nvPr>
          </p:nvSpPr>
          <p:spPr bwMode="auto">
            <a:xfrm>
              <a:off x="3535804" y="4024198"/>
              <a:ext cx="3782048" cy="961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源</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IP</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地址欺骗</a:t>
              </a:r>
              <a:endPar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目的</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IP</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地址欺骗</a:t>
              </a: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10" name="文本框 109"/>
            <p:cNvSpPr txBox="1"/>
            <p:nvPr/>
          </p:nvSpPr>
          <p:spPr>
            <a:xfrm>
              <a:off x="4018482" y="3429874"/>
              <a:ext cx="2478554" cy="461665"/>
            </a:xfrm>
            <a:prstGeom prst="rect">
              <a:avLst/>
            </a:prstGeom>
            <a:noFill/>
          </p:spPr>
          <p:txBody>
            <a:bodyPr wrap="square">
              <a:spAutoFit/>
            </a:bodyPr>
            <a:lstStyle/>
            <a:p>
              <a:pPr algn="just"/>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IP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地址欺骗攻击</a:t>
              </a:r>
              <a:endParaRPr lang="zh-CN" alt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l="16339" r="15209"/>
          <a:stretch>
            <a:fillRect/>
          </a:stretch>
        </p:blipFill>
        <p:spPr>
          <a:xfrm>
            <a:off x="1970255" y="2508415"/>
            <a:ext cx="3904203" cy="297059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par>
                                <p:cTn id="21" presetID="10" presetClass="entr" presetSubtype="0" decel="100000"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animEffect transition="in" filter="fade">
                                      <p:cBhvr>
                                        <p:cTn id="23" dur="500">
                                          <p:stCondLst>
                                            <p:cond delay="0"/>
                                          </p:stCondLst>
                                        </p:cTn>
                                        <p:tgtEl>
                                          <p:spTgt spid="100"/>
                                        </p:tgtEl>
                                      </p:cBhvr>
                                    </p:animEffect>
                                    <p:anim to="0" calcmode="lin" valueType="num">
                                      <p:cBhvr>
                                        <p:cTn id="24" dur="500" fill="hold">
                                          <p:stCondLst>
                                            <p:cond delay="0"/>
                                          </p:stCondLst>
                                        </p:cTn>
                                        <p:tgtEl>
                                          <p:spTgt spid="100"/>
                                        </p:tgtEl>
                                        <p:attrNameLst>
                                          <p:attrName>ppt_y</p:attrName>
                                        </p:attrNameLst>
                                      </p:cBhvr>
                                      <p:tavLst>
                                        <p:tav tm="0">
                                          <p:val>
                                            <p:strVal val="#ppt_y-.05"/>
                                          </p:val>
                                        </p:tav>
                                        <p:tav tm="100000">
                                          <p:val>
                                            <p:strVal val="#ppt_y"/>
                                          </p:val>
                                        </p:tav>
                                      </p:tavLst>
                                    </p:anim>
                                  </p:childTnLst>
                                </p:cTn>
                              </p:par>
                              <p:par>
                                <p:cTn id="25" presetID="10" presetClass="entr" presetSubtype="0" decel="100000" fill="hold" grpId="0" nodeType="withEffect">
                                  <p:stCondLst>
                                    <p:cond delay="0"/>
                                  </p:stCondLst>
                                  <p:childTnLst>
                                    <p:set>
                                      <p:cBhvr>
                                        <p:cTn id="26" dur="1" fill="hold">
                                          <p:stCondLst>
                                            <p:cond delay="0"/>
                                          </p:stCondLst>
                                        </p:cTn>
                                        <p:tgtEl>
                                          <p:spTgt spid="107"/>
                                        </p:tgtEl>
                                        <p:attrNameLst>
                                          <p:attrName>style.visibility</p:attrName>
                                        </p:attrNameLst>
                                      </p:cBhvr>
                                      <p:to>
                                        <p:strVal val="visible"/>
                                      </p:to>
                                    </p:set>
                                    <p:animEffect transition="in" filter="fade">
                                      <p:cBhvr>
                                        <p:cTn id="27" dur="500">
                                          <p:stCondLst>
                                            <p:cond delay="0"/>
                                          </p:stCondLst>
                                        </p:cTn>
                                        <p:tgtEl>
                                          <p:spTgt spid="107"/>
                                        </p:tgtEl>
                                      </p:cBhvr>
                                    </p:animEffect>
                                    <p:anim to="0" calcmode="lin" valueType="num">
                                      <p:cBhvr>
                                        <p:cTn id="28" dur="500" fill="hold">
                                          <p:stCondLst>
                                            <p:cond delay="0"/>
                                          </p:stCondLst>
                                        </p:cTn>
                                        <p:tgtEl>
                                          <p:spTgt spid="107"/>
                                        </p:tgtEl>
                                        <p:attrNameLst>
                                          <p:attrName>ppt_y</p:attrName>
                                        </p:attrNameLst>
                                      </p:cBhvr>
                                      <p:tavLst>
                                        <p:tav tm="0">
                                          <p:val>
                                            <p:strVal val="#ppt_y-.05"/>
                                          </p:val>
                                        </p:tav>
                                        <p:tav tm="100000">
                                          <p:val>
                                            <p:strVal val="#ppt_y"/>
                                          </p:val>
                                        </p:tav>
                                      </p:tavLst>
                                    </p:anim>
                                  </p:childTnLst>
                                </p:cTn>
                              </p:par>
                              <p:par>
                                <p:cTn id="29" presetID="10" presetClass="entr" presetSubtype="0" decel="100000" fill="hold" nodeType="with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stCondLst>
                                            <p:cond delay="0"/>
                                          </p:stCondLst>
                                        </p:cTn>
                                        <p:tgtEl>
                                          <p:spTgt spid="108"/>
                                        </p:tgtEl>
                                      </p:cBhvr>
                                    </p:animEffect>
                                    <p:anim to="0" calcmode="lin" valueType="num">
                                      <p:cBhvr>
                                        <p:cTn id="32" dur="500" fill="hold">
                                          <p:stCondLst>
                                            <p:cond delay="0"/>
                                          </p:stCondLst>
                                        </p:cTn>
                                        <p:tgtEl>
                                          <p:spTgt spid="108"/>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P spid="100" grpId="0" animBg="1"/>
      <p:bldP spid="10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2681602" y="653569"/>
            <a:ext cx="5905463" cy="553998"/>
          </a:xfrm>
          <a:prstGeom prst="rect">
            <a:avLst/>
          </a:prstGeom>
          <a:noFill/>
        </p:spPr>
        <p:txBody>
          <a:bodyPr wrap="none" lIns="0" tIns="0" rIns="0" bIns="0" rtlCol="0">
            <a:spAutoFit/>
          </a:bodyPr>
          <a:lstStyle/>
          <a:p>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安全问题</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1</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：源</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地址欺骗</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grpSp>
        <p:nvGrpSpPr>
          <p:cNvPr id="22" name="Group 3"/>
          <p:cNvGrpSpPr/>
          <p:nvPr/>
        </p:nvGrpSpPr>
        <p:grpSpPr bwMode="auto">
          <a:xfrm>
            <a:off x="2378966" y="1586465"/>
            <a:ext cx="7724258" cy="2057022"/>
            <a:chOff x="480" y="1008"/>
            <a:chExt cx="4896" cy="1488"/>
          </a:xfrm>
        </p:grpSpPr>
        <p:graphicFrame>
          <p:nvGraphicFramePr>
            <p:cNvPr id="23" name="Object 4">
              <a:hlinkClick r:id="" action="ppaction://ole?verb=0"/>
            </p:cNvPr>
            <p:cNvGraphicFramePr/>
            <p:nvPr/>
          </p:nvGraphicFramePr>
          <p:xfrm>
            <a:off x="4272" y="1008"/>
            <a:ext cx="1104" cy="1488"/>
          </p:xfrm>
          <a:graphic>
            <a:graphicData uri="http://schemas.openxmlformats.org/presentationml/2006/ole">
              <mc:AlternateContent xmlns:mc="http://schemas.openxmlformats.org/markup-compatibility/2006">
                <mc:Choice xmlns:v="urn:schemas-microsoft-com:vml" Requires="v">
                  <p:oleObj spid="_x0000_s1121" name="剪辑" r:id="rId2" imgW="1927225" imgH="3383280" progId="MS_ClipArt_Gallery.2">
                    <p:embed/>
                  </p:oleObj>
                </mc:Choice>
                <mc:Fallback>
                  <p:oleObj name="剪辑" r:id="rId2" imgW="1927225" imgH="3383280" progId="MS_ClipArt_Gallery.2">
                    <p:embed/>
                    <p:pic>
                      <p:nvPicPr>
                        <p:cNvPr id="0" name="Object 4">
                          <a:hlinkClick r:id="" action="ppaction://ole?verb=0"/>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2" y="1008"/>
                          <a:ext cx="1104"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5">
              <a:hlinkClick r:id="" action="ppaction://ole?verb=0"/>
            </p:cNvPr>
            <p:cNvGraphicFramePr/>
            <p:nvPr/>
          </p:nvGraphicFramePr>
          <p:xfrm>
            <a:off x="480" y="1008"/>
            <a:ext cx="1200" cy="1171"/>
          </p:xfrm>
          <a:graphic>
            <a:graphicData uri="http://schemas.openxmlformats.org/presentationml/2006/ole">
              <mc:AlternateContent xmlns:mc="http://schemas.openxmlformats.org/markup-compatibility/2006">
                <mc:Choice xmlns:v="urn:schemas-microsoft-com:vml" Requires="v">
                  <p:oleObj spid="_x0000_s1122" name="剪辑" r:id="rId4" imgW="2818130" imgH="2660650" progId="MS_ClipArt_Gallery.2">
                    <p:embed/>
                  </p:oleObj>
                </mc:Choice>
                <mc:Fallback>
                  <p:oleObj name="剪辑" r:id="rId4" imgW="2818130" imgH="2660650" progId="MS_ClipArt_Gallery.2">
                    <p:embed/>
                    <p:pic>
                      <p:nvPicPr>
                        <p:cNvPr id="0" name="Object 5">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 y="1008"/>
                          <a:ext cx="1200" cy="1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5" name="Group 6"/>
          <p:cNvGrpSpPr/>
          <p:nvPr/>
        </p:nvGrpSpPr>
        <p:grpSpPr bwMode="auto">
          <a:xfrm>
            <a:off x="4550666" y="1562501"/>
            <a:ext cx="3581400" cy="782637"/>
            <a:chOff x="1824" y="1296"/>
            <a:chExt cx="2256" cy="493"/>
          </a:xfrm>
        </p:grpSpPr>
        <p:sp>
          <p:nvSpPr>
            <p:cNvPr id="26" name="AutoShape 7"/>
            <p:cNvSpPr>
              <a:spLocks noChangeArrowheads="1"/>
            </p:cNvSpPr>
            <p:nvPr/>
          </p:nvSpPr>
          <p:spPr bwMode="auto">
            <a:xfrm>
              <a:off x="1824" y="1645"/>
              <a:ext cx="2256" cy="144"/>
            </a:xfrm>
            <a:custGeom>
              <a:avLst/>
              <a:gdLst>
                <a:gd name="T0" fmla="*/ 1692 w 21600"/>
                <a:gd name="T1" fmla="*/ 0 h 21600"/>
                <a:gd name="T2" fmla="*/ 0 w 21600"/>
                <a:gd name="T3" fmla="*/ 72 h 21600"/>
                <a:gd name="T4" fmla="*/ 1692 w 21600"/>
                <a:gd name="T5" fmla="*/ 144 h 21600"/>
                <a:gd name="T6" fmla="*/ 2256 w 21600"/>
                <a:gd name="T7" fmla="*/ 72 h 21600"/>
                <a:gd name="T8" fmla="*/ 17694720 60000 65536"/>
                <a:gd name="T9" fmla="*/ 11796480 60000 65536"/>
                <a:gd name="T10" fmla="*/ 5898240 60000 65536"/>
                <a:gd name="T11" fmla="*/ 0 60000 65536"/>
                <a:gd name="T12" fmla="*/ 3380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Text Box 8"/>
            <p:cNvSpPr txBox="1">
              <a:spLocks noChangeArrowheads="1"/>
            </p:cNvSpPr>
            <p:nvPr/>
          </p:nvSpPr>
          <p:spPr bwMode="auto">
            <a:xfrm>
              <a:off x="2051" y="1296"/>
              <a:ext cx="187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黑体" panose="02010609060101010101" charset="-122"/>
                </a:defRPr>
              </a:lvl1pPr>
              <a:lvl2pPr marL="742950" indent="-285750" eaLnBrk="0" hangingPunct="0">
                <a:defRPr>
                  <a:solidFill>
                    <a:schemeClr val="tx1"/>
                  </a:solidFill>
                  <a:latin typeface="Arial" panose="020B0604020202020204" pitchFamily="34" charset="0"/>
                  <a:ea typeface="黑体" panose="02010609060101010101" charset="-122"/>
                </a:defRPr>
              </a:lvl2pPr>
              <a:lvl3pPr marL="1143000" indent="-228600" eaLnBrk="0" hangingPunct="0">
                <a:defRPr>
                  <a:solidFill>
                    <a:schemeClr val="tx1"/>
                  </a:solidFill>
                  <a:latin typeface="Arial" panose="020B0604020202020204" pitchFamily="34" charset="0"/>
                  <a:ea typeface="黑体" panose="02010609060101010101" charset="-122"/>
                </a:defRPr>
              </a:lvl3pPr>
              <a:lvl4pPr marL="1600200" indent="-228600" eaLnBrk="0" hangingPunct="0">
                <a:defRPr>
                  <a:solidFill>
                    <a:schemeClr val="tx1"/>
                  </a:solidFill>
                  <a:latin typeface="Arial" panose="020B0604020202020204" pitchFamily="34" charset="0"/>
                  <a:ea typeface="黑体" panose="02010609060101010101" charset="-122"/>
                </a:defRPr>
              </a:lvl4pPr>
              <a:lvl5pPr marL="2057400" indent="-228600" eaLnBrk="0" hangingPunct="0">
                <a:defRPr>
                  <a:solidFill>
                    <a:schemeClr val="tx1"/>
                  </a:solidFill>
                  <a:latin typeface="Arial" panose="020B0604020202020204" pitchFamily="34" charset="0"/>
                  <a:ea typeface="黑体" panose="02010609060101010101"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9pPr>
            </a:lstStyle>
            <a:p>
              <a:pPr algn="ctr" eaLnBrk="1" hangingPunct="1"/>
              <a:r>
                <a:rPr kumimoji="1" lang="zh-CN" altLang="en-US" sz="2400" dirty="0">
                  <a:latin typeface="方正正大黑简体" panose="02000000000000000000" pitchFamily="2" charset="-122"/>
                  <a:ea typeface="方正正大黑简体" panose="02000000000000000000" pitchFamily="2" charset="-122"/>
                </a:rPr>
                <a:t>正常期望的访问请求</a:t>
              </a:r>
              <a:endParaRPr kumimoji="1" lang="zh-CN" altLang="en-US" sz="2400" dirty="0">
                <a:latin typeface="方正正大黑简体" panose="02000000000000000000" pitchFamily="2" charset="-122"/>
                <a:ea typeface="方正正大黑简体" panose="02000000000000000000" pitchFamily="2" charset="-122"/>
              </a:endParaRPr>
            </a:p>
          </p:txBody>
        </p:sp>
      </p:grpSp>
      <p:graphicFrame>
        <p:nvGraphicFramePr>
          <p:cNvPr id="28" name="Object 9"/>
          <p:cNvGraphicFramePr>
            <a:graphicFrameLocks noChangeAspect="1"/>
          </p:cNvGraphicFramePr>
          <p:nvPr/>
        </p:nvGraphicFramePr>
        <p:xfrm>
          <a:off x="2328539" y="3709435"/>
          <a:ext cx="2057400" cy="1562100"/>
        </p:xfrm>
        <a:graphic>
          <a:graphicData uri="http://schemas.openxmlformats.org/presentationml/2006/ole">
            <mc:AlternateContent xmlns:mc="http://schemas.openxmlformats.org/markup-compatibility/2006">
              <mc:Choice xmlns:v="urn:schemas-microsoft-com:vml" Requires="v">
                <p:oleObj spid="_x0000_s1123" name="剪辑" r:id="rId6" imgW="4716145" imgH="3543300" progId="MS_ClipArt_Gallery.2">
                  <p:embed/>
                </p:oleObj>
              </mc:Choice>
              <mc:Fallback>
                <p:oleObj name="剪辑" r:id="rId6" imgW="4716145" imgH="3543300" progId="MS_ClipArt_Gallery.2">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8539" y="3709435"/>
                        <a:ext cx="2057400" cy="156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9" name="Group 10"/>
          <p:cNvGrpSpPr/>
          <p:nvPr/>
        </p:nvGrpSpPr>
        <p:grpSpPr bwMode="auto">
          <a:xfrm>
            <a:off x="4385939" y="4032250"/>
            <a:ext cx="4012827" cy="804863"/>
            <a:chOff x="2367" y="2477"/>
            <a:chExt cx="1510" cy="507"/>
          </a:xfrm>
        </p:grpSpPr>
        <p:sp>
          <p:nvSpPr>
            <p:cNvPr id="30" name="AutoShape 11"/>
            <p:cNvSpPr>
              <a:spLocks noChangeArrowheads="1"/>
            </p:cNvSpPr>
            <p:nvPr/>
          </p:nvSpPr>
          <p:spPr bwMode="auto">
            <a:xfrm rot="18494">
              <a:off x="2367" y="2775"/>
              <a:ext cx="1510" cy="209"/>
            </a:xfrm>
            <a:custGeom>
              <a:avLst/>
              <a:gdLst>
                <a:gd name="T0" fmla="*/ 1133 w 21600"/>
                <a:gd name="T1" fmla="*/ 0 h 21600"/>
                <a:gd name="T2" fmla="*/ 0 w 21600"/>
                <a:gd name="T3" fmla="*/ 105 h 21600"/>
                <a:gd name="T4" fmla="*/ 1133 w 21600"/>
                <a:gd name="T5" fmla="*/ 209 h 21600"/>
                <a:gd name="T6" fmla="*/ 1510 w 21600"/>
                <a:gd name="T7" fmla="*/ 105 h 21600"/>
                <a:gd name="T8" fmla="*/ 17694720 60000 65536"/>
                <a:gd name="T9" fmla="*/ 11796480 60000 65536"/>
                <a:gd name="T10" fmla="*/ 5898240 60000 65536"/>
                <a:gd name="T11" fmla="*/ 0 60000 65536"/>
                <a:gd name="T12" fmla="*/ 3376 w 21600"/>
                <a:gd name="T13" fmla="*/ 5374 h 21600"/>
                <a:gd name="T14" fmla="*/ 18896 w 21600"/>
                <a:gd name="T15" fmla="*/ 16226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0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12"/>
            <p:cNvSpPr txBox="1">
              <a:spLocks noChangeArrowheads="1"/>
            </p:cNvSpPr>
            <p:nvPr/>
          </p:nvSpPr>
          <p:spPr bwMode="auto">
            <a:xfrm>
              <a:off x="2494" y="2477"/>
              <a:ext cx="12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黑体" panose="02010609060101010101" charset="-122"/>
                </a:defRPr>
              </a:lvl1pPr>
              <a:lvl2pPr marL="742950" indent="-285750" eaLnBrk="0" hangingPunct="0">
                <a:defRPr>
                  <a:solidFill>
                    <a:schemeClr val="tx1"/>
                  </a:solidFill>
                  <a:latin typeface="Arial" panose="020B0604020202020204" pitchFamily="34" charset="0"/>
                  <a:ea typeface="黑体" panose="02010609060101010101" charset="-122"/>
                </a:defRPr>
              </a:lvl2pPr>
              <a:lvl3pPr marL="1143000" indent="-228600" eaLnBrk="0" hangingPunct="0">
                <a:defRPr>
                  <a:solidFill>
                    <a:schemeClr val="tx1"/>
                  </a:solidFill>
                  <a:latin typeface="Arial" panose="020B0604020202020204" pitchFamily="34" charset="0"/>
                  <a:ea typeface="黑体" panose="02010609060101010101" charset="-122"/>
                </a:defRPr>
              </a:lvl3pPr>
              <a:lvl4pPr marL="1600200" indent="-228600" eaLnBrk="0" hangingPunct="0">
                <a:defRPr>
                  <a:solidFill>
                    <a:schemeClr val="tx1"/>
                  </a:solidFill>
                  <a:latin typeface="Arial" panose="020B0604020202020204" pitchFamily="34" charset="0"/>
                  <a:ea typeface="黑体" panose="02010609060101010101" charset="-122"/>
                </a:defRPr>
              </a:lvl4pPr>
              <a:lvl5pPr marL="2057400" indent="-228600" eaLnBrk="0" hangingPunct="0">
                <a:defRPr>
                  <a:solidFill>
                    <a:schemeClr val="tx1"/>
                  </a:solidFill>
                  <a:latin typeface="Arial" panose="020B0604020202020204" pitchFamily="34" charset="0"/>
                  <a:ea typeface="黑体" panose="02010609060101010101"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9pPr>
            </a:lstStyle>
            <a:p>
              <a:pPr algn="ctr" eaLnBrk="1" hangingPunct="1"/>
              <a:r>
                <a:rPr kumimoji="1" lang="zh-CN" altLang="en-US" sz="2400" dirty="0">
                  <a:latin typeface="方正正大黑简体" panose="02000000000000000000" pitchFamily="2" charset="-122"/>
                  <a:ea typeface="方正正大黑简体" panose="02000000000000000000" pitchFamily="2" charset="-122"/>
                </a:rPr>
                <a:t>事实上的请求</a:t>
              </a:r>
              <a:endParaRPr kumimoji="1" lang="zh-CN" altLang="en-US" sz="2400" dirty="0">
                <a:latin typeface="方正正大黑简体" panose="02000000000000000000" pitchFamily="2" charset="-122"/>
                <a:ea typeface="方正正大黑简体" panose="02000000000000000000" pitchFamily="2" charset="-122"/>
              </a:endParaRPr>
            </a:p>
          </p:txBody>
        </p:sp>
      </p:grpSp>
      <p:sp>
        <p:nvSpPr>
          <p:cNvPr id="32" name="AutoShape 13"/>
          <p:cNvSpPr>
            <a:spLocks noChangeArrowheads="1"/>
          </p:cNvSpPr>
          <p:nvPr/>
        </p:nvSpPr>
        <p:spPr bwMode="auto">
          <a:xfrm>
            <a:off x="4285826" y="3445640"/>
            <a:ext cx="1307282" cy="525494"/>
          </a:xfrm>
          <a:prstGeom prst="wedgeEllipseCallout">
            <a:avLst>
              <a:gd name="adj1" fmla="val -91085"/>
              <a:gd name="adj2" fmla="val 174620"/>
            </a:avLst>
          </a:prstGeom>
          <a:solidFill>
            <a:schemeClr val="accent2">
              <a:lumMod val="60000"/>
              <a:lumOff val="40000"/>
            </a:schemeClr>
          </a:solidFill>
          <a:ln w="12700">
            <a:solidFill>
              <a:schemeClr val="tx1"/>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黑体" panose="02010609060101010101" charset="-122"/>
              </a:defRPr>
            </a:lvl1pPr>
            <a:lvl2pPr marL="742950" indent="-285750" eaLnBrk="0" hangingPunct="0">
              <a:defRPr>
                <a:solidFill>
                  <a:schemeClr val="tx1"/>
                </a:solidFill>
                <a:latin typeface="Arial" panose="020B0604020202020204" pitchFamily="34" charset="0"/>
                <a:ea typeface="黑体" panose="02010609060101010101" charset="-122"/>
              </a:defRPr>
            </a:lvl2pPr>
            <a:lvl3pPr marL="1143000" indent="-228600" eaLnBrk="0" hangingPunct="0">
              <a:defRPr>
                <a:solidFill>
                  <a:schemeClr val="tx1"/>
                </a:solidFill>
                <a:latin typeface="Arial" panose="020B0604020202020204" pitchFamily="34" charset="0"/>
                <a:ea typeface="黑体" panose="02010609060101010101" charset="-122"/>
              </a:defRPr>
            </a:lvl3pPr>
            <a:lvl4pPr marL="1600200" indent="-228600" eaLnBrk="0" hangingPunct="0">
              <a:defRPr>
                <a:solidFill>
                  <a:schemeClr val="tx1"/>
                </a:solidFill>
                <a:latin typeface="Arial" panose="020B0604020202020204" pitchFamily="34" charset="0"/>
                <a:ea typeface="黑体" panose="02010609060101010101" charset="-122"/>
              </a:defRPr>
            </a:lvl4pPr>
            <a:lvl5pPr marL="2057400" indent="-228600" eaLnBrk="0" hangingPunct="0">
              <a:defRPr>
                <a:solidFill>
                  <a:schemeClr val="tx1"/>
                </a:solidFill>
                <a:latin typeface="Arial" panose="020B0604020202020204" pitchFamily="34" charset="0"/>
                <a:ea typeface="黑体" panose="02010609060101010101"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9pPr>
          </a:lstStyle>
          <a:p>
            <a:pPr algn="ctr" eaLnBrk="1" hangingPunct="1"/>
            <a:r>
              <a:rPr kumimoji="1" lang="zh-CN" altLang="en-US" sz="2000" dirty="0">
                <a:latin typeface="方正正大黑简体" panose="02000000000000000000" pitchFamily="2" charset="-122"/>
                <a:ea typeface="方正正大黑简体" panose="02000000000000000000" pitchFamily="2" charset="-122"/>
              </a:rPr>
              <a:t>欺骗者</a:t>
            </a:r>
            <a:endParaRPr kumimoji="1" lang="zh-CN" altLang="en-US" dirty="0">
              <a:latin typeface="方正正大黑简体" panose="02000000000000000000" pitchFamily="2" charset="-122"/>
              <a:ea typeface="方正正大黑简体" panose="02000000000000000000" pitchFamily="2" charset="-122"/>
            </a:endParaRPr>
          </a:p>
        </p:txBody>
      </p:sp>
      <p:sp>
        <p:nvSpPr>
          <p:cNvPr id="33" name="Oval 14"/>
          <p:cNvSpPr>
            <a:spLocks noChangeArrowheads="1"/>
          </p:cNvSpPr>
          <p:nvPr/>
        </p:nvSpPr>
        <p:spPr bwMode="auto">
          <a:xfrm>
            <a:off x="2378966" y="2918882"/>
            <a:ext cx="1676400" cy="658655"/>
          </a:xfrm>
          <a:prstGeom prst="ellipse">
            <a:avLst/>
          </a:prstGeom>
          <a:solidFill>
            <a:schemeClr val="accent2">
              <a:lumMod val="60000"/>
              <a:lumOff val="40000"/>
            </a:schemeClr>
          </a:solidFill>
          <a:ln w="9525">
            <a:solidFill>
              <a:schemeClr val="tx1"/>
            </a:solidFill>
            <a:round/>
          </a:ln>
          <a:effectLst/>
        </p:spPr>
        <p:txBody>
          <a:bodyPr wrap="none" anchor="ctr"/>
          <a:lstStyle>
            <a:lvl1pPr eaLnBrk="0" hangingPunct="0">
              <a:defRPr>
                <a:solidFill>
                  <a:schemeClr val="tx1"/>
                </a:solidFill>
                <a:latin typeface="Arial" panose="020B0604020202020204" pitchFamily="34" charset="0"/>
                <a:ea typeface="黑体" panose="02010609060101010101" charset="-122"/>
              </a:defRPr>
            </a:lvl1pPr>
            <a:lvl2pPr marL="742950" indent="-285750" eaLnBrk="0" hangingPunct="0">
              <a:defRPr>
                <a:solidFill>
                  <a:schemeClr val="tx1"/>
                </a:solidFill>
                <a:latin typeface="Arial" panose="020B0604020202020204" pitchFamily="34" charset="0"/>
                <a:ea typeface="黑体" panose="02010609060101010101" charset="-122"/>
              </a:defRPr>
            </a:lvl2pPr>
            <a:lvl3pPr marL="1143000" indent="-228600" eaLnBrk="0" hangingPunct="0">
              <a:defRPr>
                <a:solidFill>
                  <a:schemeClr val="tx1"/>
                </a:solidFill>
                <a:latin typeface="Arial" panose="020B0604020202020204" pitchFamily="34" charset="0"/>
                <a:ea typeface="黑体" panose="02010609060101010101" charset="-122"/>
              </a:defRPr>
            </a:lvl3pPr>
            <a:lvl4pPr marL="1600200" indent="-228600" eaLnBrk="0" hangingPunct="0">
              <a:defRPr>
                <a:solidFill>
                  <a:schemeClr val="tx1"/>
                </a:solidFill>
                <a:latin typeface="Arial" panose="020B0604020202020204" pitchFamily="34" charset="0"/>
                <a:ea typeface="黑体" panose="02010609060101010101" charset="-122"/>
              </a:defRPr>
            </a:lvl4pPr>
            <a:lvl5pPr marL="2057400" indent="-228600" eaLnBrk="0" hangingPunct="0">
              <a:defRPr>
                <a:solidFill>
                  <a:schemeClr val="tx1"/>
                </a:solidFill>
                <a:latin typeface="Arial" panose="020B0604020202020204" pitchFamily="34" charset="0"/>
                <a:ea typeface="黑体" panose="02010609060101010101"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9pPr>
          </a:lstStyle>
          <a:p>
            <a:pPr algn="ctr" eaLnBrk="1" hangingPunct="1"/>
            <a:r>
              <a:rPr kumimoji="1" lang="zh-CN" altLang="en-US" sz="2000" dirty="0">
                <a:latin typeface="方正正大黑简体" panose="02000000000000000000" pitchFamily="2" charset="-122"/>
                <a:ea typeface="方正正大黑简体" panose="02000000000000000000" pitchFamily="2" charset="-122"/>
              </a:rPr>
              <a:t>宕机</a:t>
            </a:r>
            <a:endParaRPr kumimoji="1" lang="zh-CN" altLang="en-US" sz="2000" dirty="0">
              <a:latin typeface="方正正大黑简体" panose="02000000000000000000" pitchFamily="2" charset="-122"/>
              <a:ea typeface="方正正大黑简体" panose="02000000000000000000" pitchFamily="2" charset="-122"/>
            </a:endParaRPr>
          </a:p>
          <a:p>
            <a:pPr algn="ctr" eaLnBrk="1" hangingPunct="1"/>
            <a:r>
              <a:rPr kumimoji="1" lang="zh-CN" altLang="en-US" sz="2000" dirty="0">
                <a:latin typeface="方正正大黑简体" panose="02000000000000000000" pitchFamily="2" charset="-122"/>
                <a:ea typeface="方正正大黑简体" panose="02000000000000000000" pitchFamily="2" charset="-122"/>
              </a:rPr>
              <a:t>不响应</a:t>
            </a:r>
            <a:endParaRPr kumimoji="1" lang="zh-CN" altLang="en-US" sz="2000" dirty="0">
              <a:latin typeface="方正正大黑简体" panose="02000000000000000000" pitchFamily="2" charset="-122"/>
              <a:ea typeface="方正正大黑简体" panose="02000000000000000000" pitchFamily="2" charset="-122"/>
            </a:endParaRPr>
          </a:p>
        </p:txBody>
      </p:sp>
      <p:sp>
        <p:nvSpPr>
          <p:cNvPr id="34" name="Text Box 15"/>
          <p:cNvSpPr txBox="1">
            <a:spLocks noChangeArrowheads="1"/>
          </p:cNvSpPr>
          <p:nvPr/>
        </p:nvSpPr>
        <p:spPr bwMode="auto">
          <a:xfrm>
            <a:off x="1488141" y="5357145"/>
            <a:ext cx="9484659" cy="919401"/>
          </a:xfrm>
          <a:prstGeom prst="roundRect">
            <a:avLst/>
          </a:prstGeom>
        </p:spPr>
        <p:style>
          <a:lnRef idx="3">
            <a:schemeClr val="lt1"/>
          </a:lnRef>
          <a:fillRef idx="1">
            <a:schemeClr val="accent1"/>
          </a:fillRef>
          <a:effectRef idx="1">
            <a:schemeClr val="accent1"/>
          </a:effectRef>
          <a:fontRef idx="minor">
            <a:schemeClr val="lt1"/>
          </a:fontRef>
        </p:style>
        <p:txBody>
          <a:bodyPr wrap="square" anchor="ctr">
            <a:spAutoFit/>
          </a:bodyPr>
          <a:lstStyle>
            <a:lvl1pPr eaLnBrk="0" hangingPunct="0">
              <a:defRPr>
                <a:solidFill>
                  <a:schemeClr val="tx1"/>
                </a:solidFill>
                <a:latin typeface="Arial" panose="020B0604020202020204" pitchFamily="34" charset="0"/>
                <a:ea typeface="黑体" panose="02010609060101010101" charset="-122"/>
              </a:defRPr>
            </a:lvl1pPr>
            <a:lvl2pPr marL="742950" indent="-285750" eaLnBrk="0" hangingPunct="0">
              <a:defRPr>
                <a:solidFill>
                  <a:schemeClr val="tx1"/>
                </a:solidFill>
                <a:latin typeface="Arial" panose="020B0604020202020204" pitchFamily="34" charset="0"/>
                <a:ea typeface="黑体" panose="02010609060101010101" charset="-122"/>
              </a:defRPr>
            </a:lvl2pPr>
            <a:lvl3pPr marL="1143000" indent="-228600" eaLnBrk="0" hangingPunct="0">
              <a:defRPr>
                <a:solidFill>
                  <a:schemeClr val="tx1"/>
                </a:solidFill>
                <a:latin typeface="Arial" panose="020B0604020202020204" pitchFamily="34" charset="0"/>
                <a:ea typeface="黑体" panose="02010609060101010101" charset="-122"/>
              </a:defRPr>
            </a:lvl3pPr>
            <a:lvl4pPr marL="1600200" indent="-228600" eaLnBrk="0" hangingPunct="0">
              <a:defRPr>
                <a:solidFill>
                  <a:schemeClr val="tx1"/>
                </a:solidFill>
                <a:latin typeface="Arial" panose="020B0604020202020204" pitchFamily="34" charset="0"/>
                <a:ea typeface="黑体" panose="02010609060101010101" charset="-122"/>
              </a:defRPr>
            </a:lvl4pPr>
            <a:lvl5pPr marL="2057400" indent="-228600" eaLnBrk="0" hangingPunct="0">
              <a:defRPr>
                <a:solidFill>
                  <a:schemeClr val="tx1"/>
                </a:solidFill>
                <a:latin typeface="Arial" panose="020B0604020202020204" pitchFamily="34" charset="0"/>
                <a:ea typeface="黑体" panose="02010609060101010101"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9pPr>
          </a:lstStyle>
          <a:p>
            <a:pPr eaLnBrk="1" hangingPunct="1"/>
            <a:r>
              <a:rPr lang="en-US" altLang="zh-CN" sz="2400" dirty="0">
                <a:solidFill>
                  <a:schemeClr val="bg1"/>
                </a:solidFill>
                <a:latin typeface="方正正大黑简体" panose="02000000000000000000" pitchFamily="2" charset="-122"/>
                <a:ea typeface="方正正大黑简体" panose="02000000000000000000" pitchFamily="2" charset="-122"/>
              </a:rPr>
              <a:t>IP</a:t>
            </a:r>
            <a:r>
              <a:rPr lang="zh-CN" altLang="en-US" sz="2400" dirty="0">
                <a:solidFill>
                  <a:schemeClr val="bg1"/>
                </a:solidFill>
                <a:latin typeface="方正正大黑简体" panose="02000000000000000000" pitchFamily="2" charset="-122"/>
                <a:ea typeface="方正正大黑简体" panose="02000000000000000000" pitchFamily="2" charset="-122"/>
              </a:rPr>
              <a:t>协议缺乏对地址真实性的认证机制，</a:t>
            </a:r>
            <a:r>
              <a:rPr lang="zh-CN" altLang="en-US" sz="2400" dirty="0">
                <a:solidFill>
                  <a:srgbClr val="FF0000"/>
                </a:solidFill>
                <a:latin typeface="方正正大黑简体" panose="02000000000000000000" pitchFamily="2" charset="-122"/>
                <a:ea typeface="方正正大黑简体" panose="02000000000000000000" pitchFamily="2" charset="-122"/>
              </a:rPr>
              <a:t>不能保证</a:t>
            </a:r>
            <a:r>
              <a:rPr lang="zh-CN" altLang="en-US" sz="2400" dirty="0">
                <a:solidFill>
                  <a:schemeClr val="bg1"/>
                </a:solidFill>
                <a:latin typeface="方正正大黑简体" panose="02000000000000000000" pitchFamily="2" charset="-122"/>
                <a:ea typeface="方正正大黑简体" panose="02000000000000000000" pitchFamily="2" charset="-122"/>
              </a:rPr>
              <a:t>数据就是从数据包中给定的</a:t>
            </a:r>
            <a:r>
              <a:rPr lang="zh-CN" altLang="en-US" sz="2400" dirty="0">
                <a:solidFill>
                  <a:srgbClr val="FF0000"/>
                </a:solidFill>
                <a:latin typeface="方正正大黑简体" panose="02000000000000000000" pitchFamily="2" charset="-122"/>
                <a:ea typeface="方正正大黑简体" panose="02000000000000000000" pitchFamily="2" charset="-122"/>
              </a:rPr>
              <a:t>源地址</a:t>
            </a:r>
            <a:r>
              <a:rPr lang="zh-CN" altLang="en-US" sz="2400" dirty="0">
                <a:solidFill>
                  <a:schemeClr val="bg1"/>
                </a:solidFill>
                <a:latin typeface="方正正大黑简体" panose="02000000000000000000" pitchFamily="2" charset="-122"/>
                <a:ea typeface="方正正大黑简体" panose="02000000000000000000" pitchFamily="2" charset="-122"/>
              </a:rPr>
              <a:t>发出的</a:t>
            </a:r>
            <a:endParaRPr lang="zh-CN" altLang="en-US" sz="2400" dirty="0">
              <a:solidFill>
                <a:schemeClr val="bg1"/>
              </a:solidFill>
              <a:latin typeface="方正正大黑简体" panose="02000000000000000000" pitchFamily="2" charset="-122"/>
              <a:ea typeface="方正正大黑简体" panose="02000000000000000000" pitchFamily="2" charset="-122"/>
            </a:endParaRPr>
          </a:p>
        </p:txBody>
      </p:sp>
      <p:sp>
        <p:nvSpPr>
          <p:cNvPr id="35" name="AutoShape 16"/>
          <p:cNvSpPr>
            <a:spLocks noChangeArrowheads="1"/>
          </p:cNvSpPr>
          <p:nvPr/>
        </p:nvSpPr>
        <p:spPr bwMode="auto">
          <a:xfrm rot="5400000" flipH="1" flipV="1">
            <a:off x="8133937" y="3842767"/>
            <a:ext cx="950643" cy="748853"/>
          </a:xfrm>
          <a:custGeom>
            <a:avLst/>
            <a:gdLst>
              <a:gd name="T0" fmla="*/ 1333500 w 21600"/>
              <a:gd name="T1" fmla="*/ 0 h 21600"/>
              <a:gd name="T2" fmla="*/ 0 w 21600"/>
              <a:gd name="T3" fmla="*/ 165894 h 21600"/>
              <a:gd name="T4" fmla="*/ 1333500 w 21600"/>
              <a:gd name="T5" fmla="*/ 331788 h 21600"/>
              <a:gd name="T6" fmla="*/ 1778000 w 21600"/>
              <a:gd name="T7" fmla="*/ 165894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000"/>
          </a:solidFill>
          <a:ln w="12700">
            <a:solidFill>
              <a:schemeClr val="tx1"/>
            </a:solidFill>
            <a:miter lim="800000"/>
            <a:headEnd type="none" w="sm" len="sm"/>
            <a:tailEnd type="none" w="sm" len="sm"/>
          </a:ln>
          <a:effectLst/>
        </p:spPr>
        <p:txBody>
          <a:bodyPr wrap="none" anchor="ctr"/>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2" presetClass="entr" presetSubtype="4"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slide(fromBottom)">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7" presetClass="entr" presetSubtype="8"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p:cTn id="18" dur="500" fill="hold"/>
                                        <p:tgtEl>
                                          <p:spTgt spid="25"/>
                                        </p:tgtEl>
                                        <p:attrNameLst>
                                          <p:attrName>ppt_x</p:attrName>
                                        </p:attrNameLst>
                                      </p:cBhvr>
                                      <p:tavLst>
                                        <p:tav tm="0">
                                          <p:val>
                                            <p:strVal val="#ppt_x-#ppt_w/2"/>
                                          </p:val>
                                        </p:tav>
                                        <p:tav tm="100000">
                                          <p:val>
                                            <p:strVal val="#ppt_x"/>
                                          </p:val>
                                        </p:tav>
                                      </p:tavLst>
                                    </p:anim>
                                    <p:anim calcmode="lin" valueType="num">
                                      <p:cBhvr>
                                        <p:cTn id="19" dur="500" fill="hold"/>
                                        <p:tgtEl>
                                          <p:spTgt spid="25"/>
                                        </p:tgtEl>
                                        <p:attrNameLst>
                                          <p:attrName>ppt_y</p:attrName>
                                        </p:attrNameLst>
                                      </p:cBhvr>
                                      <p:tavLst>
                                        <p:tav tm="0">
                                          <p:val>
                                            <p:strVal val="#ppt_y"/>
                                          </p:val>
                                        </p:tav>
                                        <p:tav tm="100000">
                                          <p:val>
                                            <p:strVal val="#ppt_y"/>
                                          </p:val>
                                        </p:tav>
                                      </p:tavLst>
                                    </p:anim>
                                    <p:anim calcmode="lin" valueType="num">
                                      <p:cBhvr>
                                        <p:cTn id="20" dur="500" fill="hold"/>
                                        <p:tgtEl>
                                          <p:spTgt spid="25"/>
                                        </p:tgtEl>
                                        <p:attrNameLst>
                                          <p:attrName>ppt_w</p:attrName>
                                        </p:attrNameLst>
                                      </p:cBhvr>
                                      <p:tavLst>
                                        <p:tav tm="0">
                                          <p:val>
                                            <p:fltVal val="0"/>
                                          </p:val>
                                        </p:tav>
                                        <p:tav tm="100000">
                                          <p:val>
                                            <p:strVal val="#ppt_w"/>
                                          </p:val>
                                        </p:tav>
                                      </p:tavLst>
                                    </p:anim>
                                    <p:anim calcmode="lin" valueType="num">
                                      <p:cBhvr>
                                        <p:cTn id="21" dur="5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p:cTn id="26" dur="500" fill="hold"/>
                                        <p:tgtEl>
                                          <p:spTgt spid="33"/>
                                        </p:tgtEl>
                                        <p:attrNameLst>
                                          <p:attrName>ppt_w</p:attrName>
                                        </p:attrNameLst>
                                      </p:cBhvr>
                                      <p:tavLst>
                                        <p:tav tm="0">
                                          <p:val>
                                            <p:fltVal val="0"/>
                                          </p:val>
                                        </p:tav>
                                        <p:tav tm="100000">
                                          <p:val>
                                            <p:strVal val="#ppt_w"/>
                                          </p:val>
                                        </p:tav>
                                      </p:tavLst>
                                    </p:anim>
                                    <p:anim calcmode="lin" valueType="num">
                                      <p:cBhvr>
                                        <p:cTn id="27" dur="500" fill="hold"/>
                                        <p:tgtEl>
                                          <p:spTgt spid="33"/>
                                        </p:tgtEl>
                                        <p:attrNameLst>
                                          <p:attrName>ppt_h</p:attrName>
                                        </p:attrNameLst>
                                      </p:cBhvr>
                                      <p:tavLst>
                                        <p:tav tm="0">
                                          <p:val>
                                            <p:fltVal val="0"/>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15" presetClass="entr" presetSubtype="0"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1000" fill="hold"/>
                                        <p:tgtEl>
                                          <p:spTgt spid="28"/>
                                        </p:tgtEl>
                                        <p:attrNameLst>
                                          <p:attrName>ppt_w</p:attrName>
                                        </p:attrNameLst>
                                      </p:cBhvr>
                                      <p:tavLst>
                                        <p:tav tm="0">
                                          <p:val>
                                            <p:fltVal val="0"/>
                                          </p:val>
                                        </p:tav>
                                        <p:tav tm="100000">
                                          <p:val>
                                            <p:strVal val="#ppt_w"/>
                                          </p:val>
                                        </p:tav>
                                      </p:tavLst>
                                    </p:anim>
                                    <p:anim calcmode="lin" valueType="num">
                                      <p:cBhvr>
                                        <p:cTn id="33" dur="1000" fill="hold"/>
                                        <p:tgtEl>
                                          <p:spTgt spid="28"/>
                                        </p:tgtEl>
                                        <p:attrNameLst>
                                          <p:attrName>ppt_h</p:attrName>
                                        </p:attrNameLst>
                                      </p:cBhvr>
                                      <p:tavLst>
                                        <p:tav tm="0">
                                          <p:val>
                                            <p:fltVal val="0"/>
                                          </p:val>
                                        </p:tav>
                                        <p:tav tm="100000">
                                          <p:val>
                                            <p:strVal val="#ppt_h"/>
                                          </p:val>
                                        </p:tav>
                                      </p:tavLst>
                                    </p:anim>
                                    <p:anim calcmode="lin" valueType="num">
                                      <p:cBhvr>
                                        <p:cTn id="34" dur="1000" fill="hold"/>
                                        <p:tgtEl>
                                          <p:spTgt spid="28"/>
                                        </p:tgtEl>
                                        <p:attrNameLst>
                                          <p:attrName>ppt_x</p:attrName>
                                        </p:attrNameLst>
                                      </p:cBhvr>
                                      <p:tavLst>
                                        <p:tav tm="0" fmla="#ppt_x+(cos(-2*pi*(1-$))*-#ppt_x-sin(-2*pi*(1-$))*(1-#ppt_y))*(1-$)">
                                          <p:val>
                                            <p:fltVal val="0"/>
                                          </p:val>
                                        </p:tav>
                                        <p:tav tm="100000">
                                          <p:val>
                                            <p:fltVal val="1"/>
                                          </p:val>
                                        </p:tav>
                                      </p:tavLst>
                                    </p:anim>
                                    <p:anim calcmode="lin" valueType="num">
                                      <p:cBhvr>
                                        <p:cTn id="35" dur="1000" fill="hold"/>
                                        <p:tgtEl>
                                          <p:spTgt spid="28"/>
                                        </p:tgtEl>
                                        <p:attrNameLst>
                                          <p:attrName>ppt_y</p:attrName>
                                        </p:attrNameLst>
                                      </p:cBhvr>
                                      <p:tavLst>
                                        <p:tav tm="0" fmla="#ppt_y+(sin(-2*pi*(1-$))*-#ppt_x+cos(-2*pi*(1-$))*(1-#ppt_y))*(1-$)">
                                          <p:val>
                                            <p:fltVal val="0"/>
                                          </p:val>
                                        </p:tav>
                                        <p:tav tm="100000">
                                          <p:val>
                                            <p:fltVal val="1"/>
                                          </p:val>
                                        </p:tav>
                                      </p:tavLst>
                                    </p:anim>
                                  </p:childTnLst>
                                </p:cTn>
                              </p:par>
                            </p:childTnLst>
                          </p:cTn>
                        </p:par>
                        <p:par>
                          <p:cTn id="36" fill="hold">
                            <p:stCondLst>
                              <p:cond delay="1000"/>
                            </p:stCondLst>
                            <p:childTnLst>
                              <p:par>
                                <p:cTn id="37" presetID="18" presetClass="entr" presetSubtype="9"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strips(upLeft)">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17" presetClass="entr" presetSubtype="8" fill="hold" nodeType="clickEffect">
                                  <p:stCondLst>
                                    <p:cond delay="0"/>
                                  </p:stCondLst>
                                  <p:childTnLst>
                                    <p:set>
                                      <p:cBhvr>
                                        <p:cTn id="43" dur="1" fill="hold">
                                          <p:stCondLst>
                                            <p:cond delay="0"/>
                                          </p:stCondLst>
                                        </p:cTn>
                                        <p:tgtEl>
                                          <p:spTgt spid="29"/>
                                        </p:tgtEl>
                                        <p:attrNameLst>
                                          <p:attrName>style.visibility</p:attrName>
                                        </p:attrNameLst>
                                      </p:cBhvr>
                                      <p:to>
                                        <p:strVal val="visible"/>
                                      </p:to>
                                    </p:set>
                                    <p:anim calcmode="lin" valueType="num">
                                      <p:cBhvr>
                                        <p:cTn id="44" dur="500" fill="hold"/>
                                        <p:tgtEl>
                                          <p:spTgt spid="29"/>
                                        </p:tgtEl>
                                        <p:attrNameLst>
                                          <p:attrName>ppt_x</p:attrName>
                                        </p:attrNameLst>
                                      </p:cBhvr>
                                      <p:tavLst>
                                        <p:tav tm="0">
                                          <p:val>
                                            <p:strVal val="#ppt_x-#ppt_w/2"/>
                                          </p:val>
                                        </p:tav>
                                        <p:tav tm="100000">
                                          <p:val>
                                            <p:strVal val="#ppt_x"/>
                                          </p:val>
                                        </p:tav>
                                      </p:tavLst>
                                    </p:anim>
                                    <p:anim calcmode="lin" valueType="num">
                                      <p:cBhvr>
                                        <p:cTn id="45" dur="500" fill="hold"/>
                                        <p:tgtEl>
                                          <p:spTgt spid="29"/>
                                        </p:tgtEl>
                                        <p:attrNameLst>
                                          <p:attrName>ppt_y</p:attrName>
                                        </p:attrNameLst>
                                      </p:cBhvr>
                                      <p:tavLst>
                                        <p:tav tm="0">
                                          <p:val>
                                            <p:strVal val="#ppt_y"/>
                                          </p:val>
                                        </p:tav>
                                        <p:tav tm="100000">
                                          <p:val>
                                            <p:strVal val="#ppt_y"/>
                                          </p:val>
                                        </p:tav>
                                      </p:tavLst>
                                    </p:anim>
                                    <p:anim calcmode="lin" valueType="num">
                                      <p:cBhvr>
                                        <p:cTn id="46" dur="500" fill="hold"/>
                                        <p:tgtEl>
                                          <p:spTgt spid="29"/>
                                        </p:tgtEl>
                                        <p:attrNameLst>
                                          <p:attrName>ppt_w</p:attrName>
                                        </p:attrNameLst>
                                      </p:cBhvr>
                                      <p:tavLst>
                                        <p:tav tm="0">
                                          <p:val>
                                            <p:fltVal val="0"/>
                                          </p:val>
                                        </p:tav>
                                        <p:tav tm="100000">
                                          <p:val>
                                            <p:strVal val="#ppt_w"/>
                                          </p:val>
                                        </p:tav>
                                      </p:tavLst>
                                    </p:anim>
                                    <p:anim calcmode="lin" valueType="num">
                                      <p:cBhvr>
                                        <p:cTn id="47" dur="500" fill="hold"/>
                                        <p:tgtEl>
                                          <p:spTgt spid="29"/>
                                        </p:tgtEl>
                                        <p:attrNameLst>
                                          <p:attrName>ppt_h</p:attrName>
                                        </p:attrNameLst>
                                      </p:cBhvr>
                                      <p:tavLst>
                                        <p:tav tm="0">
                                          <p:val>
                                            <p:strVal val="#ppt_h"/>
                                          </p:val>
                                        </p:tav>
                                        <p:tav tm="100000">
                                          <p:val>
                                            <p:strVal val="#ppt_h"/>
                                          </p:val>
                                        </p:tav>
                                      </p:tavLst>
                                    </p:anim>
                                  </p:childTnLst>
                                </p:cTn>
                              </p:par>
                            </p:childTnLst>
                          </p:cTn>
                        </p:par>
                        <p:par>
                          <p:cTn id="48" fill="hold">
                            <p:stCondLst>
                              <p:cond delay="500"/>
                            </p:stCondLst>
                            <p:childTnLst>
                              <p:par>
                                <p:cTn id="49" presetID="1" presetClass="entr" presetSubtype="0" fill="hold" nodeType="after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slide(fromBottom)">
                                      <p:cBhvr>
                                        <p:cTn id="5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32" grpId="0" animBg="1" autoUpdateAnimBg="0"/>
      <p:bldP spid="33" grpId="0" animBg="1" autoUpdateAnimBg="0"/>
      <p:bldP spid="34"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2681602" y="653569"/>
            <a:ext cx="6367128" cy="553998"/>
          </a:xfrm>
          <a:prstGeom prst="rect">
            <a:avLst/>
          </a:prstGeom>
          <a:noFill/>
        </p:spPr>
        <p:txBody>
          <a:bodyPr wrap="none" lIns="0" tIns="0" rIns="0" bIns="0" rtlCol="0">
            <a:spAutoFit/>
          </a:bodyPr>
          <a:lstStyle/>
          <a:p>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安全问题</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1</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：目的</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地址欺骗</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grpSp>
        <p:nvGrpSpPr>
          <p:cNvPr id="22" name="Group 3"/>
          <p:cNvGrpSpPr/>
          <p:nvPr/>
        </p:nvGrpSpPr>
        <p:grpSpPr bwMode="auto">
          <a:xfrm>
            <a:off x="2378966" y="1586465"/>
            <a:ext cx="7724258" cy="2057022"/>
            <a:chOff x="480" y="1008"/>
            <a:chExt cx="4896" cy="1488"/>
          </a:xfrm>
        </p:grpSpPr>
        <p:graphicFrame>
          <p:nvGraphicFramePr>
            <p:cNvPr id="23" name="Object 4">
              <a:hlinkClick r:id="" action="ppaction://ole?verb=0"/>
            </p:cNvPr>
            <p:cNvGraphicFramePr/>
            <p:nvPr/>
          </p:nvGraphicFramePr>
          <p:xfrm>
            <a:off x="4272" y="1008"/>
            <a:ext cx="1104" cy="1488"/>
          </p:xfrm>
          <a:graphic>
            <a:graphicData uri="http://schemas.openxmlformats.org/presentationml/2006/ole">
              <mc:AlternateContent xmlns:mc="http://schemas.openxmlformats.org/markup-compatibility/2006">
                <mc:Choice xmlns:v="urn:schemas-microsoft-com:vml" Requires="v">
                  <p:oleObj spid="_x0000_s2142" name="剪辑" r:id="rId2" imgW="1927225" imgH="3383280" progId="MS_ClipArt_Gallery.2">
                    <p:embed/>
                  </p:oleObj>
                </mc:Choice>
                <mc:Fallback>
                  <p:oleObj name="剪辑" r:id="rId2" imgW="1927225" imgH="3383280" progId="MS_ClipArt_Gallery.2">
                    <p:embed/>
                    <p:pic>
                      <p:nvPicPr>
                        <p:cNvPr id="0" name="Object 4">
                          <a:hlinkClick r:id="" action="ppaction://ole?verb=0"/>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2" y="1008"/>
                          <a:ext cx="1104"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5">
              <a:hlinkClick r:id="" action="ppaction://ole?verb=0"/>
            </p:cNvPr>
            <p:cNvGraphicFramePr/>
            <p:nvPr/>
          </p:nvGraphicFramePr>
          <p:xfrm>
            <a:off x="480" y="1008"/>
            <a:ext cx="1200" cy="1171"/>
          </p:xfrm>
          <a:graphic>
            <a:graphicData uri="http://schemas.openxmlformats.org/presentationml/2006/ole">
              <mc:AlternateContent xmlns:mc="http://schemas.openxmlformats.org/markup-compatibility/2006">
                <mc:Choice xmlns:v="urn:schemas-microsoft-com:vml" Requires="v">
                  <p:oleObj spid="_x0000_s2143" name="剪辑" r:id="rId4" imgW="2818130" imgH="2660650" progId="MS_ClipArt_Gallery.2">
                    <p:embed/>
                  </p:oleObj>
                </mc:Choice>
                <mc:Fallback>
                  <p:oleObj name="剪辑" r:id="rId4" imgW="2818130" imgH="2660650" progId="MS_ClipArt_Gallery.2">
                    <p:embed/>
                    <p:pic>
                      <p:nvPicPr>
                        <p:cNvPr id="0" name="Object 5">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 y="1008"/>
                          <a:ext cx="1200" cy="1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5" name="Group 6"/>
          <p:cNvGrpSpPr/>
          <p:nvPr/>
        </p:nvGrpSpPr>
        <p:grpSpPr bwMode="auto">
          <a:xfrm>
            <a:off x="4550666" y="1562501"/>
            <a:ext cx="3581400" cy="782637"/>
            <a:chOff x="1824" y="1296"/>
            <a:chExt cx="2256" cy="493"/>
          </a:xfrm>
        </p:grpSpPr>
        <p:sp>
          <p:nvSpPr>
            <p:cNvPr id="26" name="AutoShape 7"/>
            <p:cNvSpPr>
              <a:spLocks noChangeArrowheads="1"/>
            </p:cNvSpPr>
            <p:nvPr/>
          </p:nvSpPr>
          <p:spPr bwMode="auto">
            <a:xfrm>
              <a:off x="1824" y="1645"/>
              <a:ext cx="2256" cy="144"/>
            </a:xfrm>
            <a:custGeom>
              <a:avLst/>
              <a:gdLst>
                <a:gd name="T0" fmla="*/ 1692 w 21600"/>
                <a:gd name="T1" fmla="*/ 0 h 21600"/>
                <a:gd name="T2" fmla="*/ 0 w 21600"/>
                <a:gd name="T3" fmla="*/ 72 h 21600"/>
                <a:gd name="T4" fmla="*/ 1692 w 21600"/>
                <a:gd name="T5" fmla="*/ 144 h 21600"/>
                <a:gd name="T6" fmla="*/ 2256 w 21600"/>
                <a:gd name="T7" fmla="*/ 72 h 21600"/>
                <a:gd name="T8" fmla="*/ 17694720 60000 65536"/>
                <a:gd name="T9" fmla="*/ 11796480 60000 65536"/>
                <a:gd name="T10" fmla="*/ 5898240 60000 65536"/>
                <a:gd name="T11" fmla="*/ 0 60000 65536"/>
                <a:gd name="T12" fmla="*/ 3380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Text Box 8"/>
            <p:cNvSpPr txBox="1">
              <a:spLocks noChangeArrowheads="1"/>
            </p:cNvSpPr>
            <p:nvPr/>
          </p:nvSpPr>
          <p:spPr bwMode="auto">
            <a:xfrm>
              <a:off x="2051" y="1296"/>
              <a:ext cx="187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黑体" panose="02010609060101010101" charset="-122"/>
                </a:defRPr>
              </a:lvl1pPr>
              <a:lvl2pPr marL="742950" indent="-285750" eaLnBrk="0" hangingPunct="0">
                <a:defRPr>
                  <a:solidFill>
                    <a:schemeClr val="tx1"/>
                  </a:solidFill>
                  <a:latin typeface="Arial" panose="020B0604020202020204" pitchFamily="34" charset="0"/>
                  <a:ea typeface="黑体" panose="02010609060101010101" charset="-122"/>
                </a:defRPr>
              </a:lvl2pPr>
              <a:lvl3pPr marL="1143000" indent="-228600" eaLnBrk="0" hangingPunct="0">
                <a:defRPr>
                  <a:solidFill>
                    <a:schemeClr val="tx1"/>
                  </a:solidFill>
                  <a:latin typeface="Arial" panose="020B0604020202020204" pitchFamily="34" charset="0"/>
                  <a:ea typeface="黑体" panose="02010609060101010101" charset="-122"/>
                </a:defRPr>
              </a:lvl3pPr>
              <a:lvl4pPr marL="1600200" indent="-228600" eaLnBrk="0" hangingPunct="0">
                <a:defRPr>
                  <a:solidFill>
                    <a:schemeClr val="tx1"/>
                  </a:solidFill>
                  <a:latin typeface="Arial" panose="020B0604020202020204" pitchFamily="34" charset="0"/>
                  <a:ea typeface="黑体" panose="02010609060101010101" charset="-122"/>
                </a:defRPr>
              </a:lvl4pPr>
              <a:lvl5pPr marL="2057400" indent="-228600" eaLnBrk="0" hangingPunct="0">
                <a:defRPr>
                  <a:solidFill>
                    <a:schemeClr val="tx1"/>
                  </a:solidFill>
                  <a:latin typeface="Arial" panose="020B0604020202020204" pitchFamily="34" charset="0"/>
                  <a:ea typeface="黑体" panose="02010609060101010101"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9pPr>
            </a:lstStyle>
            <a:p>
              <a:pPr algn="ctr" eaLnBrk="1" hangingPunct="1"/>
              <a:r>
                <a:rPr kumimoji="1" lang="zh-CN" altLang="en-US" sz="2400" dirty="0">
                  <a:latin typeface="方正正大黑简体" panose="02000000000000000000" pitchFamily="2" charset="-122"/>
                  <a:ea typeface="方正正大黑简体" panose="02000000000000000000" pitchFamily="2" charset="-122"/>
                </a:rPr>
                <a:t>正常期望的访问请求</a:t>
              </a:r>
              <a:endParaRPr kumimoji="1" lang="zh-CN" altLang="en-US" sz="2400" dirty="0">
                <a:latin typeface="方正正大黑简体" panose="02000000000000000000" pitchFamily="2" charset="-122"/>
                <a:ea typeface="方正正大黑简体" panose="02000000000000000000" pitchFamily="2" charset="-122"/>
              </a:endParaRPr>
            </a:p>
          </p:txBody>
        </p:sp>
      </p:grpSp>
      <p:graphicFrame>
        <p:nvGraphicFramePr>
          <p:cNvPr id="28" name="Object 9"/>
          <p:cNvGraphicFramePr>
            <a:graphicFrameLocks noChangeAspect="1"/>
          </p:cNvGraphicFramePr>
          <p:nvPr/>
        </p:nvGraphicFramePr>
        <p:xfrm>
          <a:off x="7941637" y="3727327"/>
          <a:ext cx="2057400" cy="1562100"/>
        </p:xfrm>
        <a:graphic>
          <a:graphicData uri="http://schemas.openxmlformats.org/presentationml/2006/ole">
            <mc:AlternateContent xmlns:mc="http://schemas.openxmlformats.org/markup-compatibility/2006">
              <mc:Choice xmlns:v="urn:schemas-microsoft-com:vml" Requires="v">
                <p:oleObj spid="_x0000_s2144" name="剪辑" r:id="rId6" imgW="4716145" imgH="3543300" progId="MS_ClipArt_Gallery.2">
                  <p:embed/>
                </p:oleObj>
              </mc:Choice>
              <mc:Fallback>
                <p:oleObj name="剪辑" r:id="rId6" imgW="4716145" imgH="3543300" progId="MS_ClipArt_Gallery.2">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1637" y="3727327"/>
                        <a:ext cx="2057400" cy="156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9" name="Group 10"/>
          <p:cNvGrpSpPr/>
          <p:nvPr/>
        </p:nvGrpSpPr>
        <p:grpSpPr bwMode="auto">
          <a:xfrm>
            <a:off x="4926720" y="4013152"/>
            <a:ext cx="3208891" cy="804863"/>
            <a:chOff x="2367" y="2477"/>
            <a:chExt cx="1510" cy="507"/>
          </a:xfrm>
        </p:grpSpPr>
        <p:sp>
          <p:nvSpPr>
            <p:cNvPr id="30" name="AutoShape 11"/>
            <p:cNvSpPr>
              <a:spLocks noChangeArrowheads="1"/>
            </p:cNvSpPr>
            <p:nvPr/>
          </p:nvSpPr>
          <p:spPr bwMode="auto">
            <a:xfrm rot="18494">
              <a:off x="2367" y="2775"/>
              <a:ext cx="1510" cy="209"/>
            </a:xfrm>
            <a:custGeom>
              <a:avLst/>
              <a:gdLst>
                <a:gd name="T0" fmla="*/ 1133 w 21600"/>
                <a:gd name="T1" fmla="*/ 0 h 21600"/>
                <a:gd name="T2" fmla="*/ 0 w 21600"/>
                <a:gd name="T3" fmla="*/ 105 h 21600"/>
                <a:gd name="T4" fmla="*/ 1133 w 21600"/>
                <a:gd name="T5" fmla="*/ 209 h 21600"/>
                <a:gd name="T6" fmla="*/ 1510 w 21600"/>
                <a:gd name="T7" fmla="*/ 105 h 21600"/>
                <a:gd name="T8" fmla="*/ 17694720 60000 65536"/>
                <a:gd name="T9" fmla="*/ 11796480 60000 65536"/>
                <a:gd name="T10" fmla="*/ 5898240 60000 65536"/>
                <a:gd name="T11" fmla="*/ 0 60000 65536"/>
                <a:gd name="T12" fmla="*/ 3376 w 21600"/>
                <a:gd name="T13" fmla="*/ 5374 h 21600"/>
                <a:gd name="T14" fmla="*/ 18896 w 21600"/>
                <a:gd name="T15" fmla="*/ 16226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0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12"/>
            <p:cNvSpPr txBox="1">
              <a:spLocks noChangeArrowheads="1"/>
            </p:cNvSpPr>
            <p:nvPr/>
          </p:nvSpPr>
          <p:spPr bwMode="auto">
            <a:xfrm>
              <a:off x="2494" y="2477"/>
              <a:ext cx="12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黑体" panose="02010609060101010101" charset="-122"/>
                </a:defRPr>
              </a:lvl1pPr>
              <a:lvl2pPr marL="742950" indent="-285750" eaLnBrk="0" hangingPunct="0">
                <a:defRPr>
                  <a:solidFill>
                    <a:schemeClr val="tx1"/>
                  </a:solidFill>
                  <a:latin typeface="Arial" panose="020B0604020202020204" pitchFamily="34" charset="0"/>
                  <a:ea typeface="黑体" panose="02010609060101010101" charset="-122"/>
                </a:defRPr>
              </a:lvl2pPr>
              <a:lvl3pPr marL="1143000" indent="-228600" eaLnBrk="0" hangingPunct="0">
                <a:defRPr>
                  <a:solidFill>
                    <a:schemeClr val="tx1"/>
                  </a:solidFill>
                  <a:latin typeface="Arial" panose="020B0604020202020204" pitchFamily="34" charset="0"/>
                  <a:ea typeface="黑体" panose="02010609060101010101" charset="-122"/>
                </a:defRPr>
              </a:lvl3pPr>
              <a:lvl4pPr marL="1600200" indent="-228600" eaLnBrk="0" hangingPunct="0">
                <a:defRPr>
                  <a:solidFill>
                    <a:schemeClr val="tx1"/>
                  </a:solidFill>
                  <a:latin typeface="Arial" panose="020B0604020202020204" pitchFamily="34" charset="0"/>
                  <a:ea typeface="黑体" panose="02010609060101010101" charset="-122"/>
                </a:defRPr>
              </a:lvl4pPr>
              <a:lvl5pPr marL="2057400" indent="-228600" eaLnBrk="0" hangingPunct="0">
                <a:defRPr>
                  <a:solidFill>
                    <a:schemeClr val="tx1"/>
                  </a:solidFill>
                  <a:latin typeface="Arial" panose="020B0604020202020204" pitchFamily="34" charset="0"/>
                  <a:ea typeface="黑体" panose="02010609060101010101"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9pPr>
            </a:lstStyle>
            <a:p>
              <a:pPr algn="ctr" eaLnBrk="1" hangingPunct="1"/>
              <a:r>
                <a:rPr kumimoji="1" lang="zh-CN" altLang="en-US" sz="2400" dirty="0">
                  <a:latin typeface="方正正大黑简体" panose="02000000000000000000" pitchFamily="2" charset="-122"/>
                  <a:ea typeface="方正正大黑简体" panose="02000000000000000000" pitchFamily="2" charset="-122"/>
                </a:rPr>
                <a:t>事实上的请求</a:t>
              </a:r>
              <a:endParaRPr kumimoji="1" lang="zh-CN" altLang="en-US" sz="2400" dirty="0">
                <a:latin typeface="方正正大黑简体" panose="02000000000000000000" pitchFamily="2" charset="-122"/>
                <a:ea typeface="方正正大黑简体" panose="02000000000000000000" pitchFamily="2" charset="-122"/>
              </a:endParaRPr>
            </a:p>
          </p:txBody>
        </p:sp>
      </p:grpSp>
      <p:sp>
        <p:nvSpPr>
          <p:cNvPr id="32" name="AutoShape 13"/>
          <p:cNvSpPr>
            <a:spLocks noChangeArrowheads="1"/>
          </p:cNvSpPr>
          <p:nvPr/>
        </p:nvSpPr>
        <p:spPr bwMode="auto">
          <a:xfrm>
            <a:off x="5729343" y="2728615"/>
            <a:ext cx="1307282" cy="525494"/>
          </a:xfrm>
          <a:prstGeom prst="wedgeEllipseCallout">
            <a:avLst>
              <a:gd name="adj1" fmla="val 139327"/>
              <a:gd name="adj2" fmla="val 230917"/>
            </a:avLst>
          </a:prstGeom>
          <a:solidFill>
            <a:schemeClr val="accent2">
              <a:lumMod val="60000"/>
              <a:lumOff val="40000"/>
            </a:schemeClr>
          </a:solidFill>
          <a:ln w="12700">
            <a:solidFill>
              <a:schemeClr val="tx1"/>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黑体" panose="02010609060101010101" charset="-122"/>
              </a:defRPr>
            </a:lvl1pPr>
            <a:lvl2pPr marL="742950" indent="-285750" eaLnBrk="0" hangingPunct="0">
              <a:defRPr>
                <a:solidFill>
                  <a:schemeClr val="tx1"/>
                </a:solidFill>
                <a:latin typeface="Arial" panose="020B0604020202020204" pitchFamily="34" charset="0"/>
                <a:ea typeface="黑体" panose="02010609060101010101" charset="-122"/>
              </a:defRPr>
            </a:lvl2pPr>
            <a:lvl3pPr marL="1143000" indent="-228600" eaLnBrk="0" hangingPunct="0">
              <a:defRPr>
                <a:solidFill>
                  <a:schemeClr val="tx1"/>
                </a:solidFill>
                <a:latin typeface="Arial" panose="020B0604020202020204" pitchFamily="34" charset="0"/>
                <a:ea typeface="黑体" panose="02010609060101010101" charset="-122"/>
              </a:defRPr>
            </a:lvl3pPr>
            <a:lvl4pPr marL="1600200" indent="-228600" eaLnBrk="0" hangingPunct="0">
              <a:defRPr>
                <a:solidFill>
                  <a:schemeClr val="tx1"/>
                </a:solidFill>
                <a:latin typeface="Arial" panose="020B0604020202020204" pitchFamily="34" charset="0"/>
                <a:ea typeface="黑体" panose="02010609060101010101" charset="-122"/>
              </a:defRPr>
            </a:lvl4pPr>
            <a:lvl5pPr marL="2057400" indent="-228600" eaLnBrk="0" hangingPunct="0">
              <a:defRPr>
                <a:solidFill>
                  <a:schemeClr val="tx1"/>
                </a:solidFill>
                <a:latin typeface="Arial" panose="020B0604020202020204" pitchFamily="34" charset="0"/>
                <a:ea typeface="黑体" panose="02010609060101010101"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9pPr>
          </a:lstStyle>
          <a:p>
            <a:pPr algn="ctr" eaLnBrk="1" hangingPunct="1"/>
            <a:r>
              <a:rPr kumimoji="1" lang="zh-CN" altLang="en-US" sz="2000" dirty="0">
                <a:latin typeface="方正正大黑简体" panose="02000000000000000000" pitchFamily="2" charset="-122"/>
                <a:ea typeface="方正正大黑简体" panose="02000000000000000000" pitchFamily="2" charset="-122"/>
              </a:rPr>
              <a:t>欺骗者</a:t>
            </a:r>
            <a:endParaRPr kumimoji="1" lang="zh-CN" altLang="en-US" dirty="0">
              <a:latin typeface="方正正大黑简体" panose="02000000000000000000" pitchFamily="2" charset="-122"/>
              <a:ea typeface="方正正大黑简体" panose="02000000000000000000" pitchFamily="2" charset="-122"/>
            </a:endParaRPr>
          </a:p>
        </p:txBody>
      </p:sp>
      <p:sp>
        <p:nvSpPr>
          <p:cNvPr id="33" name="Oval 14"/>
          <p:cNvSpPr>
            <a:spLocks noChangeArrowheads="1"/>
          </p:cNvSpPr>
          <p:nvPr/>
        </p:nvSpPr>
        <p:spPr bwMode="auto">
          <a:xfrm>
            <a:off x="8093154" y="2377559"/>
            <a:ext cx="1676400" cy="658655"/>
          </a:xfrm>
          <a:prstGeom prst="ellipse">
            <a:avLst/>
          </a:prstGeom>
          <a:solidFill>
            <a:schemeClr val="accent2">
              <a:lumMod val="60000"/>
              <a:lumOff val="40000"/>
            </a:schemeClr>
          </a:solidFill>
          <a:ln w="9525">
            <a:solidFill>
              <a:schemeClr val="tx1"/>
            </a:solidFill>
            <a:round/>
          </a:ln>
          <a:effectLst/>
        </p:spPr>
        <p:txBody>
          <a:bodyPr wrap="none" anchor="ctr"/>
          <a:lstStyle>
            <a:lvl1pPr eaLnBrk="0" hangingPunct="0">
              <a:defRPr>
                <a:solidFill>
                  <a:schemeClr val="tx1"/>
                </a:solidFill>
                <a:latin typeface="Arial" panose="020B0604020202020204" pitchFamily="34" charset="0"/>
                <a:ea typeface="黑体" panose="02010609060101010101" charset="-122"/>
              </a:defRPr>
            </a:lvl1pPr>
            <a:lvl2pPr marL="742950" indent="-285750" eaLnBrk="0" hangingPunct="0">
              <a:defRPr>
                <a:solidFill>
                  <a:schemeClr val="tx1"/>
                </a:solidFill>
                <a:latin typeface="Arial" panose="020B0604020202020204" pitchFamily="34" charset="0"/>
                <a:ea typeface="黑体" panose="02010609060101010101" charset="-122"/>
              </a:defRPr>
            </a:lvl2pPr>
            <a:lvl3pPr marL="1143000" indent="-228600" eaLnBrk="0" hangingPunct="0">
              <a:defRPr>
                <a:solidFill>
                  <a:schemeClr val="tx1"/>
                </a:solidFill>
                <a:latin typeface="Arial" panose="020B0604020202020204" pitchFamily="34" charset="0"/>
                <a:ea typeface="黑体" panose="02010609060101010101" charset="-122"/>
              </a:defRPr>
            </a:lvl3pPr>
            <a:lvl4pPr marL="1600200" indent="-228600" eaLnBrk="0" hangingPunct="0">
              <a:defRPr>
                <a:solidFill>
                  <a:schemeClr val="tx1"/>
                </a:solidFill>
                <a:latin typeface="Arial" panose="020B0604020202020204" pitchFamily="34" charset="0"/>
                <a:ea typeface="黑体" panose="02010609060101010101" charset="-122"/>
              </a:defRPr>
            </a:lvl4pPr>
            <a:lvl5pPr marL="2057400" indent="-228600" eaLnBrk="0" hangingPunct="0">
              <a:defRPr>
                <a:solidFill>
                  <a:schemeClr val="tx1"/>
                </a:solidFill>
                <a:latin typeface="Arial" panose="020B0604020202020204" pitchFamily="34" charset="0"/>
                <a:ea typeface="黑体" panose="02010609060101010101"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9pPr>
          </a:lstStyle>
          <a:p>
            <a:pPr algn="ctr" eaLnBrk="1" hangingPunct="1"/>
            <a:r>
              <a:rPr kumimoji="1" lang="zh-CN" altLang="en-US" sz="2000" dirty="0">
                <a:latin typeface="方正正大黑简体" panose="02000000000000000000" pitchFamily="2" charset="-122"/>
                <a:ea typeface="方正正大黑简体" panose="02000000000000000000" pitchFamily="2" charset="-122"/>
              </a:rPr>
              <a:t>宕机</a:t>
            </a:r>
            <a:endParaRPr kumimoji="1" lang="zh-CN" altLang="en-US" sz="2000" dirty="0">
              <a:latin typeface="方正正大黑简体" panose="02000000000000000000" pitchFamily="2" charset="-122"/>
              <a:ea typeface="方正正大黑简体" panose="02000000000000000000" pitchFamily="2" charset="-122"/>
            </a:endParaRPr>
          </a:p>
          <a:p>
            <a:pPr algn="ctr" eaLnBrk="1" hangingPunct="1"/>
            <a:r>
              <a:rPr kumimoji="1" lang="zh-CN" altLang="en-US" sz="2000" dirty="0">
                <a:latin typeface="方正正大黑简体" panose="02000000000000000000" pitchFamily="2" charset="-122"/>
                <a:ea typeface="方正正大黑简体" panose="02000000000000000000" pitchFamily="2" charset="-122"/>
              </a:rPr>
              <a:t>不响应</a:t>
            </a:r>
            <a:endParaRPr kumimoji="1" lang="zh-CN" altLang="en-US" sz="2000" dirty="0">
              <a:latin typeface="方正正大黑简体" panose="02000000000000000000" pitchFamily="2" charset="-122"/>
              <a:ea typeface="方正正大黑简体" panose="02000000000000000000" pitchFamily="2" charset="-122"/>
            </a:endParaRPr>
          </a:p>
        </p:txBody>
      </p:sp>
      <p:sp>
        <p:nvSpPr>
          <p:cNvPr id="34" name="Text Box 15"/>
          <p:cNvSpPr txBox="1">
            <a:spLocks noChangeArrowheads="1"/>
          </p:cNvSpPr>
          <p:nvPr/>
        </p:nvSpPr>
        <p:spPr bwMode="auto">
          <a:xfrm>
            <a:off x="2102223" y="5594350"/>
            <a:ext cx="7987553" cy="510778"/>
          </a:xfrm>
          <a:prstGeom prst="roundRect">
            <a:avLst/>
          </a:prstGeom>
        </p:spPr>
        <p:style>
          <a:lnRef idx="3">
            <a:schemeClr val="lt1"/>
          </a:lnRef>
          <a:fillRef idx="1">
            <a:schemeClr val="accent1"/>
          </a:fillRef>
          <a:effectRef idx="1">
            <a:schemeClr val="accent1"/>
          </a:effectRef>
          <a:fontRef idx="minor">
            <a:schemeClr val="lt1"/>
          </a:fontRef>
        </p:style>
        <p:txBody>
          <a:bodyPr wrap="square" anchor="ctr">
            <a:spAutoFit/>
          </a:bodyPr>
          <a:lstStyle>
            <a:lvl1pPr eaLnBrk="0" hangingPunct="0">
              <a:defRPr>
                <a:solidFill>
                  <a:schemeClr val="tx1"/>
                </a:solidFill>
                <a:latin typeface="Arial" panose="020B0604020202020204" pitchFamily="34" charset="0"/>
                <a:ea typeface="黑体" panose="02010609060101010101" charset="-122"/>
              </a:defRPr>
            </a:lvl1pPr>
            <a:lvl2pPr marL="742950" indent="-285750" eaLnBrk="0" hangingPunct="0">
              <a:defRPr>
                <a:solidFill>
                  <a:schemeClr val="tx1"/>
                </a:solidFill>
                <a:latin typeface="Arial" panose="020B0604020202020204" pitchFamily="34" charset="0"/>
                <a:ea typeface="黑体" panose="02010609060101010101" charset="-122"/>
              </a:defRPr>
            </a:lvl2pPr>
            <a:lvl3pPr marL="1143000" indent="-228600" eaLnBrk="0" hangingPunct="0">
              <a:defRPr>
                <a:solidFill>
                  <a:schemeClr val="tx1"/>
                </a:solidFill>
                <a:latin typeface="Arial" panose="020B0604020202020204" pitchFamily="34" charset="0"/>
                <a:ea typeface="黑体" panose="02010609060101010101" charset="-122"/>
              </a:defRPr>
            </a:lvl3pPr>
            <a:lvl4pPr marL="1600200" indent="-228600" eaLnBrk="0" hangingPunct="0">
              <a:defRPr>
                <a:solidFill>
                  <a:schemeClr val="tx1"/>
                </a:solidFill>
                <a:latin typeface="Arial" panose="020B0604020202020204" pitchFamily="34" charset="0"/>
                <a:ea typeface="黑体" panose="02010609060101010101" charset="-122"/>
              </a:defRPr>
            </a:lvl4pPr>
            <a:lvl5pPr marL="2057400" indent="-228600" eaLnBrk="0" hangingPunct="0">
              <a:defRPr>
                <a:solidFill>
                  <a:schemeClr val="tx1"/>
                </a:solidFill>
                <a:latin typeface="Arial" panose="020B0604020202020204" pitchFamily="34" charset="0"/>
                <a:ea typeface="黑体" panose="02010609060101010101"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9pPr>
          </a:lstStyle>
          <a:p>
            <a:pPr algn="ctr" eaLnBrk="1" hangingPunct="1"/>
            <a:r>
              <a:rPr lang="zh-CN" altLang="en-US" sz="2400" dirty="0">
                <a:solidFill>
                  <a:schemeClr val="bg1"/>
                </a:solidFill>
                <a:latin typeface="方正正大黑简体" panose="02000000000000000000" pitchFamily="2" charset="-122"/>
                <a:ea typeface="方正正大黑简体" panose="02000000000000000000" pitchFamily="2" charset="-122"/>
              </a:rPr>
              <a:t> </a:t>
            </a:r>
            <a:r>
              <a:rPr lang="en-US" altLang="zh-CN" sz="2400" dirty="0">
                <a:solidFill>
                  <a:schemeClr val="bg1"/>
                </a:solidFill>
                <a:latin typeface="方正正大黑简体" panose="02000000000000000000" pitchFamily="2" charset="-122"/>
                <a:ea typeface="方正正大黑简体" panose="02000000000000000000" pitchFamily="2" charset="-122"/>
              </a:rPr>
              <a:t>IP</a:t>
            </a:r>
            <a:r>
              <a:rPr lang="zh-CN" altLang="en-US" sz="2400" dirty="0">
                <a:solidFill>
                  <a:schemeClr val="bg1"/>
                </a:solidFill>
                <a:latin typeface="方正正大黑简体" panose="02000000000000000000" pitchFamily="2" charset="-122"/>
                <a:ea typeface="方正正大黑简体" panose="02000000000000000000" pitchFamily="2" charset="-122"/>
              </a:rPr>
              <a:t>协议也不能保证数据就发给了</a:t>
            </a:r>
            <a:r>
              <a:rPr lang="zh-CN" altLang="en-US" sz="2400" dirty="0">
                <a:solidFill>
                  <a:srgbClr val="FFC000"/>
                </a:solidFill>
                <a:latin typeface="方正正大黑简体" panose="02000000000000000000" pitchFamily="2" charset="-122"/>
                <a:ea typeface="方正正大黑简体" panose="02000000000000000000" pitchFamily="2" charset="-122"/>
              </a:rPr>
              <a:t>目的地</a:t>
            </a:r>
            <a:r>
              <a:rPr lang="zh-CN" altLang="en-US" sz="2400" dirty="0">
                <a:solidFill>
                  <a:schemeClr val="bg1"/>
                </a:solidFill>
                <a:latin typeface="方正正大黑简体" panose="02000000000000000000" pitchFamily="2" charset="-122"/>
                <a:ea typeface="方正正大黑简体" panose="02000000000000000000" pitchFamily="2" charset="-122"/>
              </a:rPr>
              <a:t>址所指定的主机</a:t>
            </a:r>
            <a:endParaRPr lang="zh-CN" altLang="en-US" sz="2400" dirty="0">
              <a:solidFill>
                <a:schemeClr val="bg1"/>
              </a:solidFill>
              <a:latin typeface="方正正大黑简体" panose="02000000000000000000" pitchFamily="2" charset="-122"/>
              <a:ea typeface="方正正大黑简体" panose="02000000000000000000" pitchFamily="2" charset="-122"/>
            </a:endParaRPr>
          </a:p>
        </p:txBody>
      </p:sp>
      <p:sp>
        <p:nvSpPr>
          <p:cNvPr id="35" name="AutoShape 16"/>
          <p:cNvSpPr>
            <a:spLocks noChangeArrowheads="1"/>
          </p:cNvSpPr>
          <p:nvPr/>
        </p:nvSpPr>
        <p:spPr bwMode="auto">
          <a:xfrm rot="16200000" flipH="1" flipV="1">
            <a:off x="3891696" y="3297297"/>
            <a:ext cx="1905199" cy="249763"/>
          </a:xfrm>
          <a:custGeom>
            <a:avLst/>
            <a:gdLst>
              <a:gd name="T0" fmla="*/ 1333500 w 21600"/>
              <a:gd name="T1" fmla="*/ 0 h 21600"/>
              <a:gd name="T2" fmla="*/ 0 w 21600"/>
              <a:gd name="T3" fmla="*/ 165894 h 21600"/>
              <a:gd name="T4" fmla="*/ 1333500 w 21600"/>
              <a:gd name="T5" fmla="*/ 331788 h 21600"/>
              <a:gd name="T6" fmla="*/ 1778000 w 21600"/>
              <a:gd name="T7" fmla="*/ 165894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000"/>
          </a:solidFill>
          <a:ln w="12700">
            <a:solidFill>
              <a:schemeClr val="tx1"/>
            </a:solidFill>
            <a:miter lim="800000"/>
            <a:headEnd type="none" w="sm" len="sm"/>
            <a:tailEnd type="none" w="sm" len="sm"/>
          </a:ln>
          <a:effectLst/>
        </p:spPr>
        <p:txBody>
          <a:bodyPr wrap="none" anchor="ctr"/>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2" presetClass="entr" presetSubtype="4"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slide(fromBottom)">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7" presetClass="entr" presetSubtype="8"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p:cTn id="18" dur="500" fill="hold"/>
                                        <p:tgtEl>
                                          <p:spTgt spid="25"/>
                                        </p:tgtEl>
                                        <p:attrNameLst>
                                          <p:attrName>ppt_x</p:attrName>
                                        </p:attrNameLst>
                                      </p:cBhvr>
                                      <p:tavLst>
                                        <p:tav tm="0">
                                          <p:val>
                                            <p:strVal val="#ppt_x-#ppt_w/2"/>
                                          </p:val>
                                        </p:tav>
                                        <p:tav tm="100000">
                                          <p:val>
                                            <p:strVal val="#ppt_x"/>
                                          </p:val>
                                        </p:tav>
                                      </p:tavLst>
                                    </p:anim>
                                    <p:anim calcmode="lin" valueType="num">
                                      <p:cBhvr>
                                        <p:cTn id="19" dur="500" fill="hold"/>
                                        <p:tgtEl>
                                          <p:spTgt spid="25"/>
                                        </p:tgtEl>
                                        <p:attrNameLst>
                                          <p:attrName>ppt_y</p:attrName>
                                        </p:attrNameLst>
                                      </p:cBhvr>
                                      <p:tavLst>
                                        <p:tav tm="0">
                                          <p:val>
                                            <p:strVal val="#ppt_y"/>
                                          </p:val>
                                        </p:tav>
                                        <p:tav tm="100000">
                                          <p:val>
                                            <p:strVal val="#ppt_y"/>
                                          </p:val>
                                        </p:tav>
                                      </p:tavLst>
                                    </p:anim>
                                    <p:anim calcmode="lin" valueType="num">
                                      <p:cBhvr>
                                        <p:cTn id="20" dur="500" fill="hold"/>
                                        <p:tgtEl>
                                          <p:spTgt spid="25"/>
                                        </p:tgtEl>
                                        <p:attrNameLst>
                                          <p:attrName>ppt_w</p:attrName>
                                        </p:attrNameLst>
                                      </p:cBhvr>
                                      <p:tavLst>
                                        <p:tav tm="0">
                                          <p:val>
                                            <p:fltVal val="0"/>
                                          </p:val>
                                        </p:tav>
                                        <p:tav tm="100000">
                                          <p:val>
                                            <p:strVal val="#ppt_w"/>
                                          </p:val>
                                        </p:tav>
                                      </p:tavLst>
                                    </p:anim>
                                    <p:anim calcmode="lin" valueType="num">
                                      <p:cBhvr>
                                        <p:cTn id="21" dur="5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p:cTn id="26" dur="500" fill="hold"/>
                                        <p:tgtEl>
                                          <p:spTgt spid="33"/>
                                        </p:tgtEl>
                                        <p:attrNameLst>
                                          <p:attrName>ppt_w</p:attrName>
                                        </p:attrNameLst>
                                      </p:cBhvr>
                                      <p:tavLst>
                                        <p:tav tm="0">
                                          <p:val>
                                            <p:fltVal val="0"/>
                                          </p:val>
                                        </p:tav>
                                        <p:tav tm="100000">
                                          <p:val>
                                            <p:strVal val="#ppt_w"/>
                                          </p:val>
                                        </p:tav>
                                      </p:tavLst>
                                    </p:anim>
                                    <p:anim calcmode="lin" valueType="num">
                                      <p:cBhvr>
                                        <p:cTn id="27" dur="500" fill="hold"/>
                                        <p:tgtEl>
                                          <p:spTgt spid="33"/>
                                        </p:tgtEl>
                                        <p:attrNameLst>
                                          <p:attrName>ppt_h</p:attrName>
                                        </p:attrNameLst>
                                      </p:cBhvr>
                                      <p:tavLst>
                                        <p:tav tm="0">
                                          <p:val>
                                            <p:fltVal val="0"/>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15" presetClass="entr" presetSubtype="0"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1000" fill="hold"/>
                                        <p:tgtEl>
                                          <p:spTgt spid="28"/>
                                        </p:tgtEl>
                                        <p:attrNameLst>
                                          <p:attrName>ppt_w</p:attrName>
                                        </p:attrNameLst>
                                      </p:cBhvr>
                                      <p:tavLst>
                                        <p:tav tm="0">
                                          <p:val>
                                            <p:fltVal val="0"/>
                                          </p:val>
                                        </p:tav>
                                        <p:tav tm="100000">
                                          <p:val>
                                            <p:strVal val="#ppt_w"/>
                                          </p:val>
                                        </p:tav>
                                      </p:tavLst>
                                    </p:anim>
                                    <p:anim calcmode="lin" valueType="num">
                                      <p:cBhvr>
                                        <p:cTn id="33" dur="1000" fill="hold"/>
                                        <p:tgtEl>
                                          <p:spTgt spid="28"/>
                                        </p:tgtEl>
                                        <p:attrNameLst>
                                          <p:attrName>ppt_h</p:attrName>
                                        </p:attrNameLst>
                                      </p:cBhvr>
                                      <p:tavLst>
                                        <p:tav tm="0">
                                          <p:val>
                                            <p:fltVal val="0"/>
                                          </p:val>
                                        </p:tav>
                                        <p:tav tm="100000">
                                          <p:val>
                                            <p:strVal val="#ppt_h"/>
                                          </p:val>
                                        </p:tav>
                                      </p:tavLst>
                                    </p:anim>
                                    <p:anim calcmode="lin" valueType="num">
                                      <p:cBhvr>
                                        <p:cTn id="34" dur="1000" fill="hold"/>
                                        <p:tgtEl>
                                          <p:spTgt spid="28"/>
                                        </p:tgtEl>
                                        <p:attrNameLst>
                                          <p:attrName>ppt_x</p:attrName>
                                        </p:attrNameLst>
                                      </p:cBhvr>
                                      <p:tavLst>
                                        <p:tav tm="0" fmla="#ppt_x+(cos(-2*pi*(1-$))*-#ppt_x-sin(-2*pi*(1-$))*(1-#ppt_y))*(1-$)">
                                          <p:val>
                                            <p:fltVal val="0"/>
                                          </p:val>
                                        </p:tav>
                                        <p:tav tm="100000">
                                          <p:val>
                                            <p:fltVal val="1"/>
                                          </p:val>
                                        </p:tav>
                                      </p:tavLst>
                                    </p:anim>
                                    <p:anim calcmode="lin" valueType="num">
                                      <p:cBhvr>
                                        <p:cTn id="35" dur="1000" fill="hold"/>
                                        <p:tgtEl>
                                          <p:spTgt spid="28"/>
                                        </p:tgtEl>
                                        <p:attrNameLst>
                                          <p:attrName>ppt_y</p:attrName>
                                        </p:attrNameLst>
                                      </p:cBhvr>
                                      <p:tavLst>
                                        <p:tav tm="0" fmla="#ppt_y+(sin(-2*pi*(1-$))*-#ppt_x+cos(-2*pi*(1-$))*(1-#ppt_y))*(1-$)">
                                          <p:val>
                                            <p:fltVal val="0"/>
                                          </p:val>
                                        </p:tav>
                                        <p:tav tm="100000">
                                          <p:val>
                                            <p:fltVal val="1"/>
                                          </p:val>
                                        </p:tav>
                                      </p:tavLst>
                                    </p:anim>
                                  </p:childTnLst>
                                </p:cTn>
                              </p:par>
                            </p:childTnLst>
                          </p:cTn>
                        </p:par>
                        <p:par>
                          <p:cTn id="36" fill="hold">
                            <p:stCondLst>
                              <p:cond delay="1000"/>
                            </p:stCondLst>
                            <p:childTnLst>
                              <p:par>
                                <p:cTn id="37" presetID="18" presetClass="entr" presetSubtype="9"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strips(upLeft)">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17" presetClass="entr" presetSubtype="8" fill="hold" nodeType="clickEffect">
                                  <p:stCondLst>
                                    <p:cond delay="0"/>
                                  </p:stCondLst>
                                  <p:childTnLst>
                                    <p:set>
                                      <p:cBhvr>
                                        <p:cTn id="43" dur="1" fill="hold">
                                          <p:stCondLst>
                                            <p:cond delay="0"/>
                                          </p:stCondLst>
                                        </p:cTn>
                                        <p:tgtEl>
                                          <p:spTgt spid="29"/>
                                        </p:tgtEl>
                                        <p:attrNameLst>
                                          <p:attrName>style.visibility</p:attrName>
                                        </p:attrNameLst>
                                      </p:cBhvr>
                                      <p:to>
                                        <p:strVal val="visible"/>
                                      </p:to>
                                    </p:set>
                                    <p:anim calcmode="lin" valueType="num">
                                      <p:cBhvr>
                                        <p:cTn id="44" dur="500" fill="hold"/>
                                        <p:tgtEl>
                                          <p:spTgt spid="29"/>
                                        </p:tgtEl>
                                        <p:attrNameLst>
                                          <p:attrName>ppt_x</p:attrName>
                                        </p:attrNameLst>
                                      </p:cBhvr>
                                      <p:tavLst>
                                        <p:tav tm="0">
                                          <p:val>
                                            <p:strVal val="#ppt_x-#ppt_w/2"/>
                                          </p:val>
                                        </p:tav>
                                        <p:tav tm="100000">
                                          <p:val>
                                            <p:strVal val="#ppt_x"/>
                                          </p:val>
                                        </p:tav>
                                      </p:tavLst>
                                    </p:anim>
                                    <p:anim calcmode="lin" valueType="num">
                                      <p:cBhvr>
                                        <p:cTn id="45" dur="500" fill="hold"/>
                                        <p:tgtEl>
                                          <p:spTgt spid="29"/>
                                        </p:tgtEl>
                                        <p:attrNameLst>
                                          <p:attrName>ppt_y</p:attrName>
                                        </p:attrNameLst>
                                      </p:cBhvr>
                                      <p:tavLst>
                                        <p:tav tm="0">
                                          <p:val>
                                            <p:strVal val="#ppt_y"/>
                                          </p:val>
                                        </p:tav>
                                        <p:tav tm="100000">
                                          <p:val>
                                            <p:strVal val="#ppt_y"/>
                                          </p:val>
                                        </p:tav>
                                      </p:tavLst>
                                    </p:anim>
                                    <p:anim calcmode="lin" valueType="num">
                                      <p:cBhvr>
                                        <p:cTn id="46" dur="500" fill="hold"/>
                                        <p:tgtEl>
                                          <p:spTgt spid="29"/>
                                        </p:tgtEl>
                                        <p:attrNameLst>
                                          <p:attrName>ppt_w</p:attrName>
                                        </p:attrNameLst>
                                      </p:cBhvr>
                                      <p:tavLst>
                                        <p:tav tm="0">
                                          <p:val>
                                            <p:fltVal val="0"/>
                                          </p:val>
                                        </p:tav>
                                        <p:tav tm="100000">
                                          <p:val>
                                            <p:strVal val="#ppt_w"/>
                                          </p:val>
                                        </p:tav>
                                      </p:tavLst>
                                    </p:anim>
                                    <p:anim calcmode="lin" valueType="num">
                                      <p:cBhvr>
                                        <p:cTn id="47" dur="500" fill="hold"/>
                                        <p:tgtEl>
                                          <p:spTgt spid="29"/>
                                        </p:tgtEl>
                                        <p:attrNameLst>
                                          <p:attrName>ppt_h</p:attrName>
                                        </p:attrNameLst>
                                      </p:cBhvr>
                                      <p:tavLst>
                                        <p:tav tm="0">
                                          <p:val>
                                            <p:strVal val="#ppt_h"/>
                                          </p:val>
                                        </p:tav>
                                        <p:tav tm="100000">
                                          <p:val>
                                            <p:strVal val="#ppt_h"/>
                                          </p:val>
                                        </p:tav>
                                      </p:tavLst>
                                    </p:anim>
                                  </p:childTnLst>
                                </p:cTn>
                              </p:par>
                            </p:childTnLst>
                          </p:cTn>
                        </p:par>
                        <p:par>
                          <p:cTn id="48" fill="hold">
                            <p:stCondLst>
                              <p:cond delay="500"/>
                            </p:stCondLst>
                            <p:childTnLst>
                              <p:par>
                                <p:cTn id="49" presetID="1" presetClass="entr" presetSubtype="0" fill="hold" nodeType="after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slide(fromBottom)">
                                      <p:cBhvr>
                                        <p:cTn id="5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32" grpId="0" animBg="1" autoUpdateAnimBg="0"/>
      <p:bldP spid="33" grpId="0" animBg="1" autoUpdateAnimBg="0"/>
      <p:bldP spid="34" grpId="0" animBg="1" autoUpdateAnimBg="0"/>
    </p:bldLst>
  </p:timing>
</p:sld>
</file>

<file path=ppt/tags/tag1.xml><?xml version="1.0" encoding="utf-8"?>
<p:tagLst xmlns:p="http://schemas.openxmlformats.org/presentationml/2006/main">
  <p:tag name="PA" val="v5.2.11"/>
</p:tagLst>
</file>

<file path=ppt/tags/tag10.xml><?xml version="1.0" encoding="utf-8"?>
<p:tagLst xmlns:p="http://schemas.openxmlformats.org/presentationml/2006/main">
  <p:tag name="PA" val="v5.2.11"/>
</p:tagLst>
</file>

<file path=ppt/tags/tag11.xml><?xml version="1.0" encoding="utf-8"?>
<p:tagLst xmlns:p="http://schemas.openxmlformats.org/presentationml/2006/main">
  <p:tag name="PA" val="v5.2.11"/>
</p:tagLst>
</file>

<file path=ppt/tags/tag12.xml><?xml version="1.0" encoding="utf-8"?>
<p:tagLst xmlns:p="http://schemas.openxmlformats.org/presentationml/2006/main">
  <p:tag name="PA" val="v5.2.11"/>
</p:tagLst>
</file>

<file path=ppt/tags/tag13.xml><?xml version="1.0" encoding="utf-8"?>
<p:tagLst xmlns:p="http://schemas.openxmlformats.org/presentationml/2006/main">
  <p:tag name="PA" val="v5.2.11"/>
</p:tagLst>
</file>

<file path=ppt/tags/tag14.xml><?xml version="1.0" encoding="utf-8"?>
<p:tagLst xmlns:p="http://schemas.openxmlformats.org/presentationml/2006/main">
  <p:tag name="PA" val="v5.2.11"/>
</p:tagLst>
</file>

<file path=ppt/tags/tag15.xml><?xml version="1.0" encoding="utf-8"?>
<p:tagLst xmlns:p="http://schemas.openxmlformats.org/presentationml/2006/main">
  <p:tag name="PA" val="v5.2.11"/>
</p:tagLst>
</file>

<file path=ppt/tags/tag16.xml><?xml version="1.0" encoding="utf-8"?>
<p:tagLst xmlns:p="http://schemas.openxmlformats.org/presentationml/2006/main">
  <p:tag name="PA" val="v5.2.11"/>
</p:tagLst>
</file>

<file path=ppt/tags/tag17.xml><?xml version="1.0" encoding="utf-8"?>
<p:tagLst xmlns:p="http://schemas.openxmlformats.org/presentationml/2006/main">
  <p:tag name="PA" val="v5.2.11"/>
</p:tagLst>
</file>

<file path=ppt/tags/tag18.xml><?xml version="1.0" encoding="utf-8"?>
<p:tagLst xmlns:p="http://schemas.openxmlformats.org/presentationml/2006/main">
  <p:tag name="PA" val="v5.2.11"/>
</p:tagLst>
</file>

<file path=ppt/tags/tag19.xml><?xml version="1.0" encoding="utf-8"?>
<p:tagLst xmlns:p="http://schemas.openxmlformats.org/presentationml/2006/main">
  <p:tag name="PA" val="v5.2.11"/>
</p:tagLst>
</file>

<file path=ppt/tags/tag2.xml><?xml version="1.0" encoding="utf-8"?>
<p:tagLst xmlns:p="http://schemas.openxmlformats.org/presentationml/2006/main">
  <p:tag name="PA" val="v5.2.11"/>
</p:tagLst>
</file>

<file path=ppt/tags/tag20.xml><?xml version="1.0" encoding="utf-8"?>
<p:tagLst xmlns:p="http://schemas.openxmlformats.org/presentationml/2006/main">
  <p:tag name="PA" val="v5.2.11"/>
</p:tagLst>
</file>

<file path=ppt/tags/tag21.xml><?xml version="1.0" encoding="utf-8"?>
<p:tagLst xmlns:p="http://schemas.openxmlformats.org/presentationml/2006/main">
  <p:tag name="PA" val="v5.2.11"/>
</p:tagLst>
</file>

<file path=ppt/tags/tag22.xml><?xml version="1.0" encoding="utf-8"?>
<p:tagLst xmlns:p="http://schemas.openxmlformats.org/presentationml/2006/main">
  <p:tag name="PA" val="v5.2.11"/>
</p:tagLst>
</file>

<file path=ppt/tags/tag23.xml><?xml version="1.0" encoding="utf-8"?>
<p:tagLst xmlns:p="http://schemas.openxmlformats.org/presentationml/2006/main">
  <p:tag name="PA" val="v5.2.11"/>
</p:tagLst>
</file>

<file path=ppt/tags/tag24.xml><?xml version="1.0" encoding="utf-8"?>
<p:tagLst xmlns:p="http://schemas.openxmlformats.org/presentationml/2006/main">
  <p:tag name="PA" val="v5.2.11"/>
</p:tagLst>
</file>

<file path=ppt/tags/tag25.xml><?xml version="1.0" encoding="utf-8"?>
<p:tagLst xmlns:p="http://schemas.openxmlformats.org/presentationml/2006/main">
  <p:tag name="PA" val="v5.2.11"/>
</p:tagLst>
</file>

<file path=ppt/tags/tag26.xml><?xml version="1.0" encoding="utf-8"?>
<p:tagLst xmlns:p="http://schemas.openxmlformats.org/presentationml/2006/main">
  <p:tag name="PA" val="v5.2.11"/>
</p:tagLst>
</file>

<file path=ppt/tags/tag27.xml><?xml version="1.0" encoding="utf-8"?>
<p:tagLst xmlns:p="http://schemas.openxmlformats.org/presentationml/2006/main">
  <p:tag name="PA" val="v5.2.11"/>
</p:tagLst>
</file>

<file path=ppt/tags/tag28.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29.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3.xml><?xml version="1.0" encoding="utf-8"?>
<p:tagLst xmlns:p="http://schemas.openxmlformats.org/presentationml/2006/main">
  <p:tag name="PA" val="v5.2.11"/>
</p:tagLst>
</file>

<file path=ppt/tags/tag30.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31.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32.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33.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34.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35.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36.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37.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38.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39.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4.xml><?xml version="1.0" encoding="utf-8"?>
<p:tagLst xmlns:p="http://schemas.openxmlformats.org/presentationml/2006/main">
  <p:tag name="PA" val="v5.2.11"/>
</p:tagLst>
</file>

<file path=ppt/tags/tag40.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41.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42.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43.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44.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45.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46.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47.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48.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49.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5.xml><?xml version="1.0" encoding="utf-8"?>
<p:tagLst xmlns:p="http://schemas.openxmlformats.org/presentationml/2006/main">
  <p:tag name="PA" val="v5.2.11"/>
</p:tagLst>
</file>

<file path=ppt/tags/tag50.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51.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52.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53.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54.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55.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56.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57.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58.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59.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6.xml><?xml version="1.0" encoding="utf-8"?>
<p:tagLst xmlns:p="http://schemas.openxmlformats.org/presentationml/2006/main">
  <p:tag name="PA" val="v5.2.11"/>
</p:tagLst>
</file>

<file path=ppt/tags/tag60.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61.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62.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63.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64.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65.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66.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67.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68.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69.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7.xml><?xml version="1.0" encoding="utf-8"?>
<p:tagLst xmlns:p="http://schemas.openxmlformats.org/presentationml/2006/main">
  <p:tag name="PA" val="v5.2.11"/>
</p:tagLst>
</file>

<file path=ppt/tags/tag70.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71.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72.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73.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74.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75.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76.xml><?xml version="1.0" encoding="utf-8"?>
<p:tagLst xmlns:p="http://schemas.openxmlformats.org/presentationml/2006/main">
  <p:tag name="KSO_WM_DIAGRAM_VIRTUALLY_FRAME" val="{&quot;height&quot;:225.1733070866141,&quot;left&quot;:136.5583464566929,&quot;top&quot;:262.9542519685039,&quot;width&quot;:691.625275590551}"/>
</p:tagLst>
</file>

<file path=ppt/tags/tag77.xml><?xml version="1.0" encoding="utf-8"?>
<p:tagLst xmlns:p="http://schemas.openxmlformats.org/presentationml/2006/main">
  <p:tag name="PA" val="v5.2.11"/>
</p:tagLst>
</file>

<file path=ppt/tags/tag78.xml><?xml version="1.0" encoding="utf-8"?>
<p:tagLst xmlns:p="http://schemas.openxmlformats.org/presentationml/2006/main">
  <p:tag name="PA" val="v5.2.11"/>
</p:tagLst>
</file>

<file path=ppt/tags/tag79.xml><?xml version="1.0" encoding="utf-8"?>
<p:tagLst xmlns:p="http://schemas.openxmlformats.org/presentationml/2006/main">
  <p:tag name="PA" val="v5.2.11"/>
</p:tagLst>
</file>

<file path=ppt/tags/tag8.xml><?xml version="1.0" encoding="utf-8"?>
<p:tagLst xmlns:p="http://schemas.openxmlformats.org/presentationml/2006/main">
  <p:tag name="PA" val="v5.2.11"/>
</p:tagLst>
</file>

<file path=ppt/tags/tag80.xml><?xml version="1.0" encoding="utf-8"?>
<p:tagLst xmlns:p="http://schemas.openxmlformats.org/presentationml/2006/main">
  <p:tag name="PA" val="v5.2.11"/>
</p:tagLst>
</file>

<file path=ppt/tags/tag81.xml><?xml version="1.0" encoding="utf-8"?>
<p:tagLst xmlns:p="http://schemas.openxmlformats.org/presentationml/2006/main">
  <p:tag name="PA" val="v5.2.11"/>
</p:tagLst>
</file>

<file path=ppt/tags/tag82.xml><?xml version="1.0" encoding="utf-8"?>
<p:tagLst xmlns:p="http://schemas.openxmlformats.org/presentationml/2006/main">
  <p:tag name="PA" val="v5.2.11"/>
</p:tagLst>
</file>

<file path=ppt/tags/tag83.xml><?xml version="1.0" encoding="utf-8"?>
<p:tagLst xmlns:p="http://schemas.openxmlformats.org/presentationml/2006/main">
  <p:tag name="PA" val="v5.2.11"/>
</p:tagLst>
</file>

<file path=ppt/tags/tag84.xml><?xml version="1.0" encoding="utf-8"?>
<p:tagLst xmlns:p="http://schemas.openxmlformats.org/presentationml/2006/main">
  <p:tag name="PA" val="v5.2.11"/>
</p:tagLst>
</file>

<file path=ppt/tags/tag85.xml><?xml version="1.0" encoding="utf-8"?>
<p:tagLst xmlns:p="http://schemas.openxmlformats.org/presentationml/2006/main">
  <p:tag name="PA" val="v5.2.11"/>
</p:tagLst>
</file>

<file path=ppt/tags/tag86.xml><?xml version="1.0" encoding="utf-8"?>
<p:tagLst xmlns:p="http://schemas.openxmlformats.org/presentationml/2006/main">
  <p:tag name="PA" val="v5.2.11"/>
</p:tagLst>
</file>

<file path=ppt/tags/tag87.xml><?xml version="1.0" encoding="utf-8"?>
<p:tagLst xmlns:p="http://schemas.openxmlformats.org/presentationml/2006/main">
  <p:tag name="PA" val="v5.2.11"/>
</p:tagLst>
</file>

<file path=ppt/tags/tag88.xml><?xml version="1.0" encoding="utf-8"?>
<p:tagLst xmlns:p="http://schemas.openxmlformats.org/presentationml/2006/main">
  <p:tag name="commondata" val="eyJoZGlkIjoiZDViZWJjMzViZjUzOTdjZWVjOWU2MWI0ZGM4NjIwZjcifQ=="/>
</p:tagLst>
</file>

<file path=ppt/tags/tag9.xml><?xml version="1.0" encoding="utf-8"?>
<p:tagLst xmlns:p="http://schemas.openxmlformats.org/presentationml/2006/main">
  <p:tag name="PA" val="v5.2.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8276</Words>
  <Application>WPS 演示</Application>
  <PresentationFormat>宽屏</PresentationFormat>
  <Paragraphs>967</Paragraphs>
  <Slides>65</Slides>
  <Notes>56</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8</vt:i4>
      </vt:variant>
      <vt:variant>
        <vt:lpstr>幻灯片标题</vt:lpstr>
      </vt:variant>
      <vt:variant>
        <vt:i4>65</vt:i4>
      </vt:variant>
    </vt:vector>
  </HeadingPairs>
  <TitlesOfParts>
    <vt:vector size="95" baseType="lpstr">
      <vt:lpstr>Arial</vt:lpstr>
      <vt:lpstr>宋体</vt:lpstr>
      <vt:lpstr>Wingdings</vt:lpstr>
      <vt:lpstr>方正正大黑简体</vt:lpstr>
      <vt:lpstr>黑体</vt:lpstr>
      <vt:lpstr>方正颜宋简体_准</vt:lpstr>
      <vt:lpstr>Calibri</vt:lpstr>
      <vt:lpstr>字魂45号-冰宇雅宋</vt:lpstr>
      <vt:lpstr>楷体</vt:lpstr>
      <vt:lpstr>Times New Roman</vt:lpstr>
      <vt:lpstr>思源黑体 CN Medium</vt:lpstr>
      <vt:lpstr>微软雅黑</vt:lpstr>
      <vt:lpstr>Arial Unicode MS</vt:lpstr>
      <vt:lpstr>Calibri Light</vt:lpstr>
      <vt:lpstr>Tahoma</vt:lpstr>
      <vt:lpstr>Wingdings 2</vt:lpstr>
      <vt:lpstr>-apple-system</vt:lpstr>
      <vt:lpstr>Segoe Print</vt:lpstr>
      <vt:lpstr>等线</vt:lpstr>
      <vt:lpstr>Arial</vt:lpstr>
      <vt:lpstr>微软雅黑 Light</vt:lpstr>
      <vt:lpstr>Office 主题</vt:lpstr>
      <vt:lpstr>MS_ClipArt_Gallery.2</vt:lpstr>
      <vt:lpstr>MS_ClipArt_Gallery.2</vt:lpstr>
      <vt:lpstr>MS_ClipArt_Gallery.2</vt:lpstr>
      <vt:lpstr>MS_ClipArt_Gallery.2</vt:lpstr>
      <vt:lpstr>MS_ClipArt_Gallery.2</vt:lpstr>
      <vt:lpstr>MS_ClipArt_Gallery.2</vt:lpstr>
      <vt:lpstr>PBrush</vt:lpstr>
      <vt:lpstr>PBrush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啊呜呼哀</cp:lastModifiedBy>
  <cp:revision>175</cp:revision>
  <dcterms:created xsi:type="dcterms:W3CDTF">2021-10-27T23:05:00Z</dcterms:created>
  <dcterms:modified xsi:type="dcterms:W3CDTF">2024-05-30T01:16:01Z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71248AC98D9D41EC852C52CF53D505BF</vt:lpwstr>
  </property>
  <property fmtid="{D5CDD505-2E9C-101B-9397-08002B2CF9AE}" pid="3" name="KSOProductBuildVer">
    <vt:lpwstr>2052-12.1.0.16729</vt:lpwstr>
  </property>
</Properties>
</file>